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embeddings/oleObject1.bin" ContentType="application/vnd.openxmlformats-officedocument.oleObject"/>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embeddings/oleObject2.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4.xml" ContentType="application/vnd.openxmlformats-officedocument.drawingml.chart+xml"/>
  <Override PartName="/ppt/tags/tag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drawings/drawing2.xml" ContentType="application/vnd.openxmlformats-officedocument.drawingml.chartshapes+xml"/>
  <Override PartName="/ppt/charts/chart7.xml" ContentType="application/vnd.openxmlformats-officedocument.drawingml.chart+xml"/>
  <Override PartName="/ppt/tags/tag5.xml" ContentType="application/vnd.openxmlformats-officedocument.presentationml.tags+xml"/>
  <Override PartName="/ppt/notesSlides/notesSlide26.xml" ContentType="application/vnd.openxmlformats-officedocument.presentationml.notesSlide+xml"/>
  <Override PartName="/ppt/charts/chart8.xml" ContentType="application/vnd.openxmlformats-officedocument.drawingml.chart+xml"/>
  <Override PartName="/ppt/drawings/drawing3.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73"/>
  </p:notesMasterIdLst>
  <p:sldIdLst>
    <p:sldId id="353" r:id="rId2"/>
    <p:sldId id="351" r:id="rId3"/>
    <p:sldId id="273" r:id="rId4"/>
    <p:sldId id="275" r:id="rId5"/>
    <p:sldId id="276" r:id="rId6"/>
    <p:sldId id="338" r:id="rId7"/>
    <p:sldId id="337" r:id="rId8"/>
    <p:sldId id="277" r:id="rId9"/>
    <p:sldId id="279" r:id="rId10"/>
    <p:sldId id="280" r:id="rId11"/>
    <p:sldId id="282" r:id="rId12"/>
    <p:sldId id="281" r:id="rId13"/>
    <p:sldId id="284" r:id="rId14"/>
    <p:sldId id="310" r:id="rId15"/>
    <p:sldId id="311" r:id="rId16"/>
    <p:sldId id="312" r:id="rId17"/>
    <p:sldId id="344" r:id="rId18"/>
    <p:sldId id="345" r:id="rId19"/>
    <p:sldId id="286" r:id="rId20"/>
    <p:sldId id="287" r:id="rId21"/>
    <p:sldId id="371" r:id="rId22"/>
    <p:sldId id="288" r:id="rId23"/>
    <p:sldId id="291" r:id="rId24"/>
    <p:sldId id="292" r:id="rId25"/>
    <p:sldId id="290" r:id="rId26"/>
    <p:sldId id="362" r:id="rId27"/>
    <p:sldId id="361" r:id="rId28"/>
    <p:sldId id="339" r:id="rId29"/>
    <p:sldId id="368" r:id="rId30"/>
    <p:sldId id="369" r:id="rId31"/>
    <p:sldId id="293" r:id="rId32"/>
    <p:sldId id="370" r:id="rId33"/>
    <p:sldId id="295" r:id="rId34"/>
    <p:sldId id="360" r:id="rId35"/>
    <p:sldId id="296" r:id="rId36"/>
    <p:sldId id="297" r:id="rId37"/>
    <p:sldId id="298" r:id="rId38"/>
    <p:sldId id="340" r:id="rId39"/>
    <p:sldId id="299" r:id="rId40"/>
    <p:sldId id="300" r:id="rId41"/>
    <p:sldId id="364" r:id="rId42"/>
    <p:sldId id="270" r:id="rId43"/>
    <p:sldId id="271" r:id="rId44"/>
    <p:sldId id="306" r:id="rId45"/>
    <p:sldId id="261" r:id="rId46"/>
    <p:sldId id="367" r:id="rId47"/>
    <p:sldId id="264" r:id="rId48"/>
    <p:sldId id="260" r:id="rId49"/>
    <p:sldId id="349" r:id="rId50"/>
    <p:sldId id="263" r:id="rId51"/>
    <p:sldId id="342" r:id="rId52"/>
    <p:sldId id="262" r:id="rId53"/>
    <p:sldId id="354" r:id="rId54"/>
    <p:sldId id="303" r:id="rId55"/>
    <p:sldId id="302" r:id="rId56"/>
    <p:sldId id="304" r:id="rId57"/>
    <p:sldId id="266" r:id="rId58"/>
    <p:sldId id="365" r:id="rId59"/>
    <p:sldId id="366" r:id="rId60"/>
    <p:sldId id="315" r:id="rId61"/>
    <p:sldId id="318" r:id="rId62"/>
    <p:sldId id="336" r:id="rId63"/>
    <p:sldId id="316" r:id="rId64"/>
    <p:sldId id="317" r:id="rId65"/>
    <p:sldId id="319" r:id="rId66"/>
    <p:sldId id="323" r:id="rId67"/>
    <p:sldId id="324" r:id="rId68"/>
    <p:sldId id="346" r:id="rId69"/>
    <p:sldId id="320" r:id="rId70"/>
    <p:sldId id="321" r:id="rId71"/>
    <p:sldId id="322"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3BD1"/>
    <a:srgbClr val="FF5500"/>
    <a:srgbClr val="DCD14B"/>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8" d="100"/>
          <a:sy n="78" d="100"/>
        </p:scale>
        <p:origin x="-1112"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3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deankriellaars:Dropbox:Canada%20Spectator%20Society.xlsx" TargetMode="External"/><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deankriellaars:Dropbox:Canada%20Spectator%20Society.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deankriellaars:Dropbox:Canada%20Spectator%20Society.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deankriellaars:Library:Application%20Support:Microsoft:Office:Office%202011%20AutoRecovery:Workbook3%20(version%201).xlsb"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Book1" TargetMode="External"/><Relationship Id="rId2"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sheila\Dropbox\SM-Thesis\Subjective\Figures.xlsx" TargetMode="External"/><Relationship Id="rId2"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0"/>
          <c:order val="0"/>
          <c:spPr>
            <a:ln w="47625">
              <a:noFill/>
            </a:ln>
          </c:spPr>
          <c:trendline>
            <c:trendlineType val="linear"/>
            <c:dispRSqr val="0"/>
            <c:dispEq val="0"/>
          </c:trendline>
          <c:xVal>
            <c:numRef>
              <c:f>Sheet1!$Q$11:$Q$21</c:f>
              <c:numCache>
                <c:formatCode>General</c:formatCode>
                <c:ptCount val="11"/>
                <c:pt idx="0">
                  <c:v>1972.0</c:v>
                </c:pt>
                <c:pt idx="1">
                  <c:v>1976.0</c:v>
                </c:pt>
                <c:pt idx="3">
                  <c:v>1984.0</c:v>
                </c:pt>
                <c:pt idx="4">
                  <c:v>1988.0</c:v>
                </c:pt>
                <c:pt idx="5">
                  <c:v>1992.0</c:v>
                </c:pt>
                <c:pt idx="6">
                  <c:v>1996.0</c:v>
                </c:pt>
                <c:pt idx="7">
                  <c:v>2000.0</c:v>
                </c:pt>
                <c:pt idx="8">
                  <c:v>2004.0</c:v>
                </c:pt>
                <c:pt idx="9">
                  <c:v>2008.0</c:v>
                </c:pt>
                <c:pt idx="10">
                  <c:v>2012.0</c:v>
                </c:pt>
              </c:numCache>
            </c:numRef>
          </c:xVal>
          <c:yVal>
            <c:numRef>
              <c:f>Sheet1!$S$11:$S$21</c:f>
              <c:numCache>
                <c:formatCode>General</c:formatCode>
                <c:ptCount val="11"/>
                <c:pt idx="0">
                  <c:v>10.0168</c:v>
                </c:pt>
                <c:pt idx="1">
                  <c:v>13.8</c:v>
                </c:pt>
                <c:pt idx="4">
                  <c:v>14.8</c:v>
                </c:pt>
                <c:pt idx="5">
                  <c:v>18.3048</c:v>
                </c:pt>
                <c:pt idx="6">
                  <c:v>19.9624</c:v>
                </c:pt>
                <c:pt idx="8">
                  <c:v>23.1</c:v>
                </c:pt>
                <c:pt idx="9">
                  <c:v>25.4</c:v>
                </c:pt>
                <c:pt idx="10">
                  <c:v>26.59280000000001</c:v>
                </c:pt>
              </c:numCache>
            </c:numRef>
          </c:yVal>
          <c:smooth val="0"/>
        </c:ser>
        <c:dLbls>
          <c:showLegendKey val="0"/>
          <c:showVal val="0"/>
          <c:showCatName val="0"/>
          <c:showSerName val="0"/>
          <c:showPercent val="0"/>
          <c:showBubbleSize val="0"/>
        </c:dLbls>
        <c:axId val="2146250616"/>
        <c:axId val="2146243368"/>
      </c:scatterChart>
      <c:valAx>
        <c:axId val="2146250616"/>
        <c:scaling>
          <c:orientation val="minMax"/>
          <c:max val="2015.0"/>
          <c:min val="1970.0"/>
        </c:scaling>
        <c:delete val="0"/>
        <c:axPos val="b"/>
        <c:title>
          <c:tx>
            <c:rich>
              <a:bodyPr/>
              <a:lstStyle/>
              <a:p>
                <a:pPr>
                  <a:defRPr/>
                </a:pPr>
                <a:r>
                  <a:rPr lang="en-US" dirty="0" err="1" smtClean="0"/>
                  <a:t>Année</a:t>
                </a:r>
                <a:r>
                  <a:rPr lang="en-US" dirty="0" smtClean="0"/>
                  <a:t>    Year</a:t>
                </a:r>
                <a:endParaRPr lang="en-US" dirty="0"/>
              </a:p>
            </c:rich>
          </c:tx>
          <c:layout/>
          <c:overlay val="0"/>
        </c:title>
        <c:numFmt formatCode="General" sourceLinked="1"/>
        <c:majorTickMark val="out"/>
        <c:minorTickMark val="none"/>
        <c:tickLblPos val="nextTo"/>
        <c:crossAx val="2146243368"/>
        <c:crosses val="autoZero"/>
        <c:crossBetween val="midCat"/>
      </c:valAx>
      <c:valAx>
        <c:axId val="2146243368"/>
        <c:scaling>
          <c:orientation val="minMax"/>
        </c:scaling>
        <c:delete val="0"/>
        <c:axPos val="l"/>
        <c:majorGridlines/>
        <c:title>
          <c:tx>
            <c:rich>
              <a:bodyPr rot="-5400000" vert="horz"/>
              <a:lstStyle/>
              <a:p>
                <a:pPr>
                  <a:defRPr/>
                </a:pPr>
                <a:r>
                  <a:rPr lang="en-US" dirty="0" err="1" smtClean="0"/>
                  <a:t>Obésité</a:t>
                </a:r>
                <a:r>
                  <a:rPr lang="en-US" dirty="0" smtClean="0"/>
                  <a:t> </a:t>
                </a:r>
                <a:r>
                  <a:rPr lang="en-US" baseline="0" dirty="0" smtClean="0"/>
                  <a:t>     </a:t>
                </a:r>
                <a:r>
                  <a:rPr lang="en-US" dirty="0" smtClean="0"/>
                  <a:t>Obesity (%)</a:t>
                </a:r>
                <a:endParaRPr lang="en-US" dirty="0"/>
              </a:p>
            </c:rich>
          </c:tx>
          <c:layout>
            <c:manualLayout>
              <c:xMode val="edge"/>
              <c:yMode val="edge"/>
              <c:x val="0.0282608695652174"/>
              <c:y val="0.164856090531184"/>
            </c:manualLayout>
          </c:layout>
          <c:overlay val="0"/>
        </c:title>
        <c:numFmt formatCode="General" sourceLinked="1"/>
        <c:majorTickMark val="out"/>
        <c:minorTickMark val="none"/>
        <c:tickLblPos val="nextTo"/>
        <c:crossAx val="2146250616"/>
        <c:crosses val="autoZero"/>
        <c:crossBetween val="midCat"/>
      </c:valAx>
    </c:plotArea>
    <c:plotVisOnly val="1"/>
    <c:dispBlanksAs val="gap"/>
    <c:showDLblsOverMax val="0"/>
  </c:chart>
  <c:spPr>
    <a:ln>
      <a:noFill/>
    </a:ln>
  </c:spPr>
  <c:txPr>
    <a:bodyPr/>
    <a:lstStyle/>
    <a:p>
      <a:pPr>
        <a:defRPr sz="1600">
          <a:solidFill>
            <a:schemeClr val="tx1"/>
          </a:solidFill>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0"/>
          <c:order val="0"/>
          <c:spPr>
            <a:ln w="47625">
              <a:noFill/>
            </a:ln>
          </c:spPr>
          <c:marker>
            <c:spPr>
              <a:solidFill>
                <a:srgbClr val="FFFF00"/>
              </a:solidFill>
            </c:spPr>
          </c:marker>
          <c:trendline>
            <c:trendlineType val="linear"/>
            <c:dispRSqr val="1"/>
            <c:dispEq val="1"/>
            <c:trendlineLbl>
              <c:layout>
                <c:manualLayout>
                  <c:x val="0.073351112224581"/>
                  <c:y val="0.524893921590218"/>
                </c:manualLayout>
              </c:layout>
              <c:tx>
                <c:rich>
                  <a:bodyPr/>
                  <a:lstStyle/>
                  <a:p>
                    <a:pPr>
                      <a:defRPr/>
                    </a:pPr>
                    <a:r>
                      <a:rPr lang="en-US" sz="1600" baseline="0" dirty="0"/>
                      <a:t>
R² = </a:t>
                    </a:r>
                    <a:r>
                      <a:rPr lang="en-US" sz="1600" baseline="0" dirty="0" smtClean="0"/>
                      <a:t>0.93</a:t>
                    </a:r>
                    <a:endParaRPr lang="en-US" sz="1600" dirty="0"/>
                  </a:p>
                </c:rich>
              </c:tx>
              <c:numFmt formatCode="General" sourceLinked="0"/>
            </c:trendlineLbl>
          </c:trendline>
          <c:xVal>
            <c:numRef>
              <c:f>Sheet1!$R$11:$R$21</c:f>
              <c:numCache>
                <c:formatCode>General</c:formatCode>
                <c:ptCount val="11"/>
                <c:pt idx="0">
                  <c:v>6.0</c:v>
                </c:pt>
                <c:pt idx="1">
                  <c:v>14.0</c:v>
                </c:pt>
                <c:pt idx="4">
                  <c:v>15.0</c:v>
                </c:pt>
                <c:pt idx="5">
                  <c:v>25.0</c:v>
                </c:pt>
                <c:pt idx="6">
                  <c:v>35.0</c:v>
                </c:pt>
                <c:pt idx="7">
                  <c:v>29.0</c:v>
                </c:pt>
                <c:pt idx="8">
                  <c:v>29.0</c:v>
                </c:pt>
                <c:pt idx="9">
                  <c:v>42.0</c:v>
                </c:pt>
                <c:pt idx="10">
                  <c:v>44.0</c:v>
                </c:pt>
              </c:numCache>
            </c:numRef>
          </c:xVal>
          <c:yVal>
            <c:numRef>
              <c:f>Sheet1!$S$11:$S$21</c:f>
              <c:numCache>
                <c:formatCode>General</c:formatCode>
                <c:ptCount val="11"/>
                <c:pt idx="0">
                  <c:v>10.0168</c:v>
                </c:pt>
                <c:pt idx="1">
                  <c:v>13.8</c:v>
                </c:pt>
                <c:pt idx="4">
                  <c:v>14.8</c:v>
                </c:pt>
                <c:pt idx="5">
                  <c:v>18.3048</c:v>
                </c:pt>
                <c:pt idx="6">
                  <c:v>19.9624</c:v>
                </c:pt>
                <c:pt idx="8">
                  <c:v>23.1</c:v>
                </c:pt>
                <c:pt idx="9">
                  <c:v>25.4</c:v>
                </c:pt>
                <c:pt idx="10">
                  <c:v>26.59280000000001</c:v>
                </c:pt>
              </c:numCache>
            </c:numRef>
          </c:yVal>
          <c:smooth val="0"/>
        </c:ser>
        <c:dLbls>
          <c:showLegendKey val="0"/>
          <c:showVal val="0"/>
          <c:showCatName val="0"/>
          <c:showSerName val="0"/>
          <c:showPercent val="0"/>
          <c:showBubbleSize val="0"/>
        </c:dLbls>
        <c:axId val="2145458392"/>
        <c:axId val="2145455096"/>
      </c:scatterChart>
      <c:valAx>
        <c:axId val="2145458392"/>
        <c:scaling>
          <c:orientation val="minMax"/>
        </c:scaling>
        <c:delete val="0"/>
        <c:axPos val="b"/>
        <c:title>
          <c:tx>
            <c:rich>
              <a:bodyPr/>
              <a:lstStyle/>
              <a:p>
                <a:pPr>
                  <a:defRPr/>
                </a:pPr>
                <a:r>
                  <a:rPr lang="en-US"/>
                  <a:t>Medal Count Per Year</a:t>
                </a:r>
              </a:p>
            </c:rich>
          </c:tx>
          <c:layout/>
          <c:overlay val="0"/>
        </c:title>
        <c:numFmt formatCode="General" sourceLinked="1"/>
        <c:majorTickMark val="out"/>
        <c:minorTickMark val="none"/>
        <c:tickLblPos val="nextTo"/>
        <c:crossAx val="2145455096"/>
        <c:crosses val="autoZero"/>
        <c:crossBetween val="midCat"/>
      </c:valAx>
      <c:valAx>
        <c:axId val="2145455096"/>
        <c:scaling>
          <c:orientation val="minMax"/>
        </c:scaling>
        <c:delete val="0"/>
        <c:axPos val="l"/>
        <c:majorGridlines/>
        <c:title>
          <c:tx>
            <c:rich>
              <a:bodyPr rot="-5400000" vert="horz"/>
              <a:lstStyle/>
              <a:p>
                <a:pPr>
                  <a:defRPr/>
                </a:pPr>
                <a:r>
                  <a:rPr lang="en-US"/>
                  <a:t>Obesity (%)</a:t>
                </a:r>
              </a:p>
            </c:rich>
          </c:tx>
          <c:layout/>
          <c:overlay val="0"/>
        </c:title>
        <c:numFmt formatCode="General" sourceLinked="1"/>
        <c:majorTickMark val="out"/>
        <c:minorTickMark val="none"/>
        <c:tickLblPos val="nextTo"/>
        <c:crossAx val="2145458392"/>
        <c:crosses val="autoZero"/>
        <c:crossBetween val="midCat"/>
      </c:valAx>
    </c:plotArea>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scatterChart>
        <c:scatterStyle val="lineMarker"/>
        <c:varyColors val="0"/>
        <c:ser>
          <c:idx val="0"/>
          <c:order val="0"/>
          <c:spPr>
            <a:ln w="47625">
              <a:noFill/>
            </a:ln>
            <a:effectLst>
              <a:outerShdw blurRad="50800" dist="38100" dir="2700000" algn="tl" rotWithShape="0">
                <a:srgbClr val="FFFF00">
                  <a:alpha val="43000"/>
                </a:srgbClr>
              </a:outerShdw>
            </a:effectLst>
          </c:spPr>
          <c:marker>
            <c:symbol val="circle"/>
            <c:size val="12"/>
            <c:spPr>
              <a:effectLst>
                <a:outerShdw blurRad="50800" dist="38100" dir="2700000" algn="tl" rotWithShape="0">
                  <a:srgbClr val="FFFF00">
                    <a:alpha val="43000"/>
                  </a:srgbClr>
                </a:outerShdw>
              </a:effectLst>
            </c:spPr>
          </c:marker>
          <c:xVal>
            <c:numRef>
              <c:f>Sheet1!$Q$11:$Q$21</c:f>
              <c:numCache>
                <c:formatCode>General</c:formatCode>
                <c:ptCount val="11"/>
                <c:pt idx="0">
                  <c:v>1972.0</c:v>
                </c:pt>
                <c:pt idx="1">
                  <c:v>1976.0</c:v>
                </c:pt>
                <c:pt idx="3">
                  <c:v>1984.0</c:v>
                </c:pt>
                <c:pt idx="4">
                  <c:v>1988.0</c:v>
                </c:pt>
                <c:pt idx="5">
                  <c:v>1992.0</c:v>
                </c:pt>
                <c:pt idx="6">
                  <c:v>1996.0</c:v>
                </c:pt>
                <c:pt idx="7">
                  <c:v>2000.0</c:v>
                </c:pt>
                <c:pt idx="8">
                  <c:v>2004.0</c:v>
                </c:pt>
                <c:pt idx="9">
                  <c:v>2008.0</c:v>
                </c:pt>
                <c:pt idx="10">
                  <c:v>2012.0</c:v>
                </c:pt>
              </c:numCache>
            </c:numRef>
          </c:xVal>
          <c:yVal>
            <c:numRef>
              <c:f>Sheet1!$S$11:$S$21</c:f>
              <c:numCache>
                <c:formatCode>General</c:formatCode>
                <c:ptCount val="11"/>
                <c:pt idx="0">
                  <c:v>10.0168</c:v>
                </c:pt>
                <c:pt idx="1">
                  <c:v>13.8</c:v>
                </c:pt>
                <c:pt idx="4">
                  <c:v>14.8</c:v>
                </c:pt>
                <c:pt idx="5">
                  <c:v>18.3048</c:v>
                </c:pt>
                <c:pt idx="6">
                  <c:v>19.9624</c:v>
                </c:pt>
                <c:pt idx="8">
                  <c:v>23.1</c:v>
                </c:pt>
                <c:pt idx="9">
                  <c:v>25.4</c:v>
                </c:pt>
                <c:pt idx="10">
                  <c:v>26.59280000000001</c:v>
                </c:pt>
              </c:numCache>
            </c:numRef>
          </c:yVal>
          <c:smooth val="0"/>
        </c:ser>
        <c:dLbls>
          <c:showLegendKey val="0"/>
          <c:showVal val="0"/>
          <c:showCatName val="0"/>
          <c:showSerName val="0"/>
          <c:showPercent val="0"/>
          <c:showBubbleSize val="0"/>
        </c:dLbls>
        <c:axId val="-2032818104"/>
        <c:axId val="-2035922616"/>
      </c:scatterChart>
      <c:scatterChart>
        <c:scatterStyle val="lineMarker"/>
        <c:varyColors val="0"/>
        <c:ser>
          <c:idx val="1"/>
          <c:order val="1"/>
          <c:spPr>
            <a:ln w="47625">
              <a:noFill/>
            </a:ln>
          </c:spPr>
          <c:xVal>
            <c:numRef>
              <c:f>Sheet1!$Q$11:$Q$21</c:f>
              <c:numCache>
                <c:formatCode>General</c:formatCode>
                <c:ptCount val="11"/>
                <c:pt idx="0">
                  <c:v>1972.0</c:v>
                </c:pt>
                <c:pt idx="1">
                  <c:v>1976.0</c:v>
                </c:pt>
                <c:pt idx="3">
                  <c:v>1984.0</c:v>
                </c:pt>
                <c:pt idx="4">
                  <c:v>1988.0</c:v>
                </c:pt>
                <c:pt idx="5">
                  <c:v>1992.0</c:v>
                </c:pt>
                <c:pt idx="6">
                  <c:v>1996.0</c:v>
                </c:pt>
                <c:pt idx="7">
                  <c:v>2000.0</c:v>
                </c:pt>
                <c:pt idx="8">
                  <c:v>2004.0</c:v>
                </c:pt>
                <c:pt idx="9">
                  <c:v>2008.0</c:v>
                </c:pt>
                <c:pt idx="10">
                  <c:v>2012.0</c:v>
                </c:pt>
              </c:numCache>
            </c:numRef>
          </c:xVal>
          <c:yVal>
            <c:numRef>
              <c:f>Sheet1!$R$11:$R$21</c:f>
              <c:numCache>
                <c:formatCode>General</c:formatCode>
                <c:ptCount val="11"/>
                <c:pt idx="0">
                  <c:v>6.0</c:v>
                </c:pt>
                <c:pt idx="1">
                  <c:v>14.0</c:v>
                </c:pt>
                <c:pt idx="4">
                  <c:v>15.0</c:v>
                </c:pt>
                <c:pt idx="5">
                  <c:v>25.0</c:v>
                </c:pt>
                <c:pt idx="6">
                  <c:v>35.0</c:v>
                </c:pt>
                <c:pt idx="7">
                  <c:v>29.0</c:v>
                </c:pt>
                <c:pt idx="8">
                  <c:v>29.0</c:v>
                </c:pt>
                <c:pt idx="9">
                  <c:v>42.0</c:v>
                </c:pt>
                <c:pt idx="10">
                  <c:v>44.0</c:v>
                </c:pt>
              </c:numCache>
            </c:numRef>
          </c:yVal>
          <c:smooth val="0"/>
        </c:ser>
        <c:dLbls>
          <c:showLegendKey val="0"/>
          <c:showVal val="0"/>
          <c:showCatName val="0"/>
          <c:showSerName val="0"/>
          <c:showPercent val="0"/>
          <c:showBubbleSize val="0"/>
        </c:dLbls>
        <c:axId val="2111749592"/>
        <c:axId val="-2035831352"/>
      </c:scatterChart>
      <c:valAx>
        <c:axId val="-2032818104"/>
        <c:scaling>
          <c:orientation val="minMax"/>
        </c:scaling>
        <c:delete val="0"/>
        <c:axPos val="b"/>
        <c:title>
          <c:tx>
            <c:rich>
              <a:bodyPr/>
              <a:lstStyle/>
              <a:p>
                <a:pPr>
                  <a:defRPr/>
                </a:pPr>
                <a:r>
                  <a:rPr lang="en-US"/>
                  <a:t>Olympic</a:t>
                </a:r>
                <a:r>
                  <a:rPr lang="en-US" baseline="0"/>
                  <a:t> Year / Quadrennial </a:t>
                </a:r>
                <a:endParaRPr lang="en-US"/>
              </a:p>
            </c:rich>
          </c:tx>
          <c:layout/>
          <c:overlay val="0"/>
        </c:title>
        <c:numFmt formatCode="General" sourceLinked="1"/>
        <c:majorTickMark val="out"/>
        <c:minorTickMark val="none"/>
        <c:tickLblPos val="nextTo"/>
        <c:crossAx val="-2035922616"/>
        <c:crosses val="autoZero"/>
        <c:crossBetween val="midCat"/>
      </c:valAx>
      <c:valAx>
        <c:axId val="-2035922616"/>
        <c:scaling>
          <c:orientation val="minMax"/>
        </c:scaling>
        <c:delete val="0"/>
        <c:axPos val="l"/>
        <c:majorGridlines/>
        <c:title>
          <c:tx>
            <c:rich>
              <a:bodyPr rot="-5400000" vert="horz"/>
              <a:lstStyle/>
              <a:p>
                <a:pPr>
                  <a:defRPr/>
                </a:pPr>
                <a:r>
                  <a:rPr lang="en-US"/>
                  <a:t>Obesity (%)</a:t>
                </a:r>
              </a:p>
            </c:rich>
          </c:tx>
          <c:layout/>
          <c:overlay val="0"/>
        </c:title>
        <c:numFmt formatCode="General" sourceLinked="1"/>
        <c:majorTickMark val="out"/>
        <c:minorTickMark val="none"/>
        <c:tickLblPos val="nextTo"/>
        <c:crossAx val="-2032818104"/>
        <c:crosses val="autoZero"/>
        <c:crossBetween val="midCat"/>
      </c:valAx>
      <c:valAx>
        <c:axId val="-2035831352"/>
        <c:scaling>
          <c:orientation val="minMax"/>
          <c:max val="45.0"/>
        </c:scaling>
        <c:delete val="0"/>
        <c:axPos val="r"/>
        <c:title>
          <c:tx>
            <c:rich>
              <a:bodyPr rot="-5400000" vert="horz"/>
              <a:lstStyle/>
              <a:p>
                <a:pPr>
                  <a:defRPr/>
                </a:pPr>
                <a:r>
                  <a:rPr lang="en-US"/>
                  <a:t>Medal Count </a:t>
                </a:r>
              </a:p>
            </c:rich>
          </c:tx>
          <c:layout/>
          <c:overlay val="0"/>
        </c:title>
        <c:numFmt formatCode="General" sourceLinked="1"/>
        <c:majorTickMark val="out"/>
        <c:minorTickMark val="none"/>
        <c:tickLblPos val="nextTo"/>
        <c:crossAx val="2111749592"/>
        <c:crosses val="max"/>
        <c:crossBetween val="midCat"/>
      </c:valAx>
      <c:valAx>
        <c:axId val="2111749592"/>
        <c:scaling>
          <c:orientation val="minMax"/>
        </c:scaling>
        <c:delete val="1"/>
        <c:axPos val="b"/>
        <c:numFmt formatCode="General" sourceLinked="1"/>
        <c:majorTickMark val="out"/>
        <c:minorTickMark val="none"/>
        <c:tickLblPos val="nextTo"/>
        <c:crossAx val="-2035831352"/>
        <c:crosses val="autoZero"/>
        <c:crossBetween val="midCat"/>
      </c:valAx>
    </c:plotArea>
    <c:plotVisOnly val="1"/>
    <c:dispBlanksAs val="gap"/>
    <c:showDLblsOverMax val="0"/>
  </c:chart>
  <c:spPr>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Sheet1!$AF$12</c:f>
              <c:strCache>
                <c:ptCount val="1"/>
                <c:pt idx="0">
                  <c:v>PE/RJT</c:v>
                </c:pt>
              </c:strCache>
            </c:strRef>
          </c:tx>
          <c:invertIfNegative val="0"/>
          <c:cat>
            <c:strRef>
              <c:f>Sheet1!$AG$11:$AH$11</c:f>
              <c:strCache>
                <c:ptCount val="2"/>
                <c:pt idx="0">
                  <c:v>Baseline</c:v>
                </c:pt>
                <c:pt idx="1">
                  <c:v>12 weeks</c:v>
                </c:pt>
              </c:strCache>
            </c:strRef>
          </c:cat>
          <c:val>
            <c:numRef>
              <c:f>Sheet1!$AG$12:$AH$12</c:f>
              <c:numCache>
                <c:formatCode>General</c:formatCode>
                <c:ptCount val="2"/>
                <c:pt idx="0">
                  <c:v>38.6</c:v>
                </c:pt>
                <c:pt idx="1">
                  <c:v>50.8</c:v>
                </c:pt>
              </c:numCache>
            </c:numRef>
          </c:val>
        </c:ser>
        <c:ser>
          <c:idx val="1"/>
          <c:order val="1"/>
          <c:tx>
            <c:strRef>
              <c:f>Sheet1!$AF$13</c:f>
              <c:strCache>
                <c:ptCount val="1"/>
                <c:pt idx="0">
                  <c:v>PE</c:v>
                </c:pt>
              </c:strCache>
            </c:strRef>
          </c:tx>
          <c:invertIfNegative val="0"/>
          <c:cat>
            <c:strRef>
              <c:f>Sheet1!$AG$11:$AH$11</c:f>
              <c:strCache>
                <c:ptCount val="2"/>
                <c:pt idx="0">
                  <c:v>Baseline</c:v>
                </c:pt>
                <c:pt idx="1">
                  <c:v>12 weeks</c:v>
                </c:pt>
              </c:strCache>
            </c:strRef>
          </c:cat>
          <c:val>
            <c:numRef>
              <c:f>Sheet1!$AG$13:$AH$13</c:f>
              <c:numCache>
                <c:formatCode>General</c:formatCode>
                <c:ptCount val="2"/>
                <c:pt idx="1">
                  <c:v>37.2</c:v>
                </c:pt>
              </c:numCache>
            </c:numRef>
          </c:val>
        </c:ser>
        <c:dLbls>
          <c:showLegendKey val="0"/>
          <c:showVal val="0"/>
          <c:showCatName val="0"/>
          <c:showSerName val="0"/>
          <c:showPercent val="0"/>
          <c:showBubbleSize val="0"/>
        </c:dLbls>
        <c:gapWidth val="150"/>
        <c:axId val="-2137355624"/>
        <c:axId val="-2137352616"/>
      </c:barChart>
      <c:catAx>
        <c:axId val="-2137355624"/>
        <c:scaling>
          <c:orientation val="minMax"/>
        </c:scaling>
        <c:delete val="0"/>
        <c:axPos val="b"/>
        <c:majorTickMark val="out"/>
        <c:minorTickMark val="none"/>
        <c:tickLblPos val="nextTo"/>
        <c:txPr>
          <a:bodyPr/>
          <a:lstStyle/>
          <a:p>
            <a:pPr>
              <a:defRPr sz="2000"/>
            </a:pPr>
            <a:endParaRPr lang="en-US"/>
          </a:p>
        </c:txPr>
        <c:crossAx val="-2137352616"/>
        <c:crosses val="autoZero"/>
        <c:auto val="1"/>
        <c:lblAlgn val="ctr"/>
        <c:lblOffset val="100"/>
        <c:noMultiLvlLbl val="0"/>
      </c:catAx>
      <c:valAx>
        <c:axId val="-2137352616"/>
        <c:scaling>
          <c:orientation val="minMax"/>
        </c:scaling>
        <c:delete val="0"/>
        <c:axPos val="l"/>
        <c:majorGridlines/>
        <c:title>
          <c:tx>
            <c:rich>
              <a:bodyPr rot="-5400000" vert="horz"/>
              <a:lstStyle/>
              <a:p>
                <a:pPr>
                  <a:defRPr sz="1800"/>
                </a:pPr>
                <a:r>
                  <a:rPr lang="en-US" sz="1800"/>
                  <a:t>Physical</a:t>
                </a:r>
                <a:r>
                  <a:rPr lang="en-US" sz="1800" baseline="0"/>
                  <a:t> Literacy</a:t>
                </a:r>
                <a:endParaRPr lang="en-US" sz="1800"/>
              </a:p>
            </c:rich>
          </c:tx>
          <c:layout/>
          <c:overlay val="0"/>
        </c:title>
        <c:numFmt formatCode="General" sourceLinked="1"/>
        <c:majorTickMark val="out"/>
        <c:minorTickMark val="none"/>
        <c:tickLblPos val="nextTo"/>
        <c:crossAx val="-2137355624"/>
        <c:crosses val="autoZero"/>
        <c:crossBetween val="between"/>
      </c:valAx>
    </c:plotArea>
    <c:legend>
      <c:legendPos val="r"/>
      <c:layout/>
      <c:overlay val="0"/>
      <c:txPr>
        <a:bodyPr/>
        <a:lstStyle/>
        <a:p>
          <a:pPr>
            <a:defRPr sz="2000"/>
          </a:pPr>
          <a:endParaRPr lang="en-US"/>
        </a:p>
      </c:txPr>
    </c:legend>
    <c:plotVisOnly val="1"/>
    <c:dispBlanksAs val="gap"/>
    <c:showDLblsOverMax val="0"/>
  </c:chart>
  <c:spPr>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Sheet1!$I$5</c:f>
              <c:strCache>
                <c:ptCount val="1"/>
                <c:pt idx="0">
                  <c:v>Overall</c:v>
                </c:pt>
              </c:strCache>
            </c:strRef>
          </c:tx>
          <c:spPr>
            <a:solidFill>
              <a:schemeClr val="tx1"/>
            </a:solidFill>
          </c:spPr>
          <c:invertIfNegative val="0"/>
          <c:errBars>
            <c:errBarType val="both"/>
            <c:errValType val="cust"/>
            <c:noEndCap val="0"/>
            <c:plus>
              <c:numRef>
                <c:f>Sheet1!$J$6:$M$6</c:f>
                <c:numCache>
                  <c:formatCode>General</c:formatCode>
                  <c:ptCount val="4"/>
                  <c:pt idx="0">
                    <c:v>1348.26</c:v>
                  </c:pt>
                  <c:pt idx="1">
                    <c:v>1114.77</c:v>
                  </c:pt>
                  <c:pt idx="2">
                    <c:v>1244.59</c:v>
                  </c:pt>
                  <c:pt idx="3">
                    <c:v>1625.27</c:v>
                  </c:pt>
                </c:numCache>
              </c:numRef>
            </c:plus>
            <c:minus>
              <c:numRef>
                <c:f>Sheet1!$J$6:$M$6</c:f>
                <c:numCache>
                  <c:formatCode>General</c:formatCode>
                  <c:ptCount val="4"/>
                  <c:pt idx="0">
                    <c:v>1348.26</c:v>
                  </c:pt>
                  <c:pt idx="1">
                    <c:v>1114.77</c:v>
                  </c:pt>
                  <c:pt idx="2">
                    <c:v>1244.59</c:v>
                  </c:pt>
                  <c:pt idx="3">
                    <c:v>1625.27</c:v>
                  </c:pt>
                </c:numCache>
              </c:numRef>
            </c:minus>
          </c:errBars>
          <c:cat>
            <c:strRef>
              <c:f>Sheet1!$J$4:$M$4</c:f>
              <c:strCache>
                <c:ptCount val="4"/>
                <c:pt idx="0">
                  <c:v>Pre</c:v>
                </c:pt>
                <c:pt idx="1">
                  <c:v>2-wks</c:v>
                </c:pt>
                <c:pt idx="2">
                  <c:v>6-mos</c:v>
                </c:pt>
                <c:pt idx="3">
                  <c:v>12-mos</c:v>
                </c:pt>
              </c:strCache>
            </c:strRef>
          </c:cat>
          <c:val>
            <c:numRef>
              <c:f>Sheet1!$J$5:$M$5</c:f>
              <c:numCache>
                <c:formatCode>###0.000</c:formatCode>
                <c:ptCount val="4"/>
                <c:pt idx="0">
                  <c:v>7491.838461538462</c:v>
                </c:pt>
                <c:pt idx="1">
                  <c:v>6029.037499999999</c:v>
                </c:pt>
                <c:pt idx="2">
                  <c:v>7297.26875</c:v>
                </c:pt>
                <c:pt idx="3">
                  <c:v>9349.246666666667</c:v>
                </c:pt>
              </c:numCache>
            </c:numRef>
          </c:val>
        </c:ser>
        <c:ser>
          <c:idx val="1"/>
          <c:order val="1"/>
          <c:tx>
            <c:strRef>
              <c:f>Sheet1!$I$7</c:f>
              <c:strCache>
                <c:ptCount val="1"/>
                <c:pt idx="0">
                  <c:v>Standard</c:v>
                </c:pt>
              </c:strCache>
            </c:strRef>
          </c:tx>
          <c:spPr>
            <a:solidFill>
              <a:schemeClr val="bg1">
                <a:lumMod val="65000"/>
              </a:schemeClr>
            </a:solidFill>
          </c:spPr>
          <c:invertIfNegative val="0"/>
          <c:errBars>
            <c:errBarType val="both"/>
            <c:errValType val="cust"/>
            <c:noEndCap val="0"/>
            <c:plus>
              <c:numRef>
                <c:f>Sheet1!$J$8:$M$8</c:f>
                <c:numCache>
                  <c:formatCode>General</c:formatCode>
                  <c:ptCount val="4"/>
                  <c:pt idx="0">
                    <c:v>1961.39</c:v>
                  </c:pt>
                  <c:pt idx="1">
                    <c:v>1734.77</c:v>
                  </c:pt>
                  <c:pt idx="2">
                    <c:v>2310.08</c:v>
                  </c:pt>
                  <c:pt idx="3">
                    <c:v>2033.7</c:v>
                  </c:pt>
                </c:numCache>
              </c:numRef>
            </c:plus>
            <c:minus>
              <c:numRef>
                <c:f>Sheet1!$J$8:$M$8</c:f>
                <c:numCache>
                  <c:formatCode>General</c:formatCode>
                  <c:ptCount val="4"/>
                  <c:pt idx="0">
                    <c:v>1961.39</c:v>
                  </c:pt>
                  <c:pt idx="1">
                    <c:v>1734.77</c:v>
                  </c:pt>
                  <c:pt idx="2">
                    <c:v>2310.08</c:v>
                  </c:pt>
                  <c:pt idx="3">
                    <c:v>2033.7</c:v>
                  </c:pt>
                </c:numCache>
              </c:numRef>
            </c:minus>
          </c:errBars>
          <c:cat>
            <c:strRef>
              <c:f>Sheet1!$J$4:$M$4</c:f>
              <c:strCache>
                <c:ptCount val="4"/>
                <c:pt idx="0">
                  <c:v>Pre</c:v>
                </c:pt>
                <c:pt idx="1">
                  <c:v>2-wks</c:v>
                </c:pt>
                <c:pt idx="2">
                  <c:v>6-mos</c:v>
                </c:pt>
                <c:pt idx="3">
                  <c:v>12-mos</c:v>
                </c:pt>
              </c:strCache>
            </c:strRef>
          </c:cat>
          <c:val>
            <c:numRef>
              <c:f>Sheet1!$J$7:$M$7</c:f>
              <c:numCache>
                <c:formatCode>###0.000</c:formatCode>
                <c:ptCount val="4"/>
                <c:pt idx="0">
                  <c:v>8208.699999999821</c:v>
                </c:pt>
                <c:pt idx="1">
                  <c:v>6659.4125</c:v>
                </c:pt>
                <c:pt idx="2">
                  <c:v>7822.075000000001</c:v>
                </c:pt>
                <c:pt idx="3">
                  <c:v>10238.68571428564</c:v>
                </c:pt>
              </c:numCache>
            </c:numRef>
          </c:val>
        </c:ser>
        <c:ser>
          <c:idx val="2"/>
          <c:order val="2"/>
          <c:tx>
            <c:strRef>
              <c:f>Sheet1!$I$9</c:f>
              <c:strCache>
                <c:ptCount val="1"/>
                <c:pt idx="0">
                  <c:v>Contra</c:v>
                </c:pt>
              </c:strCache>
            </c:strRef>
          </c:tx>
          <c:spPr>
            <a:solidFill>
              <a:schemeClr val="bg1"/>
            </a:solidFill>
            <a:ln>
              <a:solidFill>
                <a:schemeClr val="tx1"/>
              </a:solidFill>
            </a:ln>
          </c:spPr>
          <c:invertIfNegative val="0"/>
          <c:errBars>
            <c:errBarType val="both"/>
            <c:errValType val="cust"/>
            <c:noEndCap val="0"/>
            <c:plus>
              <c:numRef>
                <c:f>Sheet1!$J$10:$M$10</c:f>
                <c:numCache>
                  <c:formatCode>General</c:formatCode>
                  <c:ptCount val="4"/>
                  <c:pt idx="0">
                    <c:v>1751.79</c:v>
                  </c:pt>
                  <c:pt idx="1">
                    <c:v>1371.27</c:v>
                  </c:pt>
                  <c:pt idx="2">
                    <c:v>999.91</c:v>
                  </c:pt>
                  <c:pt idx="3">
                    <c:v>2468.07</c:v>
                  </c:pt>
                </c:numCache>
              </c:numRef>
            </c:plus>
            <c:minus>
              <c:numRef>
                <c:f>Sheet1!$J$10:$M$10</c:f>
                <c:numCache>
                  <c:formatCode>General</c:formatCode>
                  <c:ptCount val="4"/>
                  <c:pt idx="0">
                    <c:v>1751.79</c:v>
                  </c:pt>
                  <c:pt idx="1">
                    <c:v>1371.27</c:v>
                  </c:pt>
                  <c:pt idx="2">
                    <c:v>999.91</c:v>
                  </c:pt>
                  <c:pt idx="3">
                    <c:v>2468.07</c:v>
                  </c:pt>
                </c:numCache>
              </c:numRef>
            </c:minus>
          </c:errBars>
          <c:cat>
            <c:strRef>
              <c:f>Sheet1!$J$4:$M$4</c:f>
              <c:strCache>
                <c:ptCount val="4"/>
                <c:pt idx="0">
                  <c:v>Pre</c:v>
                </c:pt>
                <c:pt idx="1">
                  <c:v>2-wks</c:v>
                </c:pt>
                <c:pt idx="2">
                  <c:v>6-mos</c:v>
                </c:pt>
                <c:pt idx="3">
                  <c:v>12-mos</c:v>
                </c:pt>
              </c:strCache>
            </c:strRef>
          </c:cat>
          <c:val>
            <c:numRef>
              <c:f>Sheet1!$J$9:$M$9</c:f>
              <c:numCache>
                <c:formatCode>###0.000</c:formatCode>
                <c:ptCount val="4"/>
                <c:pt idx="0">
                  <c:v>6655.5</c:v>
                </c:pt>
                <c:pt idx="1">
                  <c:v>5398.66250000008</c:v>
                </c:pt>
                <c:pt idx="2">
                  <c:v>6772.462500000002</c:v>
                </c:pt>
                <c:pt idx="3">
                  <c:v>8570.987499999981</c:v>
                </c:pt>
              </c:numCache>
            </c:numRef>
          </c:val>
        </c:ser>
        <c:dLbls>
          <c:showLegendKey val="0"/>
          <c:showVal val="0"/>
          <c:showCatName val="0"/>
          <c:showSerName val="0"/>
          <c:showPercent val="0"/>
          <c:showBubbleSize val="0"/>
        </c:dLbls>
        <c:gapWidth val="150"/>
        <c:axId val="-2064267640"/>
        <c:axId val="-2064494456"/>
      </c:barChart>
      <c:catAx>
        <c:axId val="-2064267640"/>
        <c:scaling>
          <c:orientation val="minMax"/>
        </c:scaling>
        <c:delete val="0"/>
        <c:axPos val="b"/>
        <c:majorTickMark val="out"/>
        <c:minorTickMark val="none"/>
        <c:tickLblPos val="nextTo"/>
        <c:txPr>
          <a:bodyPr/>
          <a:lstStyle/>
          <a:p>
            <a:pPr>
              <a:defRPr>
                <a:latin typeface="Times New Roman" pitchFamily="18" charset="0"/>
                <a:cs typeface="Times New Roman" pitchFamily="18" charset="0"/>
              </a:defRPr>
            </a:pPr>
            <a:endParaRPr lang="en-US"/>
          </a:p>
        </c:txPr>
        <c:crossAx val="-2064494456"/>
        <c:crosses val="autoZero"/>
        <c:auto val="1"/>
        <c:lblAlgn val="ctr"/>
        <c:lblOffset val="100"/>
        <c:noMultiLvlLbl val="0"/>
      </c:catAx>
      <c:valAx>
        <c:axId val="-2064494456"/>
        <c:scaling>
          <c:orientation val="minMax"/>
        </c:scaling>
        <c:delete val="0"/>
        <c:axPos val="l"/>
        <c:majorGridlines/>
        <c:title>
          <c:tx>
            <c:rich>
              <a:bodyPr rot="-5400000" vert="horz"/>
              <a:lstStyle/>
              <a:p>
                <a:pPr>
                  <a:defRPr sz="2000" b="0">
                    <a:latin typeface="Times New Roman" pitchFamily="18" charset="0"/>
                    <a:cs typeface="Times New Roman" pitchFamily="18" charset="0"/>
                  </a:defRPr>
                </a:pPr>
                <a:r>
                  <a:rPr lang="en-US" sz="2000" b="0">
                    <a:latin typeface="Times New Roman" pitchFamily="18" charset="0"/>
                    <a:cs typeface="Times New Roman" pitchFamily="18" charset="0"/>
                  </a:rPr>
                  <a:t>Mean daily steps</a:t>
                </a:r>
              </a:p>
            </c:rich>
          </c:tx>
          <c:layout/>
          <c:overlay val="0"/>
        </c:title>
        <c:numFmt formatCode="#,##0" sourceLinked="0"/>
        <c:majorTickMark val="out"/>
        <c:minorTickMark val="none"/>
        <c:tickLblPos val="nextTo"/>
        <c:txPr>
          <a:bodyPr/>
          <a:lstStyle/>
          <a:p>
            <a:pPr>
              <a:defRPr>
                <a:latin typeface="Times New Roman" pitchFamily="18" charset="0"/>
                <a:cs typeface="Times New Roman" pitchFamily="18" charset="0"/>
              </a:defRPr>
            </a:pPr>
            <a:endParaRPr lang="en-US"/>
          </a:p>
        </c:txPr>
        <c:crossAx val="-2064267640"/>
        <c:crosses val="autoZero"/>
        <c:crossBetween val="between"/>
      </c:valAx>
    </c:plotArea>
    <c:legend>
      <c:legendPos val="b"/>
      <c:layout/>
      <c:overlay val="0"/>
      <c:txPr>
        <a:bodyPr/>
        <a:lstStyle/>
        <a:p>
          <a:pPr>
            <a:defRPr>
              <a:latin typeface="Times New Roman" pitchFamily="18" charset="0"/>
              <a:cs typeface="Times New Roman" pitchFamily="18" charset="0"/>
            </a:defRPr>
          </a:pPr>
          <a:endParaRPr lang="en-US"/>
        </a:p>
      </c:txPr>
    </c:legend>
    <c:plotVisOnly val="1"/>
    <c:dispBlanksAs val="gap"/>
    <c:showDLblsOverMax val="0"/>
  </c:chart>
  <c:spPr>
    <a:ln>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376008554486"/>
          <c:y val="0.0344321553444768"/>
          <c:w val="0.796610077739226"/>
          <c:h val="0.753966845556132"/>
        </c:manualLayout>
      </c:layout>
      <c:scatterChart>
        <c:scatterStyle val="lineMarker"/>
        <c:varyColors val="0"/>
        <c:ser>
          <c:idx val="0"/>
          <c:order val="0"/>
          <c:tx>
            <c:v>Non-donor</c:v>
          </c:tx>
          <c:spPr>
            <a:ln w="28575">
              <a:noFill/>
            </a:ln>
          </c:spPr>
          <c:marker>
            <c:spPr>
              <a:solidFill>
                <a:schemeClr val="tx1"/>
              </a:solidFill>
              <a:ln>
                <a:solidFill>
                  <a:schemeClr val="tx1"/>
                </a:solidFill>
              </a:ln>
            </c:spPr>
          </c:marker>
          <c:xVal>
            <c:numRef>
              <c:f>Sheet1!$B$2:$B$18</c:f>
              <c:numCache>
                <c:formatCode>General</c:formatCode>
                <c:ptCount val="17"/>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numCache>
            </c:numRef>
          </c:xVal>
          <c:yVal>
            <c:numRef>
              <c:f>Sheet1!$C$2:$C$18</c:f>
              <c:numCache>
                <c:formatCode>General</c:formatCode>
                <c:ptCount val="17"/>
                <c:pt idx="0">
                  <c:v>105.0</c:v>
                </c:pt>
                <c:pt idx="1">
                  <c:v>98.0</c:v>
                </c:pt>
                <c:pt idx="2">
                  <c:v>113.0</c:v>
                </c:pt>
                <c:pt idx="3">
                  <c:v>127.0</c:v>
                </c:pt>
                <c:pt idx="4">
                  <c:v>108.0</c:v>
                </c:pt>
                <c:pt idx="5">
                  <c:v>105.0</c:v>
                </c:pt>
                <c:pt idx="6">
                  <c:v>69.0</c:v>
                </c:pt>
                <c:pt idx="7">
                  <c:v>91.0</c:v>
                </c:pt>
                <c:pt idx="8">
                  <c:v>86.0</c:v>
                </c:pt>
                <c:pt idx="9">
                  <c:v>86.0</c:v>
                </c:pt>
                <c:pt idx="10">
                  <c:v>116.0</c:v>
                </c:pt>
                <c:pt idx="11">
                  <c:v>88.0</c:v>
                </c:pt>
                <c:pt idx="12">
                  <c:v>92.0</c:v>
                </c:pt>
                <c:pt idx="13">
                  <c:v>100.0</c:v>
                </c:pt>
                <c:pt idx="14">
                  <c:v>143.0</c:v>
                </c:pt>
                <c:pt idx="15">
                  <c:v>80.0</c:v>
                </c:pt>
                <c:pt idx="16">
                  <c:v>116.0</c:v>
                </c:pt>
              </c:numCache>
            </c:numRef>
          </c:yVal>
          <c:smooth val="0"/>
        </c:ser>
        <c:ser>
          <c:idx val="1"/>
          <c:order val="1"/>
          <c:tx>
            <c:v>Donor</c:v>
          </c:tx>
          <c:spPr>
            <a:ln w="28575">
              <a:noFill/>
            </a:ln>
          </c:spPr>
          <c:marker>
            <c:spPr>
              <a:solidFill>
                <a:prstClr val="black"/>
              </a:solidFill>
              <a:ln>
                <a:solidFill>
                  <a:prstClr val="black"/>
                </a:solidFill>
              </a:ln>
            </c:spPr>
          </c:marker>
          <c:xVal>
            <c:numRef>
              <c:f>Sheet1!$B$2:$B$18</c:f>
              <c:numCache>
                <c:formatCode>General</c:formatCode>
                <c:ptCount val="17"/>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numCache>
            </c:numRef>
          </c:xVal>
          <c:yVal>
            <c:numRef>
              <c:f>Sheet1!$D$2:$D$18</c:f>
              <c:numCache>
                <c:formatCode>General</c:formatCode>
                <c:ptCount val="17"/>
                <c:pt idx="0">
                  <c:v>0.0</c:v>
                </c:pt>
                <c:pt idx="1">
                  <c:v>2.0</c:v>
                </c:pt>
                <c:pt idx="2">
                  <c:v>2.0</c:v>
                </c:pt>
                <c:pt idx="3">
                  <c:v>13.0</c:v>
                </c:pt>
                <c:pt idx="4">
                  <c:v>19.0</c:v>
                </c:pt>
                <c:pt idx="5">
                  <c:v>25.0</c:v>
                </c:pt>
                <c:pt idx="6">
                  <c:v>36.0</c:v>
                </c:pt>
                <c:pt idx="7">
                  <c:v>38.0</c:v>
                </c:pt>
                <c:pt idx="8">
                  <c:v>41.0</c:v>
                </c:pt>
                <c:pt idx="9">
                  <c:v>49.0</c:v>
                </c:pt>
                <c:pt idx="10">
                  <c:v>50.0</c:v>
                </c:pt>
                <c:pt idx="11">
                  <c:v>51.0</c:v>
                </c:pt>
                <c:pt idx="12">
                  <c:v>62.0</c:v>
                </c:pt>
                <c:pt idx="13">
                  <c:v>67.0</c:v>
                </c:pt>
                <c:pt idx="14">
                  <c:v>82.0</c:v>
                </c:pt>
                <c:pt idx="15">
                  <c:v>83.0</c:v>
                </c:pt>
                <c:pt idx="16">
                  <c:v>97.0</c:v>
                </c:pt>
              </c:numCache>
            </c:numRef>
          </c:yVal>
          <c:smooth val="0"/>
        </c:ser>
        <c:dLbls>
          <c:showLegendKey val="0"/>
          <c:showVal val="0"/>
          <c:showCatName val="0"/>
          <c:showSerName val="0"/>
          <c:showPercent val="0"/>
          <c:showBubbleSize val="0"/>
        </c:dLbls>
        <c:axId val="2031688200"/>
        <c:axId val="-2064272872"/>
      </c:scatterChart>
      <c:valAx>
        <c:axId val="2031688200"/>
        <c:scaling>
          <c:orientation val="minMax"/>
        </c:scaling>
        <c:delete val="0"/>
        <c:axPos val="b"/>
        <c:title>
          <c:tx>
            <c:rich>
              <a:bodyPr/>
              <a:lstStyle/>
              <a:p>
                <a:pPr>
                  <a:defRPr sz="1100" b="0">
                    <a:latin typeface="Times New Roman" pitchFamily="18" charset="0"/>
                    <a:cs typeface="Times New Roman" pitchFamily="18" charset="0"/>
                  </a:defRPr>
                </a:pPr>
                <a:r>
                  <a:rPr lang="en-US" sz="1100" b="0">
                    <a:latin typeface="Times New Roman" pitchFamily="18" charset="0"/>
                    <a:cs typeface="Times New Roman" pitchFamily="18" charset="0"/>
                  </a:rPr>
                  <a:t>Participant</a:t>
                </a:r>
              </a:p>
            </c:rich>
          </c:tx>
          <c:layout/>
          <c:overlay val="0"/>
        </c:title>
        <c:numFmt formatCode="General" sourceLinked="1"/>
        <c:majorTickMark val="none"/>
        <c:minorTickMark val="none"/>
        <c:tickLblPos val="nextTo"/>
        <c:txPr>
          <a:bodyPr/>
          <a:lstStyle/>
          <a:p>
            <a:pPr>
              <a:defRPr>
                <a:latin typeface="Times New Roman" pitchFamily="18" charset="0"/>
                <a:cs typeface="Times New Roman" pitchFamily="18" charset="0"/>
              </a:defRPr>
            </a:pPr>
            <a:endParaRPr lang="en-US"/>
          </a:p>
        </c:txPr>
        <c:crossAx val="-2064272872"/>
        <c:crosses val="autoZero"/>
        <c:crossBetween val="midCat"/>
      </c:valAx>
      <c:valAx>
        <c:axId val="-2064272872"/>
        <c:scaling>
          <c:orientation val="minMax"/>
        </c:scaling>
        <c:delete val="0"/>
        <c:axPos val="l"/>
        <c:majorGridlines/>
        <c:title>
          <c:tx>
            <c:rich>
              <a:bodyPr/>
              <a:lstStyle/>
              <a:p>
                <a:pPr>
                  <a:defRPr sz="1800" b="0">
                    <a:latin typeface="Times New Roman" pitchFamily="18" charset="0"/>
                    <a:cs typeface="Times New Roman" pitchFamily="18" charset="0"/>
                  </a:defRPr>
                </a:pPr>
                <a:r>
                  <a:rPr lang="en-US" sz="1800" b="0">
                    <a:latin typeface="Times New Roman" pitchFamily="18" charset="0"/>
                    <a:cs typeface="Times New Roman" pitchFamily="18" charset="0"/>
                  </a:rPr>
                  <a:t>% of pre-surgery CSA</a:t>
                </a:r>
              </a:p>
            </c:rich>
          </c:tx>
          <c:layout/>
          <c:overlay val="0"/>
        </c:title>
        <c:numFmt formatCode="General" sourceLinked="1"/>
        <c:majorTickMark val="none"/>
        <c:minorTickMark val="none"/>
        <c:tickLblPos val="nextTo"/>
        <c:txPr>
          <a:bodyPr/>
          <a:lstStyle/>
          <a:p>
            <a:pPr>
              <a:defRPr>
                <a:latin typeface="Times New Roman" pitchFamily="18" charset="0"/>
                <a:cs typeface="Times New Roman" pitchFamily="18" charset="0"/>
              </a:defRPr>
            </a:pPr>
            <a:endParaRPr lang="en-US"/>
          </a:p>
        </c:txPr>
        <c:crossAx val="2031688200"/>
        <c:crosses val="autoZero"/>
        <c:crossBetween val="midCat"/>
      </c:valAx>
    </c:plotArea>
    <c:legend>
      <c:legendPos val="b"/>
      <c:layout>
        <c:manualLayout>
          <c:xMode val="edge"/>
          <c:yMode val="edge"/>
          <c:x val="0.315851540404956"/>
          <c:y val="0.925030499325942"/>
          <c:w val="0.450582555484948"/>
          <c:h val="0.074969500674058"/>
        </c:manualLayout>
      </c:layout>
      <c:overlay val="0"/>
      <c:txPr>
        <a:bodyPr/>
        <a:lstStyle/>
        <a:p>
          <a:pPr>
            <a:defRPr sz="1100">
              <a:latin typeface="Times New Roman" pitchFamily="18" charset="0"/>
              <a:cs typeface="Times New Roman" pitchFamily="18" charset="0"/>
            </a:defRPr>
          </a:pPr>
          <a:endParaRPr lang="en-US"/>
        </a:p>
      </c:txPr>
    </c:legend>
    <c:plotVisOnly val="1"/>
    <c:dispBlanksAs val="gap"/>
    <c:showDLblsOverMax val="0"/>
  </c:chart>
  <c:spPr>
    <a:ln>
      <a:noFill/>
    </a:ln>
    <a:effectLst/>
  </c:sp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968061560196"/>
          <c:y val="0.0195216063615442"/>
          <c:w val="0.818157480314959"/>
          <c:h val="0.744480807086614"/>
        </c:manualLayout>
      </c:layout>
      <c:scatterChart>
        <c:scatterStyle val="lineMarker"/>
        <c:varyColors val="0"/>
        <c:ser>
          <c:idx val="0"/>
          <c:order val="0"/>
          <c:tx>
            <c:v>Non-donor</c:v>
          </c:tx>
          <c:spPr>
            <a:ln w="28575">
              <a:noFill/>
            </a:ln>
          </c:spPr>
          <c:marker>
            <c:spPr>
              <a:solidFill>
                <a:schemeClr val="tx1"/>
              </a:solidFill>
              <a:ln>
                <a:noFill/>
              </a:ln>
            </c:spPr>
          </c:marker>
          <c:xVal>
            <c:numRef>
              <c:f>Sheet1!$B$23:$B$39</c:f>
              <c:numCache>
                <c:formatCode>General</c:formatCode>
                <c:ptCount val="17"/>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numCache>
            </c:numRef>
          </c:xVal>
          <c:yVal>
            <c:numRef>
              <c:f>Sheet1!$C$23:$C$39</c:f>
              <c:numCache>
                <c:formatCode>General</c:formatCode>
                <c:ptCount val="17"/>
                <c:pt idx="0">
                  <c:v>100.0</c:v>
                </c:pt>
                <c:pt idx="1">
                  <c:v>106.0</c:v>
                </c:pt>
                <c:pt idx="2">
                  <c:v>100.0</c:v>
                </c:pt>
                <c:pt idx="3">
                  <c:v>111.0</c:v>
                </c:pt>
                <c:pt idx="4">
                  <c:v>84.0</c:v>
                </c:pt>
                <c:pt idx="5">
                  <c:v>89.0</c:v>
                </c:pt>
                <c:pt idx="6">
                  <c:v>104.0</c:v>
                </c:pt>
                <c:pt idx="7">
                  <c:v>76.0</c:v>
                </c:pt>
                <c:pt idx="8">
                  <c:v>76.0</c:v>
                </c:pt>
                <c:pt idx="9">
                  <c:v>119.0</c:v>
                </c:pt>
                <c:pt idx="10">
                  <c:v>92.0</c:v>
                </c:pt>
                <c:pt idx="11">
                  <c:v>101.0</c:v>
                </c:pt>
                <c:pt idx="12">
                  <c:v>123.0</c:v>
                </c:pt>
                <c:pt idx="13">
                  <c:v>89.0</c:v>
                </c:pt>
                <c:pt idx="14">
                  <c:v>129.0</c:v>
                </c:pt>
                <c:pt idx="15">
                  <c:v>117.0</c:v>
                </c:pt>
                <c:pt idx="16">
                  <c:v>96.0</c:v>
                </c:pt>
              </c:numCache>
            </c:numRef>
          </c:yVal>
          <c:smooth val="0"/>
        </c:ser>
        <c:ser>
          <c:idx val="1"/>
          <c:order val="1"/>
          <c:tx>
            <c:v>Donor</c:v>
          </c:tx>
          <c:spPr>
            <a:ln w="28575">
              <a:noFill/>
            </a:ln>
          </c:spPr>
          <c:marker>
            <c:spPr>
              <a:solidFill>
                <a:prstClr val="black"/>
              </a:solidFill>
              <a:ln>
                <a:solidFill>
                  <a:prstClr val="black"/>
                </a:solidFill>
              </a:ln>
            </c:spPr>
          </c:marker>
          <c:xVal>
            <c:numRef>
              <c:f>Sheet1!$B$23:$B$39</c:f>
              <c:numCache>
                <c:formatCode>General</c:formatCode>
                <c:ptCount val="17"/>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numCache>
            </c:numRef>
          </c:xVal>
          <c:yVal>
            <c:numRef>
              <c:f>Sheet1!$D$23:$D$39</c:f>
              <c:numCache>
                <c:formatCode>General</c:formatCode>
                <c:ptCount val="17"/>
                <c:pt idx="0">
                  <c:v>28.99999999999999</c:v>
                </c:pt>
                <c:pt idx="1">
                  <c:v>44.0</c:v>
                </c:pt>
                <c:pt idx="2">
                  <c:v>45.0</c:v>
                </c:pt>
                <c:pt idx="3">
                  <c:v>48.0</c:v>
                </c:pt>
                <c:pt idx="4">
                  <c:v>50.0</c:v>
                </c:pt>
                <c:pt idx="5">
                  <c:v>50.0</c:v>
                </c:pt>
                <c:pt idx="6">
                  <c:v>53.0</c:v>
                </c:pt>
                <c:pt idx="7">
                  <c:v>56.00000000000001</c:v>
                </c:pt>
                <c:pt idx="8">
                  <c:v>56.00000000000001</c:v>
                </c:pt>
                <c:pt idx="9">
                  <c:v>59.0</c:v>
                </c:pt>
                <c:pt idx="10">
                  <c:v>63.0</c:v>
                </c:pt>
                <c:pt idx="11">
                  <c:v>67.0</c:v>
                </c:pt>
                <c:pt idx="12">
                  <c:v>74.0</c:v>
                </c:pt>
                <c:pt idx="13">
                  <c:v>84.0</c:v>
                </c:pt>
                <c:pt idx="14">
                  <c:v>89.0</c:v>
                </c:pt>
                <c:pt idx="15">
                  <c:v>103.0</c:v>
                </c:pt>
                <c:pt idx="16">
                  <c:v>118.0</c:v>
                </c:pt>
              </c:numCache>
            </c:numRef>
          </c:yVal>
          <c:smooth val="0"/>
        </c:ser>
        <c:dLbls>
          <c:showLegendKey val="0"/>
          <c:showVal val="0"/>
          <c:showCatName val="0"/>
          <c:showSerName val="0"/>
          <c:showPercent val="0"/>
          <c:showBubbleSize val="0"/>
        </c:dLbls>
        <c:axId val="2075621032"/>
        <c:axId val="2141577272"/>
      </c:scatterChart>
      <c:valAx>
        <c:axId val="2075621032"/>
        <c:scaling>
          <c:orientation val="minMax"/>
        </c:scaling>
        <c:delete val="0"/>
        <c:axPos val="b"/>
        <c:title>
          <c:tx>
            <c:rich>
              <a:bodyPr/>
              <a:lstStyle/>
              <a:p>
                <a:pPr>
                  <a:defRPr b="0">
                    <a:latin typeface="Times New Roman" pitchFamily="18" charset="0"/>
                    <a:cs typeface="Times New Roman" pitchFamily="18" charset="0"/>
                  </a:defRPr>
                </a:pPr>
                <a:r>
                  <a:rPr lang="en-US" b="0">
                    <a:latin typeface="Times New Roman" pitchFamily="18" charset="0"/>
                    <a:cs typeface="Times New Roman" pitchFamily="18" charset="0"/>
                  </a:rPr>
                  <a:t>Participant</a:t>
                </a:r>
              </a:p>
            </c:rich>
          </c:tx>
          <c:layout/>
          <c:overlay val="0"/>
        </c:title>
        <c:numFmt formatCode="General" sourceLinked="1"/>
        <c:majorTickMark val="none"/>
        <c:minorTickMark val="none"/>
        <c:tickLblPos val="nextTo"/>
        <c:txPr>
          <a:bodyPr/>
          <a:lstStyle/>
          <a:p>
            <a:pPr>
              <a:defRPr>
                <a:latin typeface="Times New Roman" pitchFamily="18" charset="0"/>
                <a:cs typeface="Times New Roman" pitchFamily="18" charset="0"/>
              </a:defRPr>
            </a:pPr>
            <a:endParaRPr lang="en-US"/>
          </a:p>
        </c:txPr>
        <c:crossAx val="2141577272"/>
        <c:crosses val="autoZero"/>
        <c:crossBetween val="midCat"/>
      </c:valAx>
      <c:valAx>
        <c:axId val="2141577272"/>
        <c:scaling>
          <c:orientation val="minMax"/>
          <c:max val="160.0"/>
        </c:scaling>
        <c:delete val="0"/>
        <c:axPos val="l"/>
        <c:majorGridlines/>
        <c:title>
          <c:tx>
            <c:rich>
              <a:bodyPr/>
              <a:lstStyle/>
              <a:p>
                <a:pPr>
                  <a:defRPr sz="1800" b="0">
                    <a:latin typeface="Times New Roman" pitchFamily="18" charset="0"/>
                    <a:cs typeface="Times New Roman" pitchFamily="18" charset="0"/>
                  </a:defRPr>
                </a:pPr>
                <a:r>
                  <a:rPr lang="en-US" sz="1800" b="0">
                    <a:latin typeface="Times New Roman" pitchFamily="18" charset="0"/>
                    <a:cs typeface="Times New Roman" pitchFamily="18" charset="0"/>
                  </a:rPr>
                  <a:t>% of pre-surgery CSA</a:t>
                </a:r>
              </a:p>
            </c:rich>
          </c:tx>
          <c:layout/>
          <c:overlay val="0"/>
        </c:title>
        <c:numFmt formatCode="General" sourceLinked="1"/>
        <c:majorTickMark val="none"/>
        <c:minorTickMark val="none"/>
        <c:tickLblPos val="nextTo"/>
        <c:txPr>
          <a:bodyPr/>
          <a:lstStyle/>
          <a:p>
            <a:pPr>
              <a:defRPr>
                <a:latin typeface="Times New Roman" pitchFamily="18" charset="0"/>
                <a:cs typeface="Times New Roman" pitchFamily="18" charset="0"/>
              </a:defRPr>
            </a:pPr>
            <a:endParaRPr lang="en-US"/>
          </a:p>
        </c:txPr>
        <c:crossAx val="2075621032"/>
        <c:crosses val="autoZero"/>
        <c:crossBetween val="midCat"/>
      </c:valAx>
    </c:plotArea>
    <c:legend>
      <c:legendPos val="b"/>
      <c:layout>
        <c:manualLayout>
          <c:xMode val="edge"/>
          <c:yMode val="edge"/>
          <c:x val="0.312544952664041"/>
          <c:y val="0.888591174924019"/>
          <c:w val="0.420116548017227"/>
          <c:h val="0.0529914053385352"/>
        </c:manualLayout>
      </c:layout>
      <c:overlay val="0"/>
      <c:txPr>
        <a:bodyPr/>
        <a:lstStyle/>
        <a:p>
          <a:pPr>
            <a:defRPr>
              <a:latin typeface="Times New Roman" pitchFamily="18" charset="0"/>
              <a:cs typeface="Times New Roman" pitchFamily="18" charset="0"/>
            </a:defRPr>
          </a:pPr>
          <a:endParaRPr lang="en-US"/>
        </a:p>
      </c:txPr>
    </c:legend>
    <c:plotVisOnly val="1"/>
    <c:dispBlanksAs val="gap"/>
    <c:showDLblsOverMax val="0"/>
  </c:chart>
  <c:spPr>
    <a:ln>
      <a:noFill/>
    </a:ln>
  </c:sp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16012808717575"/>
          <c:y val="0.0285810981594722"/>
          <c:w val="0.852623038963844"/>
          <c:h val="0.750231696838522"/>
        </c:manualLayout>
      </c:layout>
      <c:barChart>
        <c:barDir val="col"/>
        <c:grouping val="clustered"/>
        <c:varyColors val="0"/>
        <c:ser>
          <c:idx val="0"/>
          <c:order val="0"/>
          <c:tx>
            <c:v>Standard</c:v>
          </c:tx>
          <c:spPr>
            <a:solidFill>
              <a:schemeClr val="bg1">
                <a:lumMod val="50000"/>
              </a:schemeClr>
            </a:solidFill>
          </c:spPr>
          <c:invertIfNegative val="0"/>
          <c:errBars>
            <c:errBarType val="both"/>
            <c:errValType val="cust"/>
            <c:noEndCap val="0"/>
            <c:plus>
              <c:numRef>
                <c:f>Sheet1!$J$82:$M$82</c:f>
                <c:numCache>
                  <c:formatCode>General</c:formatCode>
                  <c:ptCount val="4"/>
                  <c:pt idx="0">
                    <c:v>0.600000000000006</c:v>
                  </c:pt>
                  <c:pt idx="1">
                    <c:v>0.830000000000006</c:v>
                  </c:pt>
                  <c:pt idx="2">
                    <c:v>0.98</c:v>
                  </c:pt>
                  <c:pt idx="3">
                    <c:v>1.28</c:v>
                  </c:pt>
                </c:numCache>
              </c:numRef>
            </c:plus>
            <c:minus>
              <c:numRef>
                <c:f>Sheet1!$J$82:$M$82</c:f>
                <c:numCache>
                  <c:formatCode>General</c:formatCode>
                  <c:ptCount val="4"/>
                  <c:pt idx="0">
                    <c:v>0.600000000000006</c:v>
                  </c:pt>
                  <c:pt idx="1">
                    <c:v>0.830000000000006</c:v>
                  </c:pt>
                  <c:pt idx="2">
                    <c:v>0.98</c:v>
                  </c:pt>
                  <c:pt idx="3">
                    <c:v>1.28</c:v>
                  </c:pt>
                </c:numCache>
              </c:numRef>
            </c:minus>
          </c:errBars>
          <c:cat>
            <c:strRef>
              <c:f>Sheet1!$J$80:$M$80</c:f>
              <c:strCache>
                <c:ptCount val="4"/>
                <c:pt idx="0">
                  <c:v>Pre-injury</c:v>
                </c:pt>
                <c:pt idx="1">
                  <c:v>Pre-surg</c:v>
                </c:pt>
                <c:pt idx="2">
                  <c:v>6-mo</c:v>
                </c:pt>
                <c:pt idx="3">
                  <c:v>12-mo</c:v>
                </c:pt>
              </c:strCache>
            </c:strRef>
          </c:cat>
          <c:val>
            <c:numRef>
              <c:f>Sheet1!$J$81:$M$81</c:f>
              <c:numCache>
                <c:formatCode>###0.00</c:formatCode>
                <c:ptCount val="4"/>
                <c:pt idx="0">
                  <c:v>7.624999999999924</c:v>
                </c:pt>
                <c:pt idx="1">
                  <c:v>4.111111111111112</c:v>
                </c:pt>
                <c:pt idx="2">
                  <c:v>4.375</c:v>
                </c:pt>
                <c:pt idx="3">
                  <c:v>6.624999999999924</c:v>
                </c:pt>
              </c:numCache>
            </c:numRef>
          </c:val>
        </c:ser>
        <c:ser>
          <c:idx val="2"/>
          <c:order val="1"/>
          <c:tx>
            <c:v>Contralateral</c:v>
          </c:tx>
          <c:spPr>
            <a:solidFill>
              <a:srgbClr val="8EB4E3"/>
            </a:solidFill>
            <a:ln>
              <a:solidFill>
                <a:schemeClr val="tx1"/>
              </a:solidFill>
            </a:ln>
          </c:spPr>
          <c:invertIfNegative val="0"/>
          <c:errBars>
            <c:errBarType val="both"/>
            <c:errValType val="cust"/>
            <c:noEndCap val="0"/>
            <c:plus>
              <c:numRef>
                <c:f>Sheet1!$J$84:$M$84</c:f>
                <c:numCache>
                  <c:formatCode>General</c:formatCode>
                  <c:ptCount val="4"/>
                  <c:pt idx="0">
                    <c:v>0.850000000000006</c:v>
                  </c:pt>
                  <c:pt idx="1">
                    <c:v>0.9</c:v>
                  </c:pt>
                  <c:pt idx="2">
                    <c:v>0.78</c:v>
                  </c:pt>
                  <c:pt idx="3">
                    <c:v>1.25</c:v>
                  </c:pt>
                </c:numCache>
              </c:numRef>
            </c:plus>
            <c:minus>
              <c:numRef>
                <c:f>Sheet1!$J$84:$M$84</c:f>
                <c:numCache>
                  <c:formatCode>General</c:formatCode>
                  <c:ptCount val="4"/>
                  <c:pt idx="0">
                    <c:v>0.850000000000006</c:v>
                  </c:pt>
                  <c:pt idx="1">
                    <c:v>0.9</c:v>
                  </c:pt>
                  <c:pt idx="2">
                    <c:v>0.78</c:v>
                  </c:pt>
                  <c:pt idx="3">
                    <c:v>1.25</c:v>
                  </c:pt>
                </c:numCache>
              </c:numRef>
            </c:minus>
          </c:errBars>
          <c:cat>
            <c:strRef>
              <c:f>Sheet1!$J$80:$M$80</c:f>
              <c:strCache>
                <c:ptCount val="4"/>
                <c:pt idx="0">
                  <c:v>Pre-injury</c:v>
                </c:pt>
                <c:pt idx="1">
                  <c:v>Pre-surg</c:v>
                </c:pt>
                <c:pt idx="2">
                  <c:v>6-mo</c:v>
                </c:pt>
                <c:pt idx="3">
                  <c:v>12-mo</c:v>
                </c:pt>
              </c:strCache>
            </c:strRef>
          </c:cat>
          <c:val>
            <c:numRef>
              <c:f>Sheet1!$J$83:$M$83</c:f>
              <c:numCache>
                <c:formatCode>###0.00</c:formatCode>
                <c:ptCount val="4"/>
                <c:pt idx="0">
                  <c:v>7.888888888888887</c:v>
                </c:pt>
                <c:pt idx="1">
                  <c:v>3.9</c:v>
                </c:pt>
                <c:pt idx="2">
                  <c:v>4.700000000000001</c:v>
                </c:pt>
                <c:pt idx="3">
                  <c:v>6.124999999999924</c:v>
                </c:pt>
              </c:numCache>
            </c:numRef>
          </c:val>
        </c:ser>
        <c:ser>
          <c:idx val="4"/>
          <c:order val="2"/>
          <c:tx>
            <c:v>Overall</c:v>
          </c:tx>
          <c:spPr>
            <a:solidFill>
              <a:schemeClr val="tx1"/>
            </a:solidFill>
            <a:ln>
              <a:solidFill>
                <a:schemeClr val="bg1">
                  <a:lumMod val="65000"/>
                </a:schemeClr>
              </a:solidFill>
            </a:ln>
          </c:spPr>
          <c:invertIfNegative val="0"/>
          <c:errBars>
            <c:errBarType val="both"/>
            <c:errValType val="cust"/>
            <c:noEndCap val="0"/>
            <c:plus>
              <c:numRef>
                <c:f>Sheet1!$J$86:$M$86</c:f>
                <c:numCache>
                  <c:formatCode>General</c:formatCode>
                  <c:ptCount val="4"/>
                  <c:pt idx="0">
                    <c:v>0.52</c:v>
                  </c:pt>
                  <c:pt idx="1">
                    <c:v>0.600000000000006</c:v>
                  </c:pt>
                  <c:pt idx="2">
                    <c:v>0.600000000000006</c:v>
                  </c:pt>
                  <c:pt idx="3">
                    <c:v>0.870000000000007</c:v>
                  </c:pt>
                </c:numCache>
              </c:numRef>
            </c:plus>
            <c:minus>
              <c:numRef>
                <c:f>Sheet1!$J$86:$M$86</c:f>
                <c:numCache>
                  <c:formatCode>General</c:formatCode>
                  <c:ptCount val="4"/>
                  <c:pt idx="0">
                    <c:v>0.52</c:v>
                  </c:pt>
                  <c:pt idx="1">
                    <c:v>0.600000000000006</c:v>
                  </c:pt>
                  <c:pt idx="2">
                    <c:v>0.600000000000006</c:v>
                  </c:pt>
                  <c:pt idx="3">
                    <c:v>0.870000000000007</c:v>
                  </c:pt>
                </c:numCache>
              </c:numRef>
            </c:minus>
          </c:errBars>
          <c:cat>
            <c:strRef>
              <c:f>Sheet1!$J$80:$M$80</c:f>
              <c:strCache>
                <c:ptCount val="4"/>
                <c:pt idx="0">
                  <c:v>Pre-injury</c:v>
                </c:pt>
                <c:pt idx="1">
                  <c:v>Pre-surg</c:v>
                </c:pt>
                <c:pt idx="2">
                  <c:v>6-mo</c:v>
                </c:pt>
                <c:pt idx="3">
                  <c:v>12-mo</c:v>
                </c:pt>
              </c:strCache>
            </c:strRef>
          </c:cat>
          <c:val>
            <c:numRef>
              <c:f>Sheet1!$J$85:$M$85</c:f>
              <c:numCache>
                <c:formatCode>###0.00</c:formatCode>
                <c:ptCount val="4"/>
                <c:pt idx="0">
                  <c:v>7.764705882352937</c:v>
                </c:pt>
                <c:pt idx="1">
                  <c:v>4.0</c:v>
                </c:pt>
                <c:pt idx="2">
                  <c:v>4.555555555555401</c:v>
                </c:pt>
                <c:pt idx="3">
                  <c:v>6.375</c:v>
                </c:pt>
              </c:numCache>
            </c:numRef>
          </c:val>
        </c:ser>
        <c:dLbls>
          <c:showLegendKey val="0"/>
          <c:showVal val="0"/>
          <c:showCatName val="0"/>
          <c:showSerName val="0"/>
          <c:showPercent val="0"/>
          <c:showBubbleSize val="0"/>
        </c:dLbls>
        <c:gapWidth val="150"/>
        <c:axId val="2029394264"/>
        <c:axId val="-2099199560"/>
      </c:barChart>
      <c:catAx>
        <c:axId val="2029394264"/>
        <c:scaling>
          <c:orientation val="minMax"/>
        </c:scaling>
        <c:delete val="0"/>
        <c:axPos val="b"/>
        <c:title>
          <c:tx>
            <c:rich>
              <a:bodyPr/>
              <a:lstStyle/>
              <a:p>
                <a:pPr>
                  <a:defRPr b="0">
                    <a:latin typeface="Times New Roman" pitchFamily="18" charset="0"/>
                    <a:cs typeface="Times New Roman" pitchFamily="18" charset="0"/>
                  </a:defRPr>
                </a:pPr>
                <a:r>
                  <a:rPr lang="en-CA" b="0">
                    <a:latin typeface="Times New Roman" pitchFamily="18" charset="0"/>
                    <a:cs typeface="Times New Roman" pitchFamily="18" charset="0"/>
                  </a:rPr>
                  <a:t>Time</a:t>
                </a:r>
                <a:r>
                  <a:rPr lang="en-CA" b="0" baseline="0">
                    <a:latin typeface="Times New Roman" pitchFamily="18" charset="0"/>
                    <a:cs typeface="Times New Roman" pitchFamily="18" charset="0"/>
                  </a:rPr>
                  <a:t> point</a:t>
                </a:r>
                <a:endParaRPr lang="en-CA" b="0">
                  <a:latin typeface="Times New Roman" pitchFamily="18" charset="0"/>
                  <a:cs typeface="Times New Roman" pitchFamily="18" charset="0"/>
                </a:endParaRPr>
              </a:p>
            </c:rich>
          </c:tx>
          <c:layout>
            <c:manualLayout>
              <c:xMode val="edge"/>
              <c:yMode val="edge"/>
              <c:x val="0.480724303409955"/>
              <c:y val="0.850779415011259"/>
            </c:manualLayout>
          </c:layout>
          <c:overlay val="0"/>
        </c:title>
        <c:numFmt formatCode="General" sourceLinked="1"/>
        <c:majorTickMark val="out"/>
        <c:minorTickMark val="none"/>
        <c:tickLblPos val="nextTo"/>
        <c:txPr>
          <a:bodyPr/>
          <a:lstStyle/>
          <a:p>
            <a:pPr>
              <a:defRPr>
                <a:latin typeface="Times New Roman" pitchFamily="18" charset="0"/>
                <a:cs typeface="Times New Roman" pitchFamily="18" charset="0"/>
              </a:defRPr>
            </a:pPr>
            <a:endParaRPr lang="en-US"/>
          </a:p>
        </c:txPr>
        <c:crossAx val="-2099199560"/>
        <c:crosses val="autoZero"/>
        <c:auto val="1"/>
        <c:lblAlgn val="ctr"/>
        <c:lblOffset val="100"/>
        <c:noMultiLvlLbl val="0"/>
      </c:catAx>
      <c:valAx>
        <c:axId val="-2099199560"/>
        <c:scaling>
          <c:orientation val="minMax"/>
          <c:max val="10.0"/>
        </c:scaling>
        <c:delete val="0"/>
        <c:axPos val="l"/>
        <c:majorGridlines/>
        <c:title>
          <c:tx>
            <c:rich>
              <a:bodyPr rot="-5400000" vert="horz"/>
              <a:lstStyle/>
              <a:p>
                <a:pPr>
                  <a:defRPr sz="1800" b="0" i="0">
                    <a:latin typeface="Times New Roman" pitchFamily="18" charset="0"/>
                    <a:cs typeface="Times New Roman" pitchFamily="18" charset="0"/>
                  </a:defRPr>
                </a:pPr>
                <a:r>
                  <a:rPr lang="en-US" sz="1800" b="0" i="0">
                    <a:latin typeface="Times New Roman" pitchFamily="18" charset="0"/>
                    <a:cs typeface="Times New Roman" pitchFamily="18" charset="0"/>
                  </a:rPr>
                  <a:t>Tegner score</a:t>
                </a:r>
              </a:p>
            </c:rich>
          </c:tx>
          <c:layout>
            <c:manualLayout>
              <c:xMode val="edge"/>
              <c:yMode val="edge"/>
              <c:x val="0.00825110821693572"/>
              <c:y val="0.331177670587791"/>
            </c:manualLayout>
          </c:layout>
          <c:overlay val="0"/>
        </c:title>
        <c:numFmt formatCode="#,##0" sourceLinked="0"/>
        <c:majorTickMark val="out"/>
        <c:minorTickMark val="none"/>
        <c:tickLblPos val="nextTo"/>
        <c:txPr>
          <a:bodyPr/>
          <a:lstStyle/>
          <a:p>
            <a:pPr>
              <a:defRPr>
                <a:latin typeface="Times New Roman" pitchFamily="18" charset="0"/>
                <a:cs typeface="Times New Roman" pitchFamily="18" charset="0"/>
              </a:defRPr>
            </a:pPr>
            <a:endParaRPr lang="en-US"/>
          </a:p>
        </c:txPr>
        <c:crossAx val="2029394264"/>
        <c:crosses val="autoZero"/>
        <c:crossBetween val="between"/>
        <c:majorUnit val="2.0"/>
      </c:valAx>
    </c:plotArea>
    <c:legend>
      <c:legendPos val="r"/>
      <c:layout>
        <c:manualLayout>
          <c:xMode val="edge"/>
          <c:yMode val="edge"/>
          <c:x val="0.231920306617141"/>
          <c:y val="0.899370161428795"/>
          <c:w val="0.584858470839855"/>
          <c:h val="0.0983737970253715"/>
        </c:manualLayout>
      </c:layout>
      <c:overlay val="0"/>
      <c:txPr>
        <a:bodyPr/>
        <a:lstStyle/>
        <a:p>
          <a:pPr>
            <a:defRPr>
              <a:latin typeface="Times New Roman" pitchFamily="18" charset="0"/>
              <a:cs typeface="Times New Roman" pitchFamily="18" charset="0"/>
            </a:defRPr>
          </a:pPr>
          <a:endParaRPr lang="en-US"/>
        </a:p>
      </c:txPr>
    </c:legend>
    <c:plotVisOnly val="1"/>
    <c:dispBlanksAs val="gap"/>
    <c:showDLblsOverMax val="0"/>
  </c:chart>
  <c:spPr>
    <a:ln>
      <a:noFill/>
    </a:ln>
  </c:sp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7F7C4E-9371-214D-9081-11F1BC267501}" type="doc">
      <dgm:prSet loTypeId="urn:microsoft.com/office/officeart/2005/8/layout/cycle1" loCatId="" qsTypeId="urn:microsoft.com/office/officeart/2005/8/quickstyle/simple4" qsCatId="simple" csTypeId="urn:microsoft.com/office/officeart/2005/8/colors/accent4_2" csCatId="accent4" phldr="1"/>
      <dgm:spPr/>
      <dgm:t>
        <a:bodyPr/>
        <a:lstStyle/>
        <a:p>
          <a:endParaRPr lang="en-US"/>
        </a:p>
      </dgm:t>
    </dgm:pt>
    <dgm:pt modelId="{22C4566C-B268-A046-B79C-97A56FB8037B}">
      <dgm:prSet phldrT="[Text]"/>
      <dgm:spPr/>
      <dgm:t>
        <a:bodyPr/>
        <a:lstStyle/>
        <a:p>
          <a:endParaRPr lang="en-US" dirty="0"/>
        </a:p>
      </dgm:t>
    </dgm:pt>
    <dgm:pt modelId="{F188B6A6-C0CF-1C40-8649-3A6EC5857C7B}" type="parTrans" cxnId="{EC7A1DEC-A10A-1C4B-B150-5BD3C6946903}">
      <dgm:prSet/>
      <dgm:spPr/>
      <dgm:t>
        <a:bodyPr/>
        <a:lstStyle/>
        <a:p>
          <a:endParaRPr lang="en-US"/>
        </a:p>
      </dgm:t>
    </dgm:pt>
    <dgm:pt modelId="{71B3A3E2-2728-D247-BE33-F370D7444F18}" type="sibTrans" cxnId="{EC7A1DEC-A10A-1C4B-B150-5BD3C6946903}">
      <dgm:prSet/>
      <dgm:spPr/>
      <dgm:t>
        <a:bodyPr/>
        <a:lstStyle/>
        <a:p>
          <a:endParaRPr lang="en-US"/>
        </a:p>
      </dgm:t>
    </dgm:pt>
    <dgm:pt modelId="{12A639AC-3087-3F4D-A42F-D9A7F7D50FBB}">
      <dgm:prSet phldrT="[Text]"/>
      <dgm:spPr/>
      <dgm:t>
        <a:bodyPr/>
        <a:lstStyle/>
        <a:p>
          <a:endParaRPr lang="en-US" dirty="0"/>
        </a:p>
      </dgm:t>
    </dgm:pt>
    <dgm:pt modelId="{6B21C670-3333-6A4E-AF3C-E2B5729C8F00}" type="parTrans" cxnId="{F5B8D646-98A6-CD40-9AEB-D17324812C1B}">
      <dgm:prSet/>
      <dgm:spPr/>
      <dgm:t>
        <a:bodyPr/>
        <a:lstStyle/>
        <a:p>
          <a:endParaRPr lang="en-US"/>
        </a:p>
      </dgm:t>
    </dgm:pt>
    <dgm:pt modelId="{237416C8-FECD-0340-842D-1A80C706053E}" type="sibTrans" cxnId="{F5B8D646-98A6-CD40-9AEB-D17324812C1B}">
      <dgm:prSet/>
      <dgm:spPr/>
      <dgm:t>
        <a:bodyPr/>
        <a:lstStyle/>
        <a:p>
          <a:endParaRPr lang="en-US"/>
        </a:p>
      </dgm:t>
    </dgm:pt>
    <dgm:pt modelId="{DE1ABFB7-9420-3A4F-A950-CFDC8FF3212E}">
      <dgm:prSet phldrT="[Text]"/>
      <dgm:spPr/>
      <dgm:t>
        <a:bodyPr/>
        <a:lstStyle/>
        <a:p>
          <a:r>
            <a:rPr lang="en-US" dirty="0" smtClean="0"/>
            <a:t> </a:t>
          </a:r>
          <a:endParaRPr lang="en-US" dirty="0"/>
        </a:p>
      </dgm:t>
    </dgm:pt>
    <dgm:pt modelId="{83E76810-772E-0F4F-90DA-B53C1E6F81C2}" type="parTrans" cxnId="{19CB4D12-765E-3846-B50B-820893DBF5CA}">
      <dgm:prSet/>
      <dgm:spPr/>
      <dgm:t>
        <a:bodyPr/>
        <a:lstStyle/>
        <a:p>
          <a:endParaRPr lang="en-US"/>
        </a:p>
      </dgm:t>
    </dgm:pt>
    <dgm:pt modelId="{55DC4216-3D8F-624E-9ED9-1E173B782471}" type="sibTrans" cxnId="{19CB4D12-765E-3846-B50B-820893DBF5CA}">
      <dgm:prSet/>
      <dgm:spPr/>
      <dgm:t>
        <a:bodyPr/>
        <a:lstStyle/>
        <a:p>
          <a:endParaRPr lang="en-US"/>
        </a:p>
      </dgm:t>
    </dgm:pt>
    <dgm:pt modelId="{FAD181DD-060D-AE48-95BE-9673CE7EFBEC}">
      <dgm:prSet phldrT="[Text]"/>
      <dgm:spPr/>
      <dgm:t>
        <a:bodyPr/>
        <a:lstStyle/>
        <a:p>
          <a:endParaRPr lang="en-US" dirty="0"/>
        </a:p>
      </dgm:t>
    </dgm:pt>
    <dgm:pt modelId="{53880F39-6C13-CE49-B43F-8A31B4F99560}" type="parTrans" cxnId="{1BA516EF-4D37-CD4A-A7FC-0F6DE62EF7AD}">
      <dgm:prSet/>
      <dgm:spPr/>
      <dgm:t>
        <a:bodyPr/>
        <a:lstStyle/>
        <a:p>
          <a:endParaRPr lang="en-US"/>
        </a:p>
      </dgm:t>
    </dgm:pt>
    <dgm:pt modelId="{930157B6-419D-C749-A029-21C5D17FF769}" type="sibTrans" cxnId="{1BA516EF-4D37-CD4A-A7FC-0F6DE62EF7AD}">
      <dgm:prSet/>
      <dgm:spPr/>
      <dgm:t>
        <a:bodyPr/>
        <a:lstStyle/>
        <a:p>
          <a:endParaRPr lang="en-US"/>
        </a:p>
      </dgm:t>
    </dgm:pt>
    <dgm:pt modelId="{DEFAF717-52C3-8445-8A69-92F8FFAFBBED}">
      <dgm:prSet phldrT="[Text]"/>
      <dgm:spPr/>
      <dgm:t>
        <a:bodyPr/>
        <a:lstStyle/>
        <a:p>
          <a:endParaRPr lang="en-US" dirty="0"/>
        </a:p>
      </dgm:t>
    </dgm:pt>
    <dgm:pt modelId="{4DEE3CA8-DFD9-594F-8860-F39D3D91F925}" type="parTrans" cxnId="{E890D283-9233-9742-AA20-E3349BD3893D}">
      <dgm:prSet/>
      <dgm:spPr/>
      <dgm:t>
        <a:bodyPr/>
        <a:lstStyle/>
        <a:p>
          <a:endParaRPr lang="en-US"/>
        </a:p>
      </dgm:t>
    </dgm:pt>
    <dgm:pt modelId="{74EFC4F5-B123-2C45-9E00-410C91F7F669}" type="sibTrans" cxnId="{E890D283-9233-9742-AA20-E3349BD3893D}">
      <dgm:prSet/>
      <dgm:spPr/>
      <dgm:t>
        <a:bodyPr/>
        <a:lstStyle/>
        <a:p>
          <a:endParaRPr lang="en-US"/>
        </a:p>
      </dgm:t>
    </dgm:pt>
    <dgm:pt modelId="{E9F0E4F8-5FB7-E949-9DB3-2AB8C7B1C37B}" type="pres">
      <dgm:prSet presAssocID="{737F7C4E-9371-214D-9081-11F1BC267501}" presName="cycle" presStyleCnt="0">
        <dgm:presLayoutVars>
          <dgm:dir/>
          <dgm:resizeHandles val="exact"/>
        </dgm:presLayoutVars>
      </dgm:prSet>
      <dgm:spPr/>
      <dgm:t>
        <a:bodyPr/>
        <a:lstStyle/>
        <a:p>
          <a:endParaRPr lang="en-US"/>
        </a:p>
      </dgm:t>
    </dgm:pt>
    <dgm:pt modelId="{0037C89E-13D9-3A43-B9C7-C4C3473550C6}" type="pres">
      <dgm:prSet presAssocID="{22C4566C-B268-A046-B79C-97A56FB8037B}" presName="dummy" presStyleCnt="0"/>
      <dgm:spPr/>
    </dgm:pt>
    <dgm:pt modelId="{B95F0AEA-621E-4A46-AF26-33DCC6D6BC6B}" type="pres">
      <dgm:prSet presAssocID="{22C4566C-B268-A046-B79C-97A56FB8037B}" presName="node" presStyleLbl="revTx" presStyleIdx="0" presStyleCnt="5">
        <dgm:presLayoutVars>
          <dgm:bulletEnabled val="1"/>
        </dgm:presLayoutVars>
      </dgm:prSet>
      <dgm:spPr/>
      <dgm:t>
        <a:bodyPr/>
        <a:lstStyle/>
        <a:p>
          <a:endParaRPr lang="en-US"/>
        </a:p>
      </dgm:t>
    </dgm:pt>
    <dgm:pt modelId="{C890B487-85DB-7648-B3F7-BD2BCD1C6D12}" type="pres">
      <dgm:prSet presAssocID="{71B3A3E2-2728-D247-BE33-F370D7444F18}" presName="sibTrans" presStyleLbl="node1" presStyleIdx="0" presStyleCnt="5"/>
      <dgm:spPr/>
      <dgm:t>
        <a:bodyPr/>
        <a:lstStyle/>
        <a:p>
          <a:endParaRPr lang="en-US"/>
        </a:p>
      </dgm:t>
    </dgm:pt>
    <dgm:pt modelId="{08FCA8F6-11A6-5F49-8A87-955658035C10}" type="pres">
      <dgm:prSet presAssocID="{12A639AC-3087-3F4D-A42F-D9A7F7D50FBB}" presName="dummy" presStyleCnt="0"/>
      <dgm:spPr/>
    </dgm:pt>
    <dgm:pt modelId="{FC6058B3-A50E-9044-B3EC-66F1CBF77BD9}" type="pres">
      <dgm:prSet presAssocID="{12A639AC-3087-3F4D-A42F-D9A7F7D50FBB}" presName="node" presStyleLbl="revTx" presStyleIdx="1" presStyleCnt="5">
        <dgm:presLayoutVars>
          <dgm:bulletEnabled val="1"/>
        </dgm:presLayoutVars>
      </dgm:prSet>
      <dgm:spPr/>
      <dgm:t>
        <a:bodyPr/>
        <a:lstStyle/>
        <a:p>
          <a:endParaRPr lang="en-US"/>
        </a:p>
      </dgm:t>
    </dgm:pt>
    <dgm:pt modelId="{84EE29E3-AAE3-A84F-BF38-162D7E467C5C}" type="pres">
      <dgm:prSet presAssocID="{237416C8-FECD-0340-842D-1A80C706053E}" presName="sibTrans" presStyleLbl="node1" presStyleIdx="1" presStyleCnt="5"/>
      <dgm:spPr/>
      <dgm:t>
        <a:bodyPr/>
        <a:lstStyle/>
        <a:p>
          <a:endParaRPr lang="en-US"/>
        </a:p>
      </dgm:t>
    </dgm:pt>
    <dgm:pt modelId="{1B227635-A43C-0C40-93D8-48AB7D7E256D}" type="pres">
      <dgm:prSet presAssocID="{DE1ABFB7-9420-3A4F-A950-CFDC8FF3212E}" presName="dummy" presStyleCnt="0"/>
      <dgm:spPr/>
    </dgm:pt>
    <dgm:pt modelId="{1234CFEF-0217-1A43-B065-F0E3C41736BB}" type="pres">
      <dgm:prSet presAssocID="{DE1ABFB7-9420-3A4F-A950-CFDC8FF3212E}" presName="node" presStyleLbl="revTx" presStyleIdx="2" presStyleCnt="5">
        <dgm:presLayoutVars>
          <dgm:bulletEnabled val="1"/>
        </dgm:presLayoutVars>
      </dgm:prSet>
      <dgm:spPr/>
      <dgm:t>
        <a:bodyPr/>
        <a:lstStyle/>
        <a:p>
          <a:endParaRPr lang="en-US"/>
        </a:p>
      </dgm:t>
    </dgm:pt>
    <dgm:pt modelId="{3CB3E679-E036-6B41-8412-04254F803CDD}" type="pres">
      <dgm:prSet presAssocID="{55DC4216-3D8F-624E-9ED9-1E173B782471}" presName="sibTrans" presStyleLbl="node1" presStyleIdx="2" presStyleCnt="5"/>
      <dgm:spPr/>
      <dgm:t>
        <a:bodyPr/>
        <a:lstStyle/>
        <a:p>
          <a:endParaRPr lang="en-US"/>
        </a:p>
      </dgm:t>
    </dgm:pt>
    <dgm:pt modelId="{04C7CC63-60EA-614E-9E6A-256CA31ADA0B}" type="pres">
      <dgm:prSet presAssocID="{DEFAF717-52C3-8445-8A69-92F8FFAFBBED}" presName="dummy" presStyleCnt="0"/>
      <dgm:spPr/>
    </dgm:pt>
    <dgm:pt modelId="{7F6AB0A9-738E-D345-B549-42C8D7BBD2D5}" type="pres">
      <dgm:prSet presAssocID="{DEFAF717-52C3-8445-8A69-92F8FFAFBBED}" presName="node" presStyleLbl="revTx" presStyleIdx="3" presStyleCnt="5">
        <dgm:presLayoutVars>
          <dgm:bulletEnabled val="1"/>
        </dgm:presLayoutVars>
      </dgm:prSet>
      <dgm:spPr/>
      <dgm:t>
        <a:bodyPr/>
        <a:lstStyle/>
        <a:p>
          <a:endParaRPr lang="en-US"/>
        </a:p>
      </dgm:t>
    </dgm:pt>
    <dgm:pt modelId="{E9636A21-7CD3-6B41-95D0-1CA04FA84A36}" type="pres">
      <dgm:prSet presAssocID="{74EFC4F5-B123-2C45-9E00-410C91F7F669}" presName="sibTrans" presStyleLbl="node1" presStyleIdx="3" presStyleCnt="5"/>
      <dgm:spPr/>
      <dgm:t>
        <a:bodyPr/>
        <a:lstStyle/>
        <a:p>
          <a:endParaRPr lang="en-US"/>
        </a:p>
      </dgm:t>
    </dgm:pt>
    <dgm:pt modelId="{48CB4CDB-C884-084F-B174-CD9FB1012FC9}" type="pres">
      <dgm:prSet presAssocID="{FAD181DD-060D-AE48-95BE-9673CE7EFBEC}" presName="dummy" presStyleCnt="0"/>
      <dgm:spPr/>
    </dgm:pt>
    <dgm:pt modelId="{3218DBE0-07F6-5C47-B8B4-5F85E2518CF3}" type="pres">
      <dgm:prSet presAssocID="{FAD181DD-060D-AE48-95BE-9673CE7EFBEC}" presName="node" presStyleLbl="revTx" presStyleIdx="4" presStyleCnt="5">
        <dgm:presLayoutVars>
          <dgm:bulletEnabled val="1"/>
        </dgm:presLayoutVars>
      </dgm:prSet>
      <dgm:spPr/>
      <dgm:t>
        <a:bodyPr/>
        <a:lstStyle/>
        <a:p>
          <a:endParaRPr lang="en-US"/>
        </a:p>
      </dgm:t>
    </dgm:pt>
    <dgm:pt modelId="{0CAC42AD-C4E5-984A-8274-7F92490D1F28}" type="pres">
      <dgm:prSet presAssocID="{930157B6-419D-C749-A029-21C5D17FF769}" presName="sibTrans" presStyleLbl="node1" presStyleIdx="4" presStyleCnt="5"/>
      <dgm:spPr/>
      <dgm:t>
        <a:bodyPr/>
        <a:lstStyle/>
        <a:p>
          <a:endParaRPr lang="en-US"/>
        </a:p>
      </dgm:t>
    </dgm:pt>
  </dgm:ptLst>
  <dgm:cxnLst>
    <dgm:cxn modelId="{4DB718C0-89FF-854A-B3D7-8CE09E3B86C0}" type="presOf" srcId="{DE1ABFB7-9420-3A4F-A950-CFDC8FF3212E}" destId="{1234CFEF-0217-1A43-B065-F0E3C41736BB}" srcOrd="0" destOrd="0" presId="urn:microsoft.com/office/officeart/2005/8/layout/cycle1"/>
    <dgm:cxn modelId="{19CB4D12-765E-3846-B50B-820893DBF5CA}" srcId="{737F7C4E-9371-214D-9081-11F1BC267501}" destId="{DE1ABFB7-9420-3A4F-A950-CFDC8FF3212E}" srcOrd="2" destOrd="0" parTransId="{83E76810-772E-0F4F-90DA-B53C1E6F81C2}" sibTransId="{55DC4216-3D8F-624E-9ED9-1E173B782471}"/>
    <dgm:cxn modelId="{F89864A2-E43C-134D-AD71-511C21EC5DE8}" type="presOf" srcId="{71B3A3E2-2728-D247-BE33-F370D7444F18}" destId="{C890B487-85DB-7648-B3F7-BD2BCD1C6D12}" srcOrd="0" destOrd="0" presId="urn:microsoft.com/office/officeart/2005/8/layout/cycle1"/>
    <dgm:cxn modelId="{4A2708C9-8F2B-7949-8892-723C8DC92AEB}" type="presOf" srcId="{DEFAF717-52C3-8445-8A69-92F8FFAFBBED}" destId="{7F6AB0A9-738E-D345-B549-42C8D7BBD2D5}" srcOrd="0" destOrd="0" presId="urn:microsoft.com/office/officeart/2005/8/layout/cycle1"/>
    <dgm:cxn modelId="{F5B8D646-98A6-CD40-9AEB-D17324812C1B}" srcId="{737F7C4E-9371-214D-9081-11F1BC267501}" destId="{12A639AC-3087-3F4D-A42F-D9A7F7D50FBB}" srcOrd="1" destOrd="0" parTransId="{6B21C670-3333-6A4E-AF3C-E2B5729C8F00}" sibTransId="{237416C8-FECD-0340-842D-1A80C706053E}"/>
    <dgm:cxn modelId="{51CAB11F-5A84-854E-8FD8-422FD3CF322D}" type="presOf" srcId="{74EFC4F5-B123-2C45-9E00-410C91F7F669}" destId="{E9636A21-7CD3-6B41-95D0-1CA04FA84A36}" srcOrd="0" destOrd="0" presId="urn:microsoft.com/office/officeart/2005/8/layout/cycle1"/>
    <dgm:cxn modelId="{646B8D17-834E-2F42-AA65-1CBEC7E609CF}" type="presOf" srcId="{55DC4216-3D8F-624E-9ED9-1E173B782471}" destId="{3CB3E679-E036-6B41-8412-04254F803CDD}" srcOrd="0" destOrd="0" presId="urn:microsoft.com/office/officeart/2005/8/layout/cycle1"/>
    <dgm:cxn modelId="{BF0DBF75-6391-6748-8E0A-6A06EC310184}" type="presOf" srcId="{737F7C4E-9371-214D-9081-11F1BC267501}" destId="{E9F0E4F8-5FB7-E949-9DB3-2AB8C7B1C37B}" srcOrd="0" destOrd="0" presId="urn:microsoft.com/office/officeart/2005/8/layout/cycle1"/>
    <dgm:cxn modelId="{E890D283-9233-9742-AA20-E3349BD3893D}" srcId="{737F7C4E-9371-214D-9081-11F1BC267501}" destId="{DEFAF717-52C3-8445-8A69-92F8FFAFBBED}" srcOrd="3" destOrd="0" parTransId="{4DEE3CA8-DFD9-594F-8860-F39D3D91F925}" sibTransId="{74EFC4F5-B123-2C45-9E00-410C91F7F669}"/>
    <dgm:cxn modelId="{961C11F2-D20B-1446-A398-9956263041DB}" type="presOf" srcId="{FAD181DD-060D-AE48-95BE-9673CE7EFBEC}" destId="{3218DBE0-07F6-5C47-B8B4-5F85E2518CF3}" srcOrd="0" destOrd="0" presId="urn:microsoft.com/office/officeart/2005/8/layout/cycle1"/>
    <dgm:cxn modelId="{EC7A1DEC-A10A-1C4B-B150-5BD3C6946903}" srcId="{737F7C4E-9371-214D-9081-11F1BC267501}" destId="{22C4566C-B268-A046-B79C-97A56FB8037B}" srcOrd="0" destOrd="0" parTransId="{F188B6A6-C0CF-1C40-8649-3A6EC5857C7B}" sibTransId="{71B3A3E2-2728-D247-BE33-F370D7444F18}"/>
    <dgm:cxn modelId="{2AF7EC68-D7FA-9547-B152-7B44C65C8B66}" type="presOf" srcId="{22C4566C-B268-A046-B79C-97A56FB8037B}" destId="{B95F0AEA-621E-4A46-AF26-33DCC6D6BC6B}" srcOrd="0" destOrd="0" presId="urn:microsoft.com/office/officeart/2005/8/layout/cycle1"/>
    <dgm:cxn modelId="{480F119B-CF39-6748-B905-ADE43C6DA627}" type="presOf" srcId="{237416C8-FECD-0340-842D-1A80C706053E}" destId="{84EE29E3-AAE3-A84F-BF38-162D7E467C5C}" srcOrd="0" destOrd="0" presId="urn:microsoft.com/office/officeart/2005/8/layout/cycle1"/>
    <dgm:cxn modelId="{1BA516EF-4D37-CD4A-A7FC-0F6DE62EF7AD}" srcId="{737F7C4E-9371-214D-9081-11F1BC267501}" destId="{FAD181DD-060D-AE48-95BE-9673CE7EFBEC}" srcOrd="4" destOrd="0" parTransId="{53880F39-6C13-CE49-B43F-8A31B4F99560}" sibTransId="{930157B6-419D-C749-A029-21C5D17FF769}"/>
    <dgm:cxn modelId="{E3B86197-517B-534B-890C-4EA983491906}" type="presOf" srcId="{12A639AC-3087-3F4D-A42F-D9A7F7D50FBB}" destId="{FC6058B3-A50E-9044-B3EC-66F1CBF77BD9}" srcOrd="0" destOrd="0" presId="urn:microsoft.com/office/officeart/2005/8/layout/cycle1"/>
    <dgm:cxn modelId="{DE2E1756-F2C2-AB40-9C7E-A7F15973D27D}" type="presOf" srcId="{930157B6-419D-C749-A029-21C5D17FF769}" destId="{0CAC42AD-C4E5-984A-8274-7F92490D1F28}" srcOrd="0" destOrd="0" presId="urn:microsoft.com/office/officeart/2005/8/layout/cycle1"/>
    <dgm:cxn modelId="{DA590F3B-4EC1-604C-989E-F834CD779A9C}" type="presParOf" srcId="{E9F0E4F8-5FB7-E949-9DB3-2AB8C7B1C37B}" destId="{0037C89E-13D9-3A43-B9C7-C4C3473550C6}" srcOrd="0" destOrd="0" presId="urn:microsoft.com/office/officeart/2005/8/layout/cycle1"/>
    <dgm:cxn modelId="{2A03548E-1AF8-5744-A14A-CC04785D01EB}" type="presParOf" srcId="{E9F0E4F8-5FB7-E949-9DB3-2AB8C7B1C37B}" destId="{B95F0AEA-621E-4A46-AF26-33DCC6D6BC6B}" srcOrd="1" destOrd="0" presId="urn:microsoft.com/office/officeart/2005/8/layout/cycle1"/>
    <dgm:cxn modelId="{20FF3F35-2BEE-5342-A571-FA8472EDEE06}" type="presParOf" srcId="{E9F0E4F8-5FB7-E949-9DB3-2AB8C7B1C37B}" destId="{C890B487-85DB-7648-B3F7-BD2BCD1C6D12}" srcOrd="2" destOrd="0" presId="urn:microsoft.com/office/officeart/2005/8/layout/cycle1"/>
    <dgm:cxn modelId="{DB5D2E67-0B96-444C-99DC-FE87222ADE64}" type="presParOf" srcId="{E9F0E4F8-5FB7-E949-9DB3-2AB8C7B1C37B}" destId="{08FCA8F6-11A6-5F49-8A87-955658035C10}" srcOrd="3" destOrd="0" presId="urn:microsoft.com/office/officeart/2005/8/layout/cycle1"/>
    <dgm:cxn modelId="{4188118D-B9C1-BF4F-BC02-91BC47C2BA31}" type="presParOf" srcId="{E9F0E4F8-5FB7-E949-9DB3-2AB8C7B1C37B}" destId="{FC6058B3-A50E-9044-B3EC-66F1CBF77BD9}" srcOrd="4" destOrd="0" presId="urn:microsoft.com/office/officeart/2005/8/layout/cycle1"/>
    <dgm:cxn modelId="{8CBDFFFC-4D53-DE4A-92BB-57E7D303ED0F}" type="presParOf" srcId="{E9F0E4F8-5FB7-E949-9DB3-2AB8C7B1C37B}" destId="{84EE29E3-AAE3-A84F-BF38-162D7E467C5C}" srcOrd="5" destOrd="0" presId="urn:microsoft.com/office/officeart/2005/8/layout/cycle1"/>
    <dgm:cxn modelId="{8FF01FEA-FB2C-4B4A-AB5B-B1E38312401B}" type="presParOf" srcId="{E9F0E4F8-5FB7-E949-9DB3-2AB8C7B1C37B}" destId="{1B227635-A43C-0C40-93D8-48AB7D7E256D}" srcOrd="6" destOrd="0" presId="urn:microsoft.com/office/officeart/2005/8/layout/cycle1"/>
    <dgm:cxn modelId="{4569A14E-D264-3443-9DB2-7D1C8792E53B}" type="presParOf" srcId="{E9F0E4F8-5FB7-E949-9DB3-2AB8C7B1C37B}" destId="{1234CFEF-0217-1A43-B065-F0E3C41736BB}" srcOrd="7" destOrd="0" presId="urn:microsoft.com/office/officeart/2005/8/layout/cycle1"/>
    <dgm:cxn modelId="{90492877-8A8F-A741-8900-2B199C53C834}" type="presParOf" srcId="{E9F0E4F8-5FB7-E949-9DB3-2AB8C7B1C37B}" destId="{3CB3E679-E036-6B41-8412-04254F803CDD}" srcOrd="8" destOrd="0" presId="urn:microsoft.com/office/officeart/2005/8/layout/cycle1"/>
    <dgm:cxn modelId="{C27CD1D1-B6D3-654E-B63C-891A1112A378}" type="presParOf" srcId="{E9F0E4F8-5FB7-E949-9DB3-2AB8C7B1C37B}" destId="{04C7CC63-60EA-614E-9E6A-256CA31ADA0B}" srcOrd="9" destOrd="0" presId="urn:microsoft.com/office/officeart/2005/8/layout/cycle1"/>
    <dgm:cxn modelId="{5CAA9117-7A88-9F40-BD45-E14B6E576C65}" type="presParOf" srcId="{E9F0E4F8-5FB7-E949-9DB3-2AB8C7B1C37B}" destId="{7F6AB0A9-738E-D345-B549-42C8D7BBD2D5}" srcOrd="10" destOrd="0" presId="urn:microsoft.com/office/officeart/2005/8/layout/cycle1"/>
    <dgm:cxn modelId="{29668362-818A-D24B-9181-94CD2D85D149}" type="presParOf" srcId="{E9F0E4F8-5FB7-E949-9DB3-2AB8C7B1C37B}" destId="{E9636A21-7CD3-6B41-95D0-1CA04FA84A36}" srcOrd="11" destOrd="0" presId="urn:microsoft.com/office/officeart/2005/8/layout/cycle1"/>
    <dgm:cxn modelId="{ED207012-5A9E-F34D-868D-561AD2487565}" type="presParOf" srcId="{E9F0E4F8-5FB7-E949-9DB3-2AB8C7B1C37B}" destId="{48CB4CDB-C884-084F-B174-CD9FB1012FC9}" srcOrd="12" destOrd="0" presId="urn:microsoft.com/office/officeart/2005/8/layout/cycle1"/>
    <dgm:cxn modelId="{13E40410-3EE4-4344-9916-BC1EA880A1EF}" type="presParOf" srcId="{E9F0E4F8-5FB7-E949-9DB3-2AB8C7B1C37B}" destId="{3218DBE0-07F6-5C47-B8B4-5F85E2518CF3}" srcOrd="13" destOrd="0" presId="urn:microsoft.com/office/officeart/2005/8/layout/cycle1"/>
    <dgm:cxn modelId="{549B0DB8-3C60-1E47-9224-9197387FC35D}" type="presParOf" srcId="{E9F0E4F8-5FB7-E949-9DB3-2AB8C7B1C37B}" destId="{0CAC42AD-C4E5-984A-8274-7F92490D1F28}"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D725F5-95B0-1646-B5BE-52257B15B170}" type="doc">
      <dgm:prSet loTypeId="urn:microsoft.com/office/officeart/2005/8/layout/funnel1" loCatId="relationship" qsTypeId="urn:microsoft.com/office/officeart/2005/8/quickstyle/3D2" qsCatId="3D" csTypeId="urn:microsoft.com/office/officeart/2005/8/colors/accent1_2" csCatId="accent1" phldr="1"/>
      <dgm:spPr/>
      <dgm:t>
        <a:bodyPr/>
        <a:lstStyle/>
        <a:p>
          <a:endParaRPr lang="en-US"/>
        </a:p>
      </dgm:t>
    </dgm:pt>
    <dgm:pt modelId="{E91FC180-F019-4649-A6D0-1CB890AA274F}">
      <dgm:prSet phldrT="[Text]" custT="1"/>
      <dgm:spPr/>
      <dgm:t>
        <a:bodyPr/>
        <a:lstStyle/>
        <a:p>
          <a:r>
            <a:rPr lang="en-US" sz="1600" b="1" dirty="0" smtClean="0">
              <a:solidFill>
                <a:schemeClr val="tx1"/>
              </a:solidFill>
              <a:latin typeface="Corbel" pitchFamily="34" charset="0"/>
            </a:rPr>
            <a:t>Awareness Selection  Sequencing Modification </a:t>
          </a:r>
          <a:endParaRPr lang="en-US" sz="1600" b="1" dirty="0">
            <a:solidFill>
              <a:schemeClr val="tx1"/>
            </a:solidFill>
            <a:latin typeface="Corbel" pitchFamily="34" charset="0"/>
          </a:endParaRPr>
        </a:p>
      </dgm:t>
    </dgm:pt>
    <dgm:pt modelId="{B8B19742-8D11-8249-95E8-385D32412C11}" type="parTrans" cxnId="{95BD8D53-930E-E542-8AE7-5D44A941FB57}">
      <dgm:prSet/>
      <dgm:spPr/>
      <dgm:t>
        <a:bodyPr/>
        <a:lstStyle/>
        <a:p>
          <a:endParaRPr lang="en-US"/>
        </a:p>
      </dgm:t>
    </dgm:pt>
    <dgm:pt modelId="{A4AD296D-4C30-B548-8A29-1EC94BAFABC2}" type="sibTrans" cxnId="{95BD8D53-930E-E542-8AE7-5D44A941FB57}">
      <dgm:prSet/>
      <dgm:spPr/>
      <dgm:t>
        <a:bodyPr/>
        <a:lstStyle/>
        <a:p>
          <a:endParaRPr lang="en-US"/>
        </a:p>
      </dgm:t>
    </dgm:pt>
    <dgm:pt modelId="{3CAEC158-17F8-3A44-B542-D50D5FEBBFD8}">
      <dgm:prSet phldrT="[Text]"/>
      <dgm:spPr/>
      <dgm:t>
        <a:bodyPr/>
        <a:lstStyle/>
        <a:p>
          <a:r>
            <a:rPr lang="en-US" b="1" dirty="0" smtClean="0">
              <a:solidFill>
                <a:srgbClr val="000000"/>
              </a:solidFill>
              <a:latin typeface="Corbel" pitchFamily="34" charset="0"/>
            </a:rPr>
            <a:t>Diversity  Environments (Physical and Social)</a:t>
          </a:r>
          <a:endParaRPr lang="en-US" b="1" dirty="0">
            <a:solidFill>
              <a:srgbClr val="000000"/>
            </a:solidFill>
            <a:latin typeface="Corbel" pitchFamily="34" charset="0"/>
          </a:endParaRPr>
        </a:p>
      </dgm:t>
    </dgm:pt>
    <dgm:pt modelId="{06839BB8-C8A6-4A4A-9961-DAE4BF476564}" type="parTrans" cxnId="{F9545033-ED3E-C944-BE53-7CD17B041C24}">
      <dgm:prSet/>
      <dgm:spPr/>
      <dgm:t>
        <a:bodyPr/>
        <a:lstStyle/>
        <a:p>
          <a:endParaRPr lang="en-US"/>
        </a:p>
      </dgm:t>
    </dgm:pt>
    <dgm:pt modelId="{E9EEF8F8-DA69-B249-B250-846BA71B0676}" type="sibTrans" cxnId="{F9545033-ED3E-C944-BE53-7CD17B041C24}">
      <dgm:prSet/>
      <dgm:spPr/>
      <dgm:t>
        <a:bodyPr/>
        <a:lstStyle/>
        <a:p>
          <a:endParaRPr lang="en-US"/>
        </a:p>
      </dgm:t>
    </dgm:pt>
    <dgm:pt modelId="{111C7788-76CB-6444-84F5-8FC811A6ECA7}">
      <dgm:prSet/>
      <dgm:spPr/>
      <dgm:t>
        <a:bodyPr/>
        <a:lstStyle/>
        <a:p>
          <a:endParaRPr lang="en-CA"/>
        </a:p>
      </dgm:t>
    </dgm:pt>
    <dgm:pt modelId="{37C2C999-6CED-3342-B564-8791BE01C3FD}" type="parTrans" cxnId="{66B05ECE-7888-1645-A7EA-9630825EB6C7}">
      <dgm:prSet/>
      <dgm:spPr/>
      <dgm:t>
        <a:bodyPr/>
        <a:lstStyle/>
        <a:p>
          <a:endParaRPr lang="en-US"/>
        </a:p>
      </dgm:t>
    </dgm:pt>
    <dgm:pt modelId="{73A58CD9-5FC3-0545-A4D4-CB27AC23872A}" type="sibTrans" cxnId="{66B05ECE-7888-1645-A7EA-9630825EB6C7}">
      <dgm:prSet/>
      <dgm:spPr/>
      <dgm:t>
        <a:bodyPr/>
        <a:lstStyle/>
        <a:p>
          <a:endParaRPr lang="en-US"/>
        </a:p>
      </dgm:t>
    </dgm:pt>
    <dgm:pt modelId="{DD2B212D-1208-B443-8BEF-62AC93B1F57A}">
      <dgm:prSet phldrT="[Text]" custT="1"/>
      <dgm:spPr/>
      <dgm:t>
        <a:bodyPr/>
        <a:lstStyle/>
        <a:p>
          <a:r>
            <a:rPr lang="en-US" sz="3200" b="1" dirty="0" smtClean="0">
              <a:solidFill>
                <a:schemeClr val="tx2">
                  <a:lumMod val="75000"/>
                </a:schemeClr>
              </a:solidFill>
            </a:rPr>
            <a:t>Physical Literacy</a:t>
          </a:r>
          <a:endParaRPr lang="en-US" sz="3200" b="1" dirty="0">
            <a:solidFill>
              <a:schemeClr val="tx2">
                <a:lumMod val="75000"/>
              </a:schemeClr>
            </a:solidFill>
          </a:endParaRPr>
        </a:p>
      </dgm:t>
    </dgm:pt>
    <dgm:pt modelId="{796DADA7-0EFD-0348-A842-61EFF778DB78}" type="sibTrans" cxnId="{4156D1C4-4486-D947-AC1D-0F84F2745A45}">
      <dgm:prSet/>
      <dgm:spPr/>
      <dgm:t>
        <a:bodyPr/>
        <a:lstStyle/>
        <a:p>
          <a:endParaRPr lang="en-US"/>
        </a:p>
      </dgm:t>
    </dgm:pt>
    <dgm:pt modelId="{03585821-1A9F-0743-AB07-24A420ED490F}" type="parTrans" cxnId="{4156D1C4-4486-D947-AC1D-0F84F2745A45}">
      <dgm:prSet/>
      <dgm:spPr/>
      <dgm:t>
        <a:bodyPr/>
        <a:lstStyle/>
        <a:p>
          <a:endParaRPr lang="en-US"/>
        </a:p>
      </dgm:t>
    </dgm:pt>
    <dgm:pt modelId="{596CDBA5-AFC9-854A-8EEE-BA66F0796C1A}">
      <dgm:prSet phldrT="[Text]" custT="1"/>
      <dgm:spPr/>
      <dgm:t>
        <a:bodyPr/>
        <a:lstStyle/>
        <a:p>
          <a:r>
            <a:rPr lang="en-US" sz="1600" b="1" dirty="0" smtClean="0">
              <a:solidFill>
                <a:srgbClr val="000000"/>
              </a:solidFill>
              <a:latin typeface="Corbel" pitchFamily="34" charset="0"/>
              <a:cs typeface="Arial" pitchFamily="34" charset="0"/>
            </a:rPr>
            <a:t>Comprehension Confidence Motivation</a:t>
          </a:r>
          <a:endParaRPr lang="en-US" sz="1500" b="1" dirty="0" smtClean="0">
            <a:solidFill>
              <a:srgbClr val="000000"/>
            </a:solidFill>
            <a:latin typeface="Corbel" pitchFamily="34" charset="0"/>
            <a:cs typeface="Arial" pitchFamily="34" charset="0"/>
          </a:endParaRPr>
        </a:p>
      </dgm:t>
    </dgm:pt>
    <dgm:pt modelId="{9867F8ED-A297-DC48-9034-02610E2BD655}" type="sibTrans" cxnId="{A3B914F1-450D-004A-AE92-811B51DE21DE}">
      <dgm:prSet/>
      <dgm:spPr/>
      <dgm:t>
        <a:bodyPr/>
        <a:lstStyle/>
        <a:p>
          <a:endParaRPr lang="en-US"/>
        </a:p>
      </dgm:t>
    </dgm:pt>
    <dgm:pt modelId="{6D373973-1B2E-D740-811C-9F848D7791F8}" type="parTrans" cxnId="{A3B914F1-450D-004A-AE92-811B51DE21DE}">
      <dgm:prSet/>
      <dgm:spPr/>
      <dgm:t>
        <a:bodyPr/>
        <a:lstStyle/>
        <a:p>
          <a:endParaRPr lang="en-US"/>
        </a:p>
      </dgm:t>
    </dgm:pt>
    <dgm:pt modelId="{DB1801DC-F934-034D-8486-6C70D3832FB5}" type="pres">
      <dgm:prSet presAssocID="{A5D725F5-95B0-1646-B5BE-52257B15B170}" presName="Name0" presStyleCnt="0">
        <dgm:presLayoutVars>
          <dgm:chMax val="4"/>
          <dgm:resizeHandles val="exact"/>
        </dgm:presLayoutVars>
      </dgm:prSet>
      <dgm:spPr/>
      <dgm:t>
        <a:bodyPr/>
        <a:lstStyle/>
        <a:p>
          <a:endParaRPr lang="en-CA"/>
        </a:p>
      </dgm:t>
    </dgm:pt>
    <dgm:pt modelId="{0E80E78B-CF9D-3549-A687-3775374F3E65}" type="pres">
      <dgm:prSet presAssocID="{A5D725F5-95B0-1646-B5BE-52257B15B170}" presName="ellipse" presStyleLbl="trBgShp" presStyleIdx="0" presStyleCnt="1"/>
      <dgm:spPr/>
      <dgm:t>
        <a:bodyPr/>
        <a:lstStyle/>
        <a:p>
          <a:endParaRPr lang="en-US"/>
        </a:p>
      </dgm:t>
    </dgm:pt>
    <dgm:pt modelId="{1FF7FF26-B5AC-034B-898F-FB5832B19102}" type="pres">
      <dgm:prSet presAssocID="{A5D725F5-95B0-1646-B5BE-52257B15B170}" presName="arrow1" presStyleLbl="fgShp" presStyleIdx="0" presStyleCnt="1" custLinFactNeighborY="29097"/>
      <dgm:spPr/>
      <dgm:t>
        <a:bodyPr/>
        <a:lstStyle/>
        <a:p>
          <a:endParaRPr lang="en-US"/>
        </a:p>
      </dgm:t>
    </dgm:pt>
    <dgm:pt modelId="{A109067E-943B-A445-B3F5-4C6CF629B6A8}" type="pres">
      <dgm:prSet presAssocID="{A5D725F5-95B0-1646-B5BE-52257B15B170}" presName="rectangle" presStyleLbl="revTx" presStyleIdx="0" presStyleCnt="1">
        <dgm:presLayoutVars>
          <dgm:bulletEnabled val="1"/>
        </dgm:presLayoutVars>
      </dgm:prSet>
      <dgm:spPr/>
      <dgm:t>
        <a:bodyPr/>
        <a:lstStyle/>
        <a:p>
          <a:endParaRPr lang="en-US"/>
        </a:p>
      </dgm:t>
    </dgm:pt>
    <dgm:pt modelId="{E17A922C-5567-534B-8EC6-27D76C7F3D22}" type="pres">
      <dgm:prSet presAssocID="{596CDBA5-AFC9-854A-8EEE-BA66F0796C1A}" presName="item1" presStyleLbl="node1" presStyleIdx="0" presStyleCnt="3" custScaleX="141101" custScaleY="111522" custLinFactNeighborX="-7037" custLinFactNeighborY="44233">
        <dgm:presLayoutVars>
          <dgm:bulletEnabled val="1"/>
        </dgm:presLayoutVars>
      </dgm:prSet>
      <dgm:spPr/>
      <dgm:t>
        <a:bodyPr/>
        <a:lstStyle/>
        <a:p>
          <a:endParaRPr lang="en-CA"/>
        </a:p>
      </dgm:t>
    </dgm:pt>
    <dgm:pt modelId="{82FDA7FF-5374-F847-91B1-5FAE255ECE31}" type="pres">
      <dgm:prSet presAssocID="{3CAEC158-17F8-3A44-B542-D50D5FEBBFD8}" presName="item2" presStyleLbl="node1" presStyleIdx="1" presStyleCnt="3" custScaleX="160316" custScaleY="113245" custLinFactNeighborX="-2589" custLinFactNeighborY="-42781">
        <dgm:presLayoutVars>
          <dgm:bulletEnabled val="1"/>
        </dgm:presLayoutVars>
      </dgm:prSet>
      <dgm:spPr/>
      <dgm:t>
        <a:bodyPr/>
        <a:lstStyle/>
        <a:p>
          <a:endParaRPr lang="en-US"/>
        </a:p>
      </dgm:t>
    </dgm:pt>
    <dgm:pt modelId="{10517CA9-8CB4-2045-9FFD-DA930270CD45}" type="pres">
      <dgm:prSet presAssocID="{DD2B212D-1208-B443-8BEF-62AC93B1F57A}" presName="item3" presStyleLbl="node1" presStyleIdx="2" presStyleCnt="3" custScaleX="140875" custScaleY="125714" custLinFactNeighborX="19890" custLinFactNeighborY="-16215">
        <dgm:presLayoutVars>
          <dgm:bulletEnabled val="1"/>
        </dgm:presLayoutVars>
      </dgm:prSet>
      <dgm:spPr/>
      <dgm:t>
        <a:bodyPr/>
        <a:lstStyle/>
        <a:p>
          <a:endParaRPr lang="en-CA"/>
        </a:p>
      </dgm:t>
    </dgm:pt>
    <dgm:pt modelId="{705DBB12-4219-9143-A93B-EDD02B2FCACF}" type="pres">
      <dgm:prSet presAssocID="{A5D725F5-95B0-1646-B5BE-52257B15B170}" presName="funnel" presStyleLbl="trAlignAcc1" presStyleIdx="0" presStyleCnt="1" custScaleY="111775" custLinFactNeighborX="916" custLinFactNeighborY="-762"/>
      <dgm:spPr/>
      <dgm:t>
        <a:bodyPr/>
        <a:lstStyle/>
        <a:p>
          <a:endParaRPr lang="en-US"/>
        </a:p>
      </dgm:t>
    </dgm:pt>
  </dgm:ptLst>
  <dgm:cxnLst>
    <dgm:cxn modelId="{F9545033-ED3E-C944-BE53-7CD17B041C24}" srcId="{A5D725F5-95B0-1646-B5BE-52257B15B170}" destId="{3CAEC158-17F8-3A44-B542-D50D5FEBBFD8}" srcOrd="2" destOrd="0" parTransId="{06839BB8-C8A6-4A4A-9961-DAE4BF476564}" sibTransId="{E9EEF8F8-DA69-B249-B250-846BA71B0676}"/>
    <dgm:cxn modelId="{078159F5-50F6-B14F-BDCE-9D593D305894}" type="presOf" srcId="{A5D725F5-95B0-1646-B5BE-52257B15B170}" destId="{DB1801DC-F934-034D-8486-6C70D3832FB5}" srcOrd="0" destOrd="0" presId="urn:microsoft.com/office/officeart/2005/8/layout/funnel1"/>
    <dgm:cxn modelId="{95BD8D53-930E-E542-8AE7-5D44A941FB57}" srcId="{A5D725F5-95B0-1646-B5BE-52257B15B170}" destId="{E91FC180-F019-4649-A6D0-1CB890AA274F}" srcOrd="0" destOrd="0" parTransId="{B8B19742-8D11-8249-95E8-385D32412C11}" sibTransId="{A4AD296D-4C30-B548-8A29-1EC94BAFABC2}"/>
    <dgm:cxn modelId="{46A3E918-5603-DD41-A1D4-23EF5AF68E8C}" type="presOf" srcId="{DD2B212D-1208-B443-8BEF-62AC93B1F57A}" destId="{A109067E-943B-A445-B3F5-4C6CF629B6A8}" srcOrd="0" destOrd="0" presId="urn:microsoft.com/office/officeart/2005/8/layout/funnel1"/>
    <dgm:cxn modelId="{714153E5-E547-C44E-85F8-FB859A74AA6F}" type="presOf" srcId="{3CAEC158-17F8-3A44-B542-D50D5FEBBFD8}" destId="{E17A922C-5567-534B-8EC6-27D76C7F3D22}" srcOrd="0" destOrd="0" presId="urn:microsoft.com/office/officeart/2005/8/layout/funnel1"/>
    <dgm:cxn modelId="{C1B90FC1-0578-6747-B63D-FBB3994989D1}" type="presOf" srcId="{E91FC180-F019-4649-A6D0-1CB890AA274F}" destId="{10517CA9-8CB4-2045-9FFD-DA930270CD45}" srcOrd="0" destOrd="0" presId="urn:microsoft.com/office/officeart/2005/8/layout/funnel1"/>
    <dgm:cxn modelId="{4156D1C4-4486-D947-AC1D-0F84F2745A45}" srcId="{A5D725F5-95B0-1646-B5BE-52257B15B170}" destId="{DD2B212D-1208-B443-8BEF-62AC93B1F57A}" srcOrd="3" destOrd="0" parTransId="{03585821-1A9F-0743-AB07-24A420ED490F}" sibTransId="{796DADA7-0EFD-0348-A842-61EFF778DB78}"/>
    <dgm:cxn modelId="{A3B914F1-450D-004A-AE92-811B51DE21DE}" srcId="{A5D725F5-95B0-1646-B5BE-52257B15B170}" destId="{596CDBA5-AFC9-854A-8EEE-BA66F0796C1A}" srcOrd="1" destOrd="0" parTransId="{6D373973-1B2E-D740-811C-9F848D7791F8}" sibTransId="{9867F8ED-A297-DC48-9034-02610E2BD655}"/>
    <dgm:cxn modelId="{BBF3AE26-0DC2-414C-ADE3-7D78E7FB90B5}" type="presOf" srcId="{596CDBA5-AFC9-854A-8EEE-BA66F0796C1A}" destId="{82FDA7FF-5374-F847-91B1-5FAE255ECE31}" srcOrd="0" destOrd="0" presId="urn:microsoft.com/office/officeart/2005/8/layout/funnel1"/>
    <dgm:cxn modelId="{66B05ECE-7888-1645-A7EA-9630825EB6C7}" srcId="{A5D725F5-95B0-1646-B5BE-52257B15B170}" destId="{111C7788-76CB-6444-84F5-8FC811A6ECA7}" srcOrd="4" destOrd="0" parTransId="{37C2C999-6CED-3342-B564-8791BE01C3FD}" sibTransId="{73A58CD9-5FC3-0545-A4D4-CB27AC23872A}"/>
    <dgm:cxn modelId="{C4C8D48A-F591-DA43-9426-236BAC2070CB}" type="presParOf" srcId="{DB1801DC-F934-034D-8486-6C70D3832FB5}" destId="{0E80E78B-CF9D-3549-A687-3775374F3E65}" srcOrd="0" destOrd="0" presId="urn:microsoft.com/office/officeart/2005/8/layout/funnel1"/>
    <dgm:cxn modelId="{75FFBEEB-8D94-0840-817A-CCA64349C7BD}" type="presParOf" srcId="{DB1801DC-F934-034D-8486-6C70D3832FB5}" destId="{1FF7FF26-B5AC-034B-898F-FB5832B19102}" srcOrd="1" destOrd="0" presId="urn:microsoft.com/office/officeart/2005/8/layout/funnel1"/>
    <dgm:cxn modelId="{8120C882-D1AC-F34D-AA20-1587A5AA7608}" type="presParOf" srcId="{DB1801DC-F934-034D-8486-6C70D3832FB5}" destId="{A109067E-943B-A445-B3F5-4C6CF629B6A8}" srcOrd="2" destOrd="0" presId="urn:microsoft.com/office/officeart/2005/8/layout/funnel1"/>
    <dgm:cxn modelId="{36B0A1C9-03DD-0A45-AB3C-2E8E70DDC985}" type="presParOf" srcId="{DB1801DC-F934-034D-8486-6C70D3832FB5}" destId="{E17A922C-5567-534B-8EC6-27D76C7F3D22}" srcOrd="3" destOrd="0" presId="urn:microsoft.com/office/officeart/2005/8/layout/funnel1"/>
    <dgm:cxn modelId="{5EC565A2-F0F2-584D-8BE3-BC84CF352152}" type="presParOf" srcId="{DB1801DC-F934-034D-8486-6C70D3832FB5}" destId="{82FDA7FF-5374-F847-91B1-5FAE255ECE31}" srcOrd="4" destOrd="0" presId="urn:microsoft.com/office/officeart/2005/8/layout/funnel1"/>
    <dgm:cxn modelId="{D86C7EF0-E2A7-8648-A10E-0F6ACC166A74}" type="presParOf" srcId="{DB1801DC-F934-034D-8486-6C70D3832FB5}" destId="{10517CA9-8CB4-2045-9FFD-DA930270CD45}" srcOrd="5" destOrd="0" presId="urn:microsoft.com/office/officeart/2005/8/layout/funnel1"/>
    <dgm:cxn modelId="{E51BC39B-1372-254C-A3F4-A542478B6D84}" type="presParOf" srcId="{DB1801DC-F934-034D-8486-6C70D3832FB5}" destId="{705DBB12-4219-9143-A93B-EDD02B2FCACF}" srcOrd="6" destOrd="0" presId="urn:microsoft.com/office/officeart/2005/8/layout/funnel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BE3D84-F14E-7C4E-B0C7-793ED5400D8E}" type="doc">
      <dgm:prSet loTypeId="urn:microsoft.com/office/officeart/2005/8/layout/process1" loCatId="" qsTypeId="urn:microsoft.com/office/officeart/2005/8/quickstyle/simple4" qsCatId="simple" csTypeId="urn:microsoft.com/office/officeart/2005/8/colors/accent1_2" csCatId="accent1" phldr="1"/>
      <dgm:spPr/>
    </dgm:pt>
    <dgm:pt modelId="{28B82B23-A356-EA44-94C3-21D92B8D8427}">
      <dgm:prSet phldrT="[Text]"/>
      <dgm:spPr/>
      <dgm:t>
        <a:bodyPr/>
        <a:lstStyle/>
        <a:p>
          <a:r>
            <a:rPr lang="en-US" b="1" dirty="0" smtClean="0">
              <a:solidFill>
                <a:srgbClr val="000000"/>
              </a:solidFill>
            </a:rPr>
            <a:t>Quality </a:t>
          </a:r>
        </a:p>
        <a:p>
          <a:r>
            <a:rPr lang="en-US" dirty="0" smtClean="0">
              <a:solidFill>
                <a:srgbClr val="000000"/>
              </a:solidFill>
            </a:rPr>
            <a:t>Physical Literacy </a:t>
          </a:r>
        </a:p>
        <a:p>
          <a:r>
            <a:rPr lang="en-US" dirty="0" smtClean="0">
              <a:solidFill>
                <a:srgbClr val="000000"/>
              </a:solidFill>
            </a:rPr>
            <a:t>Experience</a:t>
          </a:r>
          <a:endParaRPr lang="en-US" dirty="0">
            <a:solidFill>
              <a:srgbClr val="000000"/>
            </a:solidFill>
          </a:endParaRPr>
        </a:p>
      </dgm:t>
    </dgm:pt>
    <dgm:pt modelId="{343BCD09-30CE-7A4F-96CD-91F0BAA0A2FB}" type="parTrans" cxnId="{2922657B-9DBB-EB4C-9593-8CCC24B8F79C}">
      <dgm:prSet/>
      <dgm:spPr/>
      <dgm:t>
        <a:bodyPr/>
        <a:lstStyle/>
        <a:p>
          <a:endParaRPr lang="en-US"/>
        </a:p>
      </dgm:t>
    </dgm:pt>
    <dgm:pt modelId="{BFE73483-402E-7841-8BA9-313E708615A0}" type="sibTrans" cxnId="{2922657B-9DBB-EB4C-9593-8CCC24B8F79C}">
      <dgm:prSet/>
      <dgm:spPr/>
      <dgm:t>
        <a:bodyPr/>
        <a:lstStyle/>
        <a:p>
          <a:endParaRPr lang="en-US"/>
        </a:p>
      </dgm:t>
    </dgm:pt>
    <dgm:pt modelId="{7985B64C-5FDB-F54C-9998-EB1BA5A279AB}">
      <dgm:prSet phldrT="[Text]"/>
      <dgm:spPr/>
      <dgm:t>
        <a:bodyPr/>
        <a:lstStyle/>
        <a:p>
          <a:r>
            <a:rPr lang="en-US" dirty="0" smtClean="0"/>
            <a:t>Social</a:t>
          </a:r>
        </a:p>
        <a:p>
          <a:r>
            <a:rPr lang="en-US" dirty="0" smtClean="0"/>
            <a:t>Psychological </a:t>
          </a:r>
        </a:p>
        <a:p>
          <a:r>
            <a:rPr lang="en-US" dirty="0" smtClean="0"/>
            <a:t>Physiological</a:t>
          </a:r>
        </a:p>
        <a:p>
          <a:r>
            <a:rPr lang="en-US" dirty="0" smtClean="0"/>
            <a:t>Biomechanics</a:t>
          </a:r>
        </a:p>
        <a:p>
          <a:r>
            <a:rPr lang="en-US" dirty="0" smtClean="0"/>
            <a:t>Performance</a:t>
          </a:r>
        </a:p>
        <a:p>
          <a:r>
            <a:rPr lang="en-US" dirty="0" smtClean="0"/>
            <a:t>Nutrition </a:t>
          </a:r>
          <a:endParaRPr lang="en-US" dirty="0"/>
        </a:p>
      </dgm:t>
    </dgm:pt>
    <dgm:pt modelId="{799A0250-DBE1-AE4A-AD43-1F7901FA6245}" type="parTrans" cxnId="{D4DCD7FB-7521-1545-8794-417A1E2EA054}">
      <dgm:prSet/>
      <dgm:spPr/>
      <dgm:t>
        <a:bodyPr/>
        <a:lstStyle/>
        <a:p>
          <a:endParaRPr lang="en-US"/>
        </a:p>
      </dgm:t>
    </dgm:pt>
    <dgm:pt modelId="{746B85E1-3051-DA42-B89D-1B329964E0FB}" type="sibTrans" cxnId="{D4DCD7FB-7521-1545-8794-417A1E2EA054}">
      <dgm:prSet/>
      <dgm:spPr/>
      <dgm:t>
        <a:bodyPr/>
        <a:lstStyle/>
        <a:p>
          <a:endParaRPr lang="en-US"/>
        </a:p>
      </dgm:t>
    </dgm:pt>
    <dgm:pt modelId="{5B7C6F78-172A-C14C-8ADC-87B9A5C8AB50}">
      <dgm:prSet phldrT="[Text]"/>
      <dgm:spPr/>
      <dgm:t>
        <a:bodyPr/>
        <a:lstStyle/>
        <a:p>
          <a:pPr algn="ctr"/>
          <a:r>
            <a:rPr lang="en-US" sz="1800" b="1" dirty="0" smtClean="0">
              <a:solidFill>
                <a:srgbClr val="000000"/>
              </a:solidFill>
            </a:rPr>
            <a:t>Outcome</a:t>
          </a:r>
          <a:endParaRPr lang="en-US" sz="1800" b="1" dirty="0">
            <a:solidFill>
              <a:srgbClr val="000000"/>
            </a:solidFill>
          </a:endParaRPr>
        </a:p>
      </dgm:t>
    </dgm:pt>
    <dgm:pt modelId="{7420BC91-C208-5548-90F7-BF46F2E5A0A4}" type="parTrans" cxnId="{82177B8C-EA71-9641-B9DF-E0D4566CBEB0}">
      <dgm:prSet/>
      <dgm:spPr/>
      <dgm:t>
        <a:bodyPr/>
        <a:lstStyle/>
        <a:p>
          <a:endParaRPr lang="en-US"/>
        </a:p>
      </dgm:t>
    </dgm:pt>
    <dgm:pt modelId="{9E0F8B62-44B2-DB43-909F-25490872EF99}" type="sibTrans" cxnId="{82177B8C-EA71-9641-B9DF-E0D4566CBEB0}">
      <dgm:prSet/>
      <dgm:spPr/>
      <dgm:t>
        <a:bodyPr/>
        <a:lstStyle/>
        <a:p>
          <a:endParaRPr lang="en-US"/>
        </a:p>
      </dgm:t>
    </dgm:pt>
    <dgm:pt modelId="{3C8985A2-8BF5-1248-A238-0E4AAF58F740}">
      <dgm:prSet phldrT="[Text]" custT="1"/>
      <dgm:spPr/>
      <dgm:t>
        <a:bodyPr/>
        <a:lstStyle/>
        <a:p>
          <a:pPr algn="l"/>
          <a:r>
            <a:rPr lang="en-US" sz="1800" dirty="0" smtClean="0">
              <a:solidFill>
                <a:srgbClr val="000000"/>
              </a:solidFill>
            </a:rPr>
            <a:t>Eudemonia “flourishing”</a:t>
          </a:r>
          <a:endParaRPr lang="en-US" sz="1800" dirty="0">
            <a:solidFill>
              <a:srgbClr val="000000"/>
            </a:solidFill>
          </a:endParaRPr>
        </a:p>
      </dgm:t>
    </dgm:pt>
    <dgm:pt modelId="{81D38C67-5E49-A645-A15D-38BC40A470B0}" type="parTrans" cxnId="{687F1286-E90A-0B46-8269-44751A7D89BA}">
      <dgm:prSet/>
      <dgm:spPr/>
      <dgm:t>
        <a:bodyPr/>
        <a:lstStyle/>
        <a:p>
          <a:endParaRPr lang="en-US"/>
        </a:p>
      </dgm:t>
    </dgm:pt>
    <dgm:pt modelId="{18D6B305-B283-C840-8C72-A0761C35CB49}" type="sibTrans" cxnId="{687F1286-E90A-0B46-8269-44751A7D89BA}">
      <dgm:prSet/>
      <dgm:spPr/>
      <dgm:t>
        <a:bodyPr/>
        <a:lstStyle/>
        <a:p>
          <a:endParaRPr lang="en-US"/>
        </a:p>
      </dgm:t>
    </dgm:pt>
    <dgm:pt modelId="{DF556BBF-638B-CE4C-A2C2-314699389B01}">
      <dgm:prSet phldrT="[Text]" custT="1"/>
      <dgm:spPr/>
      <dgm:t>
        <a:bodyPr/>
        <a:lstStyle/>
        <a:p>
          <a:pPr algn="l"/>
          <a:r>
            <a:rPr lang="en-US" sz="1800" dirty="0" smtClean="0">
              <a:solidFill>
                <a:srgbClr val="000000"/>
              </a:solidFill>
            </a:rPr>
            <a:t>Meaningful Participation</a:t>
          </a:r>
        </a:p>
        <a:p>
          <a:pPr algn="l"/>
          <a:endParaRPr lang="en-US" sz="1400" dirty="0"/>
        </a:p>
      </dgm:t>
    </dgm:pt>
    <dgm:pt modelId="{731CC842-759A-2643-89A1-A5DF71FCFA4E}" type="parTrans" cxnId="{9BADE5F4-7961-6B40-AF5C-5E15A582A2A0}">
      <dgm:prSet/>
      <dgm:spPr/>
      <dgm:t>
        <a:bodyPr/>
        <a:lstStyle/>
        <a:p>
          <a:endParaRPr lang="en-US"/>
        </a:p>
      </dgm:t>
    </dgm:pt>
    <dgm:pt modelId="{2F273809-3397-1941-B78E-76CD65CED94B}" type="sibTrans" cxnId="{9BADE5F4-7961-6B40-AF5C-5E15A582A2A0}">
      <dgm:prSet/>
      <dgm:spPr/>
      <dgm:t>
        <a:bodyPr/>
        <a:lstStyle/>
        <a:p>
          <a:endParaRPr lang="en-US"/>
        </a:p>
      </dgm:t>
    </dgm:pt>
    <dgm:pt modelId="{8A650744-D228-7F49-B47B-EA4AED6085BA}">
      <dgm:prSet phldrT="[Text]" custT="1"/>
      <dgm:spPr/>
      <dgm:t>
        <a:bodyPr/>
        <a:lstStyle/>
        <a:p>
          <a:pPr algn="l"/>
          <a:endParaRPr lang="en-US" sz="1800" dirty="0"/>
        </a:p>
      </dgm:t>
    </dgm:pt>
    <dgm:pt modelId="{0F4BA4E1-3A95-3E4C-82CF-4B9008E124B3}" type="parTrans" cxnId="{F8EC5CB0-A47D-8F47-BC44-451D2A445411}">
      <dgm:prSet/>
      <dgm:spPr/>
      <dgm:t>
        <a:bodyPr/>
        <a:lstStyle/>
        <a:p>
          <a:endParaRPr lang="en-US"/>
        </a:p>
      </dgm:t>
    </dgm:pt>
    <dgm:pt modelId="{084B8C03-12CE-F04C-A5EC-0D428390D595}" type="sibTrans" cxnId="{F8EC5CB0-A47D-8F47-BC44-451D2A445411}">
      <dgm:prSet/>
      <dgm:spPr/>
      <dgm:t>
        <a:bodyPr/>
        <a:lstStyle/>
        <a:p>
          <a:endParaRPr lang="en-US"/>
        </a:p>
      </dgm:t>
    </dgm:pt>
    <dgm:pt modelId="{1EBA3A01-731F-984B-935C-B4FAB590FA93}" type="pres">
      <dgm:prSet presAssocID="{35BE3D84-F14E-7C4E-B0C7-793ED5400D8E}" presName="Name0" presStyleCnt="0">
        <dgm:presLayoutVars>
          <dgm:dir/>
          <dgm:resizeHandles val="exact"/>
        </dgm:presLayoutVars>
      </dgm:prSet>
      <dgm:spPr/>
    </dgm:pt>
    <dgm:pt modelId="{BC388876-BB65-8D42-919D-EBEB25B4A152}" type="pres">
      <dgm:prSet presAssocID="{28B82B23-A356-EA44-94C3-21D92B8D8427}" presName="node" presStyleLbl="node1" presStyleIdx="0" presStyleCnt="3">
        <dgm:presLayoutVars>
          <dgm:bulletEnabled val="1"/>
        </dgm:presLayoutVars>
      </dgm:prSet>
      <dgm:spPr/>
      <dgm:t>
        <a:bodyPr/>
        <a:lstStyle/>
        <a:p>
          <a:endParaRPr lang="en-US"/>
        </a:p>
      </dgm:t>
    </dgm:pt>
    <dgm:pt modelId="{6A2D0B15-2941-FC4A-A427-A87ECD3C4175}" type="pres">
      <dgm:prSet presAssocID="{BFE73483-402E-7841-8BA9-313E708615A0}" presName="sibTrans" presStyleLbl="sibTrans2D1" presStyleIdx="0" presStyleCnt="2"/>
      <dgm:spPr/>
      <dgm:t>
        <a:bodyPr/>
        <a:lstStyle/>
        <a:p>
          <a:endParaRPr lang="en-US"/>
        </a:p>
      </dgm:t>
    </dgm:pt>
    <dgm:pt modelId="{00220749-F8E1-9941-B518-9B477233DFA7}" type="pres">
      <dgm:prSet presAssocID="{BFE73483-402E-7841-8BA9-313E708615A0}" presName="connectorText" presStyleLbl="sibTrans2D1" presStyleIdx="0" presStyleCnt="2"/>
      <dgm:spPr/>
      <dgm:t>
        <a:bodyPr/>
        <a:lstStyle/>
        <a:p>
          <a:endParaRPr lang="en-US"/>
        </a:p>
      </dgm:t>
    </dgm:pt>
    <dgm:pt modelId="{7D232D9F-EBFF-8347-A32D-F44E8D51B79D}" type="pres">
      <dgm:prSet presAssocID="{7985B64C-5FDB-F54C-9998-EB1BA5A279AB}" presName="node" presStyleLbl="node1" presStyleIdx="1" presStyleCnt="3">
        <dgm:presLayoutVars>
          <dgm:bulletEnabled val="1"/>
        </dgm:presLayoutVars>
      </dgm:prSet>
      <dgm:spPr/>
      <dgm:t>
        <a:bodyPr/>
        <a:lstStyle/>
        <a:p>
          <a:endParaRPr lang="en-US"/>
        </a:p>
      </dgm:t>
    </dgm:pt>
    <dgm:pt modelId="{CAA1AE80-624D-364F-902F-6074D4AB69CD}" type="pres">
      <dgm:prSet presAssocID="{746B85E1-3051-DA42-B89D-1B329964E0FB}" presName="sibTrans" presStyleLbl="sibTrans2D1" presStyleIdx="1" presStyleCnt="2"/>
      <dgm:spPr/>
      <dgm:t>
        <a:bodyPr/>
        <a:lstStyle/>
        <a:p>
          <a:endParaRPr lang="en-US"/>
        </a:p>
      </dgm:t>
    </dgm:pt>
    <dgm:pt modelId="{4379E9E4-B35C-6943-8087-1231763CF940}" type="pres">
      <dgm:prSet presAssocID="{746B85E1-3051-DA42-B89D-1B329964E0FB}" presName="connectorText" presStyleLbl="sibTrans2D1" presStyleIdx="1" presStyleCnt="2"/>
      <dgm:spPr/>
      <dgm:t>
        <a:bodyPr/>
        <a:lstStyle/>
        <a:p>
          <a:endParaRPr lang="en-US"/>
        </a:p>
      </dgm:t>
    </dgm:pt>
    <dgm:pt modelId="{98C831C3-2953-2245-9382-2576C2068E11}" type="pres">
      <dgm:prSet presAssocID="{5B7C6F78-172A-C14C-8ADC-87B9A5C8AB50}" presName="node" presStyleLbl="node1" presStyleIdx="2" presStyleCnt="3">
        <dgm:presLayoutVars>
          <dgm:bulletEnabled val="1"/>
        </dgm:presLayoutVars>
      </dgm:prSet>
      <dgm:spPr/>
      <dgm:t>
        <a:bodyPr/>
        <a:lstStyle/>
        <a:p>
          <a:endParaRPr lang="en-US"/>
        </a:p>
      </dgm:t>
    </dgm:pt>
  </dgm:ptLst>
  <dgm:cxnLst>
    <dgm:cxn modelId="{03432DEA-CDE6-D04A-AB62-FFEC581C2440}" type="presOf" srcId="{DF556BBF-638B-CE4C-A2C2-314699389B01}" destId="{98C831C3-2953-2245-9382-2576C2068E11}" srcOrd="0" destOrd="3" presId="urn:microsoft.com/office/officeart/2005/8/layout/process1"/>
    <dgm:cxn modelId="{B090E37E-E83A-8340-B7C1-AEE02250DB6D}" type="presOf" srcId="{BFE73483-402E-7841-8BA9-313E708615A0}" destId="{6A2D0B15-2941-FC4A-A427-A87ECD3C4175}" srcOrd="0" destOrd="0" presId="urn:microsoft.com/office/officeart/2005/8/layout/process1"/>
    <dgm:cxn modelId="{14DF1C92-70DB-B54A-8857-97225BF99306}" type="presOf" srcId="{BFE73483-402E-7841-8BA9-313E708615A0}" destId="{00220749-F8E1-9941-B518-9B477233DFA7}" srcOrd="1" destOrd="0" presId="urn:microsoft.com/office/officeart/2005/8/layout/process1"/>
    <dgm:cxn modelId="{49EA55D4-C235-BD44-9AC8-4848A556153C}" type="presOf" srcId="{7985B64C-5FDB-F54C-9998-EB1BA5A279AB}" destId="{7D232D9F-EBFF-8347-A32D-F44E8D51B79D}" srcOrd="0" destOrd="0" presId="urn:microsoft.com/office/officeart/2005/8/layout/process1"/>
    <dgm:cxn modelId="{E0B3E905-E267-384D-8293-4A7E90F00081}" type="presOf" srcId="{3C8985A2-8BF5-1248-A238-0E4AAF58F740}" destId="{98C831C3-2953-2245-9382-2576C2068E11}" srcOrd="0" destOrd="1" presId="urn:microsoft.com/office/officeart/2005/8/layout/process1"/>
    <dgm:cxn modelId="{9BADE5F4-7961-6B40-AF5C-5E15A582A2A0}" srcId="{5B7C6F78-172A-C14C-8ADC-87B9A5C8AB50}" destId="{DF556BBF-638B-CE4C-A2C2-314699389B01}" srcOrd="2" destOrd="0" parTransId="{731CC842-759A-2643-89A1-A5DF71FCFA4E}" sibTransId="{2F273809-3397-1941-B78E-76CD65CED94B}"/>
    <dgm:cxn modelId="{6403F706-6F5D-6349-B13A-CAF1FFD0D6AD}" type="presOf" srcId="{8A650744-D228-7F49-B47B-EA4AED6085BA}" destId="{98C831C3-2953-2245-9382-2576C2068E11}" srcOrd="0" destOrd="2" presId="urn:microsoft.com/office/officeart/2005/8/layout/process1"/>
    <dgm:cxn modelId="{480CAE78-5A82-6043-A55B-1B674E784063}" type="presOf" srcId="{746B85E1-3051-DA42-B89D-1B329964E0FB}" destId="{CAA1AE80-624D-364F-902F-6074D4AB69CD}" srcOrd="0" destOrd="0" presId="urn:microsoft.com/office/officeart/2005/8/layout/process1"/>
    <dgm:cxn modelId="{82177B8C-EA71-9641-B9DF-E0D4566CBEB0}" srcId="{35BE3D84-F14E-7C4E-B0C7-793ED5400D8E}" destId="{5B7C6F78-172A-C14C-8ADC-87B9A5C8AB50}" srcOrd="2" destOrd="0" parTransId="{7420BC91-C208-5548-90F7-BF46F2E5A0A4}" sibTransId="{9E0F8B62-44B2-DB43-909F-25490872EF99}"/>
    <dgm:cxn modelId="{F8EC5CB0-A47D-8F47-BC44-451D2A445411}" srcId="{5B7C6F78-172A-C14C-8ADC-87B9A5C8AB50}" destId="{8A650744-D228-7F49-B47B-EA4AED6085BA}" srcOrd="1" destOrd="0" parTransId="{0F4BA4E1-3A95-3E4C-82CF-4B9008E124B3}" sibTransId="{084B8C03-12CE-F04C-A5EC-0D428390D595}"/>
    <dgm:cxn modelId="{B2578754-576C-6041-8F7A-11A24C48CC09}" type="presOf" srcId="{5B7C6F78-172A-C14C-8ADC-87B9A5C8AB50}" destId="{98C831C3-2953-2245-9382-2576C2068E11}" srcOrd="0" destOrd="0" presId="urn:microsoft.com/office/officeart/2005/8/layout/process1"/>
    <dgm:cxn modelId="{2922657B-9DBB-EB4C-9593-8CCC24B8F79C}" srcId="{35BE3D84-F14E-7C4E-B0C7-793ED5400D8E}" destId="{28B82B23-A356-EA44-94C3-21D92B8D8427}" srcOrd="0" destOrd="0" parTransId="{343BCD09-30CE-7A4F-96CD-91F0BAA0A2FB}" sibTransId="{BFE73483-402E-7841-8BA9-313E708615A0}"/>
    <dgm:cxn modelId="{687F1286-E90A-0B46-8269-44751A7D89BA}" srcId="{5B7C6F78-172A-C14C-8ADC-87B9A5C8AB50}" destId="{3C8985A2-8BF5-1248-A238-0E4AAF58F740}" srcOrd="0" destOrd="0" parTransId="{81D38C67-5E49-A645-A15D-38BC40A470B0}" sibTransId="{18D6B305-B283-C840-8C72-A0761C35CB49}"/>
    <dgm:cxn modelId="{D4DCD7FB-7521-1545-8794-417A1E2EA054}" srcId="{35BE3D84-F14E-7C4E-B0C7-793ED5400D8E}" destId="{7985B64C-5FDB-F54C-9998-EB1BA5A279AB}" srcOrd="1" destOrd="0" parTransId="{799A0250-DBE1-AE4A-AD43-1F7901FA6245}" sibTransId="{746B85E1-3051-DA42-B89D-1B329964E0FB}"/>
    <dgm:cxn modelId="{0C164710-7835-4A45-8C57-A967359C3827}" type="presOf" srcId="{28B82B23-A356-EA44-94C3-21D92B8D8427}" destId="{BC388876-BB65-8D42-919D-EBEB25B4A152}" srcOrd="0" destOrd="0" presId="urn:microsoft.com/office/officeart/2005/8/layout/process1"/>
    <dgm:cxn modelId="{06F01BAB-EA57-114D-B60B-9DF92B003E1F}" type="presOf" srcId="{35BE3D84-F14E-7C4E-B0C7-793ED5400D8E}" destId="{1EBA3A01-731F-984B-935C-B4FAB590FA93}" srcOrd="0" destOrd="0" presId="urn:microsoft.com/office/officeart/2005/8/layout/process1"/>
    <dgm:cxn modelId="{3D69AA13-27D1-114B-8C9C-B07F030AD1F0}" type="presOf" srcId="{746B85E1-3051-DA42-B89D-1B329964E0FB}" destId="{4379E9E4-B35C-6943-8087-1231763CF940}" srcOrd="1" destOrd="0" presId="urn:microsoft.com/office/officeart/2005/8/layout/process1"/>
    <dgm:cxn modelId="{8AEF7015-76F4-D74F-8FF6-A06DCB7420AF}" type="presParOf" srcId="{1EBA3A01-731F-984B-935C-B4FAB590FA93}" destId="{BC388876-BB65-8D42-919D-EBEB25B4A152}" srcOrd="0" destOrd="0" presId="urn:microsoft.com/office/officeart/2005/8/layout/process1"/>
    <dgm:cxn modelId="{623FF170-B2EA-3843-9F7E-50D7D519A686}" type="presParOf" srcId="{1EBA3A01-731F-984B-935C-B4FAB590FA93}" destId="{6A2D0B15-2941-FC4A-A427-A87ECD3C4175}" srcOrd="1" destOrd="0" presId="urn:microsoft.com/office/officeart/2005/8/layout/process1"/>
    <dgm:cxn modelId="{E68464CC-0E41-414A-81FE-2796412900C7}" type="presParOf" srcId="{6A2D0B15-2941-FC4A-A427-A87ECD3C4175}" destId="{00220749-F8E1-9941-B518-9B477233DFA7}" srcOrd="0" destOrd="0" presId="urn:microsoft.com/office/officeart/2005/8/layout/process1"/>
    <dgm:cxn modelId="{5867D51E-AED0-2940-9721-299BB61F72DD}" type="presParOf" srcId="{1EBA3A01-731F-984B-935C-B4FAB590FA93}" destId="{7D232D9F-EBFF-8347-A32D-F44E8D51B79D}" srcOrd="2" destOrd="0" presId="urn:microsoft.com/office/officeart/2005/8/layout/process1"/>
    <dgm:cxn modelId="{2A960C00-155B-114B-9042-2413F4A76E75}" type="presParOf" srcId="{1EBA3A01-731F-984B-935C-B4FAB590FA93}" destId="{CAA1AE80-624D-364F-902F-6074D4AB69CD}" srcOrd="3" destOrd="0" presId="urn:microsoft.com/office/officeart/2005/8/layout/process1"/>
    <dgm:cxn modelId="{2DD3178F-327B-7A4B-8930-DD0463984122}" type="presParOf" srcId="{CAA1AE80-624D-364F-902F-6074D4AB69CD}" destId="{4379E9E4-B35C-6943-8087-1231763CF940}" srcOrd="0" destOrd="0" presId="urn:microsoft.com/office/officeart/2005/8/layout/process1"/>
    <dgm:cxn modelId="{29619A71-CC3E-944A-A555-C5B703D09E28}" type="presParOf" srcId="{1EBA3A01-731F-984B-935C-B4FAB590FA93}" destId="{98C831C3-2953-2245-9382-2576C2068E11}"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CA460BC-785D-174A-A4D8-76993EFEEF9C}" type="doc">
      <dgm:prSet loTypeId="urn:microsoft.com/office/officeart/2005/8/layout/cycle1" loCatId="relationship" qsTypeId="urn:microsoft.com/office/officeart/2005/8/quickstyle/simple5" qsCatId="simple" csTypeId="urn:microsoft.com/office/officeart/2005/8/colors/accent1_2" csCatId="accent1" phldr="1"/>
      <dgm:spPr/>
      <dgm:t>
        <a:bodyPr/>
        <a:lstStyle/>
        <a:p>
          <a:endParaRPr lang="en-US"/>
        </a:p>
      </dgm:t>
    </dgm:pt>
    <dgm:pt modelId="{78AD2411-0DCB-9742-93CE-28B182701142}">
      <dgm:prSet phldrT="[Text]"/>
      <dgm:spPr/>
      <dgm:t>
        <a:bodyPr/>
        <a:lstStyle/>
        <a:p>
          <a:r>
            <a:rPr lang="en-US" dirty="0" smtClean="0"/>
            <a:t>Confidence</a:t>
          </a:r>
          <a:endParaRPr lang="en-US" dirty="0"/>
        </a:p>
      </dgm:t>
    </dgm:pt>
    <dgm:pt modelId="{F14B3E37-3925-364F-9A82-7E9C230001A6}" type="parTrans" cxnId="{C57F0CE0-6B1F-CC48-9947-AE4E5293A618}">
      <dgm:prSet/>
      <dgm:spPr/>
      <dgm:t>
        <a:bodyPr/>
        <a:lstStyle/>
        <a:p>
          <a:endParaRPr lang="en-US"/>
        </a:p>
      </dgm:t>
    </dgm:pt>
    <dgm:pt modelId="{2937B58A-6983-6F48-9644-B5FF82CDFDAC}" type="sibTrans" cxnId="{C57F0CE0-6B1F-CC48-9947-AE4E5293A618}">
      <dgm:prSet/>
      <dgm:spPr/>
      <dgm:t>
        <a:bodyPr/>
        <a:lstStyle/>
        <a:p>
          <a:endParaRPr lang="en-US"/>
        </a:p>
      </dgm:t>
    </dgm:pt>
    <dgm:pt modelId="{B5ECBE24-4EB6-4245-86DE-35600E9F7FA8}">
      <dgm:prSet phldrT="[Text]"/>
      <dgm:spPr/>
      <dgm:t>
        <a:bodyPr/>
        <a:lstStyle/>
        <a:p>
          <a:r>
            <a:rPr lang="en-US" dirty="0" smtClean="0"/>
            <a:t>Motivation</a:t>
          </a:r>
          <a:endParaRPr lang="en-US" dirty="0"/>
        </a:p>
      </dgm:t>
    </dgm:pt>
    <dgm:pt modelId="{6AAF089C-5739-0949-B5D1-AB5E556E0469}" type="parTrans" cxnId="{EF6CAA4C-053B-794B-BA1B-23E831F9DB48}">
      <dgm:prSet/>
      <dgm:spPr/>
      <dgm:t>
        <a:bodyPr/>
        <a:lstStyle/>
        <a:p>
          <a:endParaRPr lang="en-US"/>
        </a:p>
      </dgm:t>
    </dgm:pt>
    <dgm:pt modelId="{AEE571DA-F95E-1A4E-BAAA-3570B5EE4FE3}" type="sibTrans" cxnId="{EF6CAA4C-053B-794B-BA1B-23E831F9DB48}">
      <dgm:prSet/>
      <dgm:spPr/>
      <dgm:t>
        <a:bodyPr/>
        <a:lstStyle/>
        <a:p>
          <a:endParaRPr lang="en-US"/>
        </a:p>
      </dgm:t>
    </dgm:pt>
    <dgm:pt modelId="{ACD7414E-DFE2-1245-BE34-C66040A14C95}">
      <dgm:prSet phldrT="[Text]" custT="1"/>
      <dgm:spPr/>
      <dgm:t>
        <a:bodyPr/>
        <a:lstStyle/>
        <a:p>
          <a:r>
            <a:rPr lang="en-US" sz="2800" dirty="0" smtClean="0"/>
            <a:t>Competence</a:t>
          </a:r>
          <a:endParaRPr lang="en-US" sz="2800" dirty="0"/>
        </a:p>
      </dgm:t>
    </dgm:pt>
    <dgm:pt modelId="{D1DB5EE1-244A-8945-8866-354999295C05}" type="parTrans" cxnId="{BCDE8767-9A65-2E48-940A-0663FE04919A}">
      <dgm:prSet/>
      <dgm:spPr/>
      <dgm:t>
        <a:bodyPr/>
        <a:lstStyle/>
        <a:p>
          <a:endParaRPr lang="en-US"/>
        </a:p>
      </dgm:t>
    </dgm:pt>
    <dgm:pt modelId="{CE414FEE-AA4D-DC47-AE95-A65AE8292E93}" type="sibTrans" cxnId="{BCDE8767-9A65-2E48-940A-0663FE04919A}">
      <dgm:prSet/>
      <dgm:spPr/>
      <dgm:t>
        <a:bodyPr/>
        <a:lstStyle/>
        <a:p>
          <a:endParaRPr lang="en-US"/>
        </a:p>
      </dgm:t>
    </dgm:pt>
    <dgm:pt modelId="{67C9F14A-6AFA-F346-9D58-DE1A3356E9D7}" type="pres">
      <dgm:prSet presAssocID="{9CA460BC-785D-174A-A4D8-76993EFEEF9C}" presName="cycle" presStyleCnt="0">
        <dgm:presLayoutVars>
          <dgm:dir/>
          <dgm:resizeHandles val="exact"/>
        </dgm:presLayoutVars>
      </dgm:prSet>
      <dgm:spPr/>
      <dgm:t>
        <a:bodyPr/>
        <a:lstStyle/>
        <a:p>
          <a:endParaRPr lang="en-US"/>
        </a:p>
      </dgm:t>
    </dgm:pt>
    <dgm:pt modelId="{27ACDBDD-DF41-B441-A700-F340BF76960D}" type="pres">
      <dgm:prSet presAssocID="{78AD2411-0DCB-9742-93CE-28B182701142}" presName="dummy" presStyleCnt="0"/>
      <dgm:spPr/>
    </dgm:pt>
    <dgm:pt modelId="{8A04BE41-A271-3841-A4EC-1742DBA338F4}" type="pres">
      <dgm:prSet presAssocID="{78AD2411-0DCB-9742-93CE-28B182701142}" presName="node" presStyleLbl="revTx" presStyleIdx="0" presStyleCnt="3">
        <dgm:presLayoutVars>
          <dgm:bulletEnabled val="1"/>
        </dgm:presLayoutVars>
      </dgm:prSet>
      <dgm:spPr/>
      <dgm:t>
        <a:bodyPr/>
        <a:lstStyle/>
        <a:p>
          <a:endParaRPr lang="en-US"/>
        </a:p>
      </dgm:t>
    </dgm:pt>
    <dgm:pt modelId="{503AAA57-010A-A84F-931E-ADC75C7ACA08}" type="pres">
      <dgm:prSet presAssocID="{2937B58A-6983-6F48-9644-B5FF82CDFDAC}" presName="sibTrans" presStyleLbl="node1" presStyleIdx="0" presStyleCnt="3"/>
      <dgm:spPr/>
      <dgm:t>
        <a:bodyPr/>
        <a:lstStyle/>
        <a:p>
          <a:endParaRPr lang="en-US"/>
        </a:p>
      </dgm:t>
    </dgm:pt>
    <dgm:pt modelId="{12475BC0-79FC-8A43-A664-D5C7389B4D4A}" type="pres">
      <dgm:prSet presAssocID="{B5ECBE24-4EB6-4245-86DE-35600E9F7FA8}" presName="dummy" presStyleCnt="0"/>
      <dgm:spPr/>
    </dgm:pt>
    <dgm:pt modelId="{070CDF58-DB79-104B-8BE8-B294F6C38820}" type="pres">
      <dgm:prSet presAssocID="{B5ECBE24-4EB6-4245-86DE-35600E9F7FA8}" presName="node" presStyleLbl="revTx" presStyleIdx="1" presStyleCnt="3">
        <dgm:presLayoutVars>
          <dgm:bulletEnabled val="1"/>
        </dgm:presLayoutVars>
      </dgm:prSet>
      <dgm:spPr/>
      <dgm:t>
        <a:bodyPr/>
        <a:lstStyle/>
        <a:p>
          <a:endParaRPr lang="en-US"/>
        </a:p>
      </dgm:t>
    </dgm:pt>
    <dgm:pt modelId="{2716ACF6-6160-184C-8852-2052FC72943B}" type="pres">
      <dgm:prSet presAssocID="{AEE571DA-F95E-1A4E-BAAA-3570B5EE4FE3}" presName="sibTrans" presStyleLbl="node1" presStyleIdx="1" presStyleCnt="3"/>
      <dgm:spPr/>
      <dgm:t>
        <a:bodyPr/>
        <a:lstStyle/>
        <a:p>
          <a:endParaRPr lang="en-US"/>
        </a:p>
      </dgm:t>
    </dgm:pt>
    <dgm:pt modelId="{E50B8923-5B1A-4744-9030-C5773B218FB7}" type="pres">
      <dgm:prSet presAssocID="{ACD7414E-DFE2-1245-BE34-C66040A14C95}" presName="dummy" presStyleCnt="0"/>
      <dgm:spPr/>
    </dgm:pt>
    <dgm:pt modelId="{C750DED5-D58D-154D-920D-C15AC7D65C87}" type="pres">
      <dgm:prSet presAssocID="{ACD7414E-DFE2-1245-BE34-C66040A14C95}" presName="node" presStyleLbl="revTx" presStyleIdx="2" presStyleCnt="3" custScaleX="128408">
        <dgm:presLayoutVars>
          <dgm:bulletEnabled val="1"/>
        </dgm:presLayoutVars>
      </dgm:prSet>
      <dgm:spPr/>
      <dgm:t>
        <a:bodyPr/>
        <a:lstStyle/>
        <a:p>
          <a:endParaRPr lang="en-US"/>
        </a:p>
      </dgm:t>
    </dgm:pt>
    <dgm:pt modelId="{96D4BEB3-9A70-AE40-86D3-40A6FEA6A697}" type="pres">
      <dgm:prSet presAssocID="{CE414FEE-AA4D-DC47-AE95-A65AE8292E93}" presName="sibTrans" presStyleLbl="node1" presStyleIdx="2" presStyleCnt="3"/>
      <dgm:spPr/>
      <dgm:t>
        <a:bodyPr/>
        <a:lstStyle/>
        <a:p>
          <a:endParaRPr lang="en-US"/>
        </a:p>
      </dgm:t>
    </dgm:pt>
  </dgm:ptLst>
  <dgm:cxnLst>
    <dgm:cxn modelId="{7006252B-B5AB-4C46-86B5-01E00CEA7403}" type="presOf" srcId="{2937B58A-6983-6F48-9644-B5FF82CDFDAC}" destId="{503AAA57-010A-A84F-931E-ADC75C7ACA08}" srcOrd="0" destOrd="0" presId="urn:microsoft.com/office/officeart/2005/8/layout/cycle1"/>
    <dgm:cxn modelId="{58625DF8-6DE6-CF49-916F-B1BB808F47A9}" type="presOf" srcId="{AEE571DA-F95E-1A4E-BAAA-3570B5EE4FE3}" destId="{2716ACF6-6160-184C-8852-2052FC72943B}" srcOrd="0" destOrd="0" presId="urn:microsoft.com/office/officeart/2005/8/layout/cycle1"/>
    <dgm:cxn modelId="{5BEA28BF-A44C-E145-81D0-68221942C799}" type="presOf" srcId="{CE414FEE-AA4D-DC47-AE95-A65AE8292E93}" destId="{96D4BEB3-9A70-AE40-86D3-40A6FEA6A697}" srcOrd="0" destOrd="0" presId="urn:microsoft.com/office/officeart/2005/8/layout/cycle1"/>
    <dgm:cxn modelId="{EF6CAA4C-053B-794B-BA1B-23E831F9DB48}" srcId="{9CA460BC-785D-174A-A4D8-76993EFEEF9C}" destId="{B5ECBE24-4EB6-4245-86DE-35600E9F7FA8}" srcOrd="1" destOrd="0" parTransId="{6AAF089C-5739-0949-B5D1-AB5E556E0469}" sibTransId="{AEE571DA-F95E-1A4E-BAAA-3570B5EE4FE3}"/>
    <dgm:cxn modelId="{F75C4A10-AC76-3D44-BE30-3C7365C8B619}" type="presOf" srcId="{ACD7414E-DFE2-1245-BE34-C66040A14C95}" destId="{C750DED5-D58D-154D-920D-C15AC7D65C87}" srcOrd="0" destOrd="0" presId="urn:microsoft.com/office/officeart/2005/8/layout/cycle1"/>
    <dgm:cxn modelId="{34B083D6-E391-8D42-B4BA-9C03CFC8FF51}" type="presOf" srcId="{9CA460BC-785D-174A-A4D8-76993EFEEF9C}" destId="{67C9F14A-6AFA-F346-9D58-DE1A3356E9D7}" srcOrd="0" destOrd="0" presId="urn:microsoft.com/office/officeart/2005/8/layout/cycle1"/>
    <dgm:cxn modelId="{D8DCEBE6-4895-894C-B22A-82FCDFE2C0FE}" type="presOf" srcId="{78AD2411-0DCB-9742-93CE-28B182701142}" destId="{8A04BE41-A271-3841-A4EC-1742DBA338F4}" srcOrd="0" destOrd="0" presId="urn:microsoft.com/office/officeart/2005/8/layout/cycle1"/>
    <dgm:cxn modelId="{BCDE8767-9A65-2E48-940A-0663FE04919A}" srcId="{9CA460BC-785D-174A-A4D8-76993EFEEF9C}" destId="{ACD7414E-DFE2-1245-BE34-C66040A14C95}" srcOrd="2" destOrd="0" parTransId="{D1DB5EE1-244A-8945-8866-354999295C05}" sibTransId="{CE414FEE-AA4D-DC47-AE95-A65AE8292E93}"/>
    <dgm:cxn modelId="{C57F0CE0-6B1F-CC48-9947-AE4E5293A618}" srcId="{9CA460BC-785D-174A-A4D8-76993EFEEF9C}" destId="{78AD2411-0DCB-9742-93CE-28B182701142}" srcOrd="0" destOrd="0" parTransId="{F14B3E37-3925-364F-9A82-7E9C230001A6}" sibTransId="{2937B58A-6983-6F48-9644-B5FF82CDFDAC}"/>
    <dgm:cxn modelId="{43A044C8-B11C-214D-968B-3CDFDB3910F5}" type="presOf" srcId="{B5ECBE24-4EB6-4245-86DE-35600E9F7FA8}" destId="{070CDF58-DB79-104B-8BE8-B294F6C38820}" srcOrd="0" destOrd="0" presId="urn:microsoft.com/office/officeart/2005/8/layout/cycle1"/>
    <dgm:cxn modelId="{C4DE9AD2-0CF1-7E41-B3BF-34E07DC42473}" type="presParOf" srcId="{67C9F14A-6AFA-F346-9D58-DE1A3356E9D7}" destId="{27ACDBDD-DF41-B441-A700-F340BF76960D}" srcOrd="0" destOrd="0" presId="urn:microsoft.com/office/officeart/2005/8/layout/cycle1"/>
    <dgm:cxn modelId="{FF3AE072-C7F3-0744-AF1F-6F79833BBCDB}" type="presParOf" srcId="{67C9F14A-6AFA-F346-9D58-DE1A3356E9D7}" destId="{8A04BE41-A271-3841-A4EC-1742DBA338F4}" srcOrd="1" destOrd="0" presId="urn:microsoft.com/office/officeart/2005/8/layout/cycle1"/>
    <dgm:cxn modelId="{BB14C2BD-FEEC-0545-9DB9-E396938EAB72}" type="presParOf" srcId="{67C9F14A-6AFA-F346-9D58-DE1A3356E9D7}" destId="{503AAA57-010A-A84F-931E-ADC75C7ACA08}" srcOrd="2" destOrd="0" presId="urn:microsoft.com/office/officeart/2005/8/layout/cycle1"/>
    <dgm:cxn modelId="{B97F223A-0E75-9041-A7CB-ACADF9CC1B3E}" type="presParOf" srcId="{67C9F14A-6AFA-F346-9D58-DE1A3356E9D7}" destId="{12475BC0-79FC-8A43-A664-D5C7389B4D4A}" srcOrd="3" destOrd="0" presId="urn:microsoft.com/office/officeart/2005/8/layout/cycle1"/>
    <dgm:cxn modelId="{34F0A94F-C273-FA48-8217-A4DE9C9172FB}" type="presParOf" srcId="{67C9F14A-6AFA-F346-9D58-DE1A3356E9D7}" destId="{070CDF58-DB79-104B-8BE8-B294F6C38820}" srcOrd="4" destOrd="0" presId="urn:microsoft.com/office/officeart/2005/8/layout/cycle1"/>
    <dgm:cxn modelId="{AF0FBE81-A71F-4F42-A00E-5552155921A6}" type="presParOf" srcId="{67C9F14A-6AFA-F346-9D58-DE1A3356E9D7}" destId="{2716ACF6-6160-184C-8852-2052FC72943B}" srcOrd="5" destOrd="0" presId="urn:microsoft.com/office/officeart/2005/8/layout/cycle1"/>
    <dgm:cxn modelId="{ED35CAB6-95C5-B54B-9396-7ADF15596ED4}" type="presParOf" srcId="{67C9F14A-6AFA-F346-9D58-DE1A3356E9D7}" destId="{E50B8923-5B1A-4744-9030-C5773B218FB7}" srcOrd="6" destOrd="0" presId="urn:microsoft.com/office/officeart/2005/8/layout/cycle1"/>
    <dgm:cxn modelId="{FA017E70-F081-0A41-B75F-4D5191C690FE}" type="presParOf" srcId="{67C9F14A-6AFA-F346-9D58-DE1A3356E9D7}" destId="{C750DED5-D58D-154D-920D-C15AC7D65C87}" srcOrd="7" destOrd="0" presId="urn:microsoft.com/office/officeart/2005/8/layout/cycle1"/>
    <dgm:cxn modelId="{586ABF62-9F6F-9B41-B06C-EF55DF2CC573}" type="presParOf" srcId="{67C9F14A-6AFA-F346-9D58-DE1A3356E9D7}" destId="{96D4BEB3-9A70-AE40-86D3-40A6FEA6A697}" srcOrd="8"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5F0AEA-621E-4A46-AF26-33DCC6D6BC6B}">
      <dsp:nvSpPr>
        <dsp:cNvPr id="0" name=""/>
        <dsp:cNvSpPr/>
      </dsp:nvSpPr>
      <dsp:spPr>
        <a:xfrm>
          <a:off x="2044272" y="110468"/>
          <a:ext cx="797131" cy="797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endParaRPr lang="en-US" sz="4800" kern="1200" dirty="0"/>
        </a:p>
      </dsp:txBody>
      <dsp:txXfrm>
        <a:off x="2044272" y="110468"/>
        <a:ext cx="797131" cy="797131"/>
      </dsp:txXfrm>
    </dsp:sp>
    <dsp:sp modelId="{C890B487-85DB-7648-B3F7-BD2BCD1C6D12}">
      <dsp:nvSpPr>
        <dsp:cNvPr id="0" name=""/>
        <dsp:cNvSpPr/>
      </dsp:nvSpPr>
      <dsp:spPr>
        <a:xfrm>
          <a:off x="166379" y="87076"/>
          <a:ext cx="2992141" cy="2992141"/>
        </a:xfrm>
        <a:prstGeom prst="circularArrow">
          <a:avLst>
            <a:gd name="adj1" fmla="val 5195"/>
            <a:gd name="adj2" fmla="val 335535"/>
            <a:gd name="adj3" fmla="val 21294783"/>
            <a:gd name="adj4" fmla="val 19764888"/>
            <a:gd name="adj5" fmla="val 6061"/>
          </a:avLst>
        </a:prstGeom>
        <a:gradFill rotWithShape="0">
          <a:gsLst>
            <a:gs pos="0">
              <a:schemeClr val="accent4">
                <a:hueOff val="0"/>
                <a:satOff val="0"/>
                <a:lumOff val="0"/>
                <a:alphaOff val="0"/>
                <a:tint val="96000"/>
                <a:satMod val="120000"/>
                <a:lumMod val="120000"/>
              </a:schemeClr>
            </a:gs>
            <a:gs pos="100000">
              <a:schemeClr val="accent4">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FC6058B3-A50E-9044-B3EC-66F1CBF77BD9}">
      <dsp:nvSpPr>
        <dsp:cNvPr id="0" name=""/>
        <dsp:cNvSpPr/>
      </dsp:nvSpPr>
      <dsp:spPr>
        <a:xfrm>
          <a:off x="2526579" y="1594856"/>
          <a:ext cx="797131" cy="797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endParaRPr lang="en-US" sz="4800" kern="1200" dirty="0"/>
        </a:p>
      </dsp:txBody>
      <dsp:txXfrm>
        <a:off x="2526579" y="1594856"/>
        <a:ext cx="797131" cy="797131"/>
      </dsp:txXfrm>
    </dsp:sp>
    <dsp:sp modelId="{84EE29E3-AAE3-A84F-BF38-162D7E467C5C}">
      <dsp:nvSpPr>
        <dsp:cNvPr id="0" name=""/>
        <dsp:cNvSpPr/>
      </dsp:nvSpPr>
      <dsp:spPr>
        <a:xfrm>
          <a:off x="166379" y="87076"/>
          <a:ext cx="2992141" cy="2992141"/>
        </a:xfrm>
        <a:prstGeom prst="circularArrow">
          <a:avLst>
            <a:gd name="adj1" fmla="val 5195"/>
            <a:gd name="adj2" fmla="val 335535"/>
            <a:gd name="adj3" fmla="val 4016296"/>
            <a:gd name="adj4" fmla="val 2251966"/>
            <a:gd name="adj5" fmla="val 6061"/>
          </a:avLst>
        </a:prstGeom>
        <a:gradFill rotWithShape="0">
          <a:gsLst>
            <a:gs pos="0">
              <a:schemeClr val="accent4">
                <a:hueOff val="0"/>
                <a:satOff val="0"/>
                <a:lumOff val="0"/>
                <a:alphaOff val="0"/>
                <a:tint val="96000"/>
                <a:satMod val="120000"/>
                <a:lumMod val="120000"/>
              </a:schemeClr>
            </a:gs>
            <a:gs pos="100000">
              <a:schemeClr val="accent4">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1234CFEF-0217-1A43-B065-F0E3C41736BB}">
      <dsp:nvSpPr>
        <dsp:cNvPr id="0" name=""/>
        <dsp:cNvSpPr/>
      </dsp:nvSpPr>
      <dsp:spPr>
        <a:xfrm>
          <a:off x="1263884" y="2512258"/>
          <a:ext cx="797131" cy="797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r>
            <a:rPr lang="en-US" sz="4800" kern="1200" dirty="0" smtClean="0"/>
            <a:t> </a:t>
          </a:r>
          <a:endParaRPr lang="en-US" sz="4800" kern="1200" dirty="0"/>
        </a:p>
      </dsp:txBody>
      <dsp:txXfrm>
        <a:off x="1263884" y="2512258"/>
        <a:ext cx="797131" cy="797131"/>
      </dsp:txXfrm>
    </dsp:sp>
    <dsp:sp modelId="{3CB3E679-E036-6B41-8412-04254F803CDD}">
      <dsp:nvSpPr>
        <dsp:cNvPr id="0" name=""/>
        <dsp:cNvSpPr/>
      </dsp:nvSpPr>
      <dsp:spPr>
        <a:xfrm>
          <a:off x="166379" y="87076"/>
          <a:ext cx="2992141" cy="2992141"/>
        </a:xfrm>
        <a:prstGeom prst="circularArrow">
          <a:avLst>
            <a:gd name="adj1" fmla="val 5195"/>
            <a:gd name="adj2" fmla="val 335535"/>
            <a:gd name="adj3" fmla="val 8212500"/>
            <a:gd name="adj4" fmla="val 6448170"/>
            <a:gd name="adj5" fmla="val 6061"/>
          </a:avLst>
        </a:prstGeom>
        <a:gradFill rotWithShape="0">
          <a:gsLst>
            <a:gs pos="0">
              <a:schemeClr val="accent4">
                <a:hueOff val="0"/>
                <a:satOff val="0"/>
                <a:lumOff val="0"/>
                <a:alphaOff val="0"/>
                <a:tint val="96000"/>
                <a:satMod val="120000"/>
                <a:lumMod val="120000"/>
              </a:schemeClr>
            </a:gs>
            <a:gs pos="100000">
              <a:schemeClr val="accent4">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7F6AB0A9-738E-D345-B549-42C8D7BBD2D5}">
      <dsp:nvSpPr>
        <dsp:cNvPr id="0" name=""/>
        <dsp:cNvSpPr/>
      </dsp:nvSpPr>
      <dsp:spPr>
        <a:xfrm>
          <a:off x="1188" y="1594856"/>
          <a:ext cx="797131" cy="797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endParaRPr lang="en-US" sz="4800" kern="1200" dirty="0"/>
        </a:p>
      </dsp:txBody>
      <dsp:txXfrm>
        <a:off x="1188" y="1594856"/>
        <a:ext cx="797131" cy="797131"/>
      </dsp:txXfrm>
    </dsp:sp>
    <dsp:sp modelId="{E9636A21-7CD3-6B41-95D0-1CA04FA84A36}">
      <dsp:nvSpPr>
        <dsp:cNvPr id="0" name=""/>
        <dsp:cNvSpPr/>
      </dsp:nvSpPr>
      <dsp:spPr>
        <a:xfrm>
          <a:off x="166379" y="87076"/>
          <a:ext cx="2992141" cy="2992141"/>
        </a:xfrm>
        <a:prstGeom prst="circularArrow">
          <a:avLst>
            <a:gd name="adj1" fmla="val 5195"/>
            <a:gd name="adj2" fmla="val 335535"/>
            <a:gd name="adj3" fmla="val 12299577"/>
            <a:gd name="adj4" fmla="val 10769682"/>
            <a:gd name="adj5" fmla="val 6061"/>
          </a:avLst>
        </a:prstGeom>
        <a:gradFill rotWithShape="0">
          <a:gsLst>
            <a:gs pos="0">
              <a:schemeClr val="accent4">
                <a:hueOff val="0"/>
                <a:satOff val="0"/>
                <a:lumOff val="0"/>
                <a:alphaOff val="0"/>
                <a:tint val="96000"/>
                <a:satMod val="120000"/>
                <a:lumMod val="120000"/>
              </a:schemeClr>
            </a:gs>
            <a:gs pos="100000">
              <a:schemeClr val="accent4">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 modelId="{3218DBE0-07F6-5C47-B8B4-5F85E2518CF3}">
      <dsp:nvSpPr>
        <dsp:cNvPr id="0" name=""/>
        <dsp:cNvSpPr/>
      </dsp:nvSpPr>
      <dsp:spPr>
        <a:xfrm>
          <a:off x="483495" y="110468"/>
          <a:ext cx="797131" cy="797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endParaRPr lang="en-US" sz="4800" kern="1200" dirty="0"/>
        </a:p>
      </dsp:txBody>
      <dsp:txXfrm>
        <a:off x="483495" y="110468"/>
        <a:ext cx="797131" cy="797131"/>
      </dsp:txXfrm>
    </dsp:sp>
    <dsp:sp modelId="{0CAC42AD-C4E5-984A-8274-7F92490D1F28}">
      <dsp:nvSpPr>
        <dsp:cNvPr id="0" name=""/>
        <dsp:cNvSpPr/>
      </dsp:nvSpPr>
      <dsp:spPr>
        <a:xfrm>
          <a:off x="166379" y="87076"/>
          <a:ext cx="2992141" cy="2992141"/>
        </a:xfrm>
        <a:prstGeom prst="circularArrow">
          <a:avLst>
            <a:gd name="adj1" fmla="val 5195"/>
            <a:gd name="adj2" fmla="val 335535"/>
            <a:gd name="adj3" fmla="val 16867279"/>
            <a:gd name="adj4" fmla="val 15197186"/>
            <a:gd name="adj5" fmla="val 6061"/>
          </a:avLst>
        </a:prstGeom>
        <a:gradFill rotWithShape="0">
          <a:gsLst>
            <a:gs pos="0">
              <a:schemeClr val="accent4">
                <a:hueOff val="0"/>
                <a:satOff val="0"/>
                <a:lumOff val="0"/>
                <a:alphaOff val="0"/>
                <a:tint val="96000"/>
                <a:satMod val="120000"/>
                <a:lumMod val="120000"/>
              </a:schemeClr>
            </a:gs>
            <a:gs pos="100000">
              <a:schemeClr val="accent4">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0E78B-CF9D-3549-A687-3775374F3E65}">
      <dsp:nvSpPr>
        <dsp:cNvPr id="0" name=""/>
        <dsp:cNvSpPr/>
      </dsp:nvSpPr>
      <dsp:spPr>
        <a:xfrm>
          <a:off x="984602" y="533894"/>
          <a:ext cx="3598124" cy="1249581"/>
        </a:xfrm>
        <a:prstGeom prst="ellipse">
          <a:avLst/>
        </a:prstGeom>
        <a:solidFill>
          <a:schemeClr val="accent1">
            <a:tint val="50000"/>
            <a:alpha val="40000"/>
            <a:hueOff val="0"/>
            <a:satOff val="0"/>
            <a:lumOff val="0"/>
            <a:alphaOff val="0"/>
          </a:schemeClr>
        </a:solidFill>
        <a:ln>
          <a:noFill/>
        </a:ln>
        <a:effectLst/>
        <a:sp3d z="-152400" prstMaterial="matte"/>
      </dsp:spPr>
      <dsp:style>
        <a:lnRef idx="0">
          <a:scrgbClr r="0" g="0" b="0"/>
        </a:lnRef>
        <a:fillRef idx="1">
          <a:scrgbClr r="0" g="0" b="0"/>
        </a:fillRef>
        <a:effectRef idx="0">
          <a:scrgbClr r="0" g="0" b="0"/>
        </a:effectRef>
        <a:fontRef idx="minor"/>
      </dsp:style>
    </dsp:sp>
    <dsp:sp modelId="{1FF7FF26-B5AC-034B-898F-FB5832B19102}">
      <dsp:nvSpPr>
        <dsp:cNvPr id="0" name=""/>
        <dsp:cNvSpPr/>
      </dsp:nvSpPr>
      <dsp:spPr>
        <a:xfrm>
          <a:off x="2440588" y="3723548"/>
          <a:ext cx="697310" cy="446278"/>
        </a:xfrm>
        <a:prstGeom prst="downArrow">
          <a:avLst/>
        </a:prstGeom>
        <a:solidFill>
          <a:schemeClr val="accent1">
            <a:tint val="60000"/>
            <a:hueOff val="0"/>
            <a:satOff val="0"/>
            <a:lumOff val="0"/>
            <a:alphaOff val="0"/>
          </a:schemeClr>
        </a:solidFill>
        <a:ln>
          <a:noFill/>
        </a:ln>
        <a:effectLst>
          <a:outerShdw blurRad="50800" dist="25400" dir="5400000" rotWithShape="0">
            <a:srgbClr val="000000">
              <a:alpha val="38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A109067E-943B-A445-B3F5-4C6CF629B6A8}">
      <dsp:nvSpPr>
        <dsp:cNvPr id="0" name=""/>
        <dsp:cNvSpPr/>
      </dsp:nvSpPr>
      <dsp:spPr>
        <a:xfrm>
          <a:off x="1115697" y="3950717"/>
          <a:ext cx="3347092" cy="836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b="1" kern="1200" dirty="0" smtClean="0">
              <a:solidFill>
                <a:schemeClr val="tx2">
                  <a:lumMod val="75000"/>
                </a:schemeClr>
              </a:solidFill>
            </a:rPr>
            <a:t>Physical Literacy</a:t>
          </a:r>
          <a:endParaRPr lang="en-US" sz="3200" b="1" kern="1200" dirty="0">
            <a:solidFill>
              <a:schemeClr val="tx2">
                <a:lumMod val="75000"/>
              </a:schemeClr>
            </a:solidFill>
          </a:endParaRPr>
        </a:p>
      </dsp:txBody>
      <dsp:txXfrm>
        <a:off x="1115697" y="3950717"/>
        <a:ext cx="3347092" cy="836773"/>
      </dsp:txXfrm>
    </dsp:sp>
    <dsp:sp modelId="{E17A922C-5567-534B-8EC6-27D76C7F3D22}">
      <dsp:nvSpPr>
        <dsp:cNvPr id="0" name=""/>
        <dsp:cNvSpPr/>
      </dsp:nvSpPr>
      <dsp:spPr>
        <a:xfrm>
          <a:off x="1946491" y="2362868"/>
          <a:ext cx="1771042" cy="1399779"/>
        </a:xfrm>
        <a:prstGeom prst="ellipse">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b="1" kern="1200" dirty="0" smtClean="0">
              <a:solidFill>
                <a:srgbClr val="000000"/>
              </a:solidFill>
              <a:latin typeface="Corbel" pitchFamily="34" charset="0"/>
            </a:rPr>
            <a:t>Diversity  Environments (Physical and Social)</a:t>
          </a:r>
          <a:endParaRPr lang="en-US" sz="1500" b="1" kern="1200" dirty="0">
            <a:solidFill>
              <a:srgbClr val="000000"/>
            </a:solidFill>
            <a:latin typeface="Corbel" pitchFamily="34" charset="0"/>
          </a:endParaRPr>
        </a:p>
      </dsp:txBody>
      <dsp:txXfrm>
        <a:off x="2205854" y="2567861"/>
        <a:ext cx="1252316" cy="989793"/>
      </dsp:txXfrm>
    </dsp:sp>
    <dsp:sp modelId="{82FDA7FF-5374-F847-91B1-5FAE255ECE31}">
      <dsp:nvSpPr>
        <dsp:cNvPr id="0" name=""/>
        <dsp:cNvSpPr/>
      </dsp:nvSpPr>
      <dsp:spPr>
        <a:xfrm>
          <a:off x="983594" y="318241"/>
          <a:ext cx="2012221" cy="1421405"/>
        </a:xfrm>
        <a:prstGeom prst="ellipse">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000000"/>
              </a:solidFill>
              <a:latin typeface="Corbel" pitchFamily="34" charset="0"/>
              <a:cs typeface="Arial" pitchFamily="34" charset="0"/>
            </a:rPr>
            <a:t>Comprehension Confidence Motivation</a:t>
          </a:r>
          <a:endParaRPr lang="en-US" sz="1500" b="1" kern="1200" dirty="0" smtClean="0">
            <a:solidFill>
              <a:srgbClr val="000000"/>
            </a:solidFill>
            <a:latin typeface="Corbel" pitchFamily="34" charset="0"/>
            <a:cs typeface="Arial" pitchFamily="34" charset="0"/>
          </a:endParaRPr>
        </a:p>
      </dsp:txBody>
      <dsp:txXfrm>
        <a:off x="1278277" y="526401"/>
        <a:ext cx="1422855" cy="1005085"/>
      </dsp:txXfrm>
    </dsp:sp>
    <dsp:sp modelId="{10517CA9-8CB4-2045-9FFD-DA930270CD45}">
      <dsp:nvSpPr>
        <dsp:cNvPr id="0" name=""/>
        <dsp:cNvSpPr/>
      </dsp:nvSpPr>
      <dsp:spPr>
        <a:xfrm>
          <a:off x="2670801" y="269965"/>
          <a:ext cx="1768206" cy="1577911"/>
        </a:xfrm>
        <a:prstGeom prst="ellipse">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smtClean="0">
              <a:solidFill>
                <a:schemeClr val="tx1"/>
              </a:solidFill>
              <a:latin typeface="Corbel" pitchFamily="34" charset="0"/>
            </a:rPr>
            <a:t>Awareness Selection  Sequencing Modification </a:t>
          </a:r>
          <a:endParaRPr lang="en-US" sz="1600" b="1" kern="1200" dirty="0">
            <a:solidFill>
              <a:schemeClr val="tx1"/>
            </a:solidFill>
            <a:latin typeface="Corbel" pitchFamily="34" charset="0"/>
          </a:endParaRPr>
        </a:p>
      </dsp:txBody>
      <dsp:txXfrm>
        <a:off x="2929749" y="501045"/>
        <a:ext cx="1250310" cy="1115751"/>
      </dsp:txXfrm>
    </dsp:sp>
    <dsp:sp modelId="{705DBB12-4219-9143-A93B-EDD02B2FCACF}">
      <dsp:nvSpPr>
        <dsp:cNvPr id="0" name=""/>
        <dsp:cNvSpPr/>
      </dsp:nvSpPr>
      <dsp:spPr>
        <a:xfrm>
          <a:off x="872542" y="172758"/>
          <a:ext cx="3904940" cy="3491798"/>
        </a:xfrm>
        <a:prstGeom prst="funnel">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50800" dist="25400" dir="5400000" rotWithShape="0">
            <a:srgbClr val="000000">
              <a:alpha val="38000"/>
            </a:srgbClr>
          </a:outerShdw>
        </a:effectLst>
        <a:scene3d>
          <a:camera prst="orthographicFront"/>
          <a:lightRig rig="threePt" dir="t">
            <a:rot lat="0" lon="0" rev="7500000"/>
          </a:lightRig>
        </a:scene3d>
        <a:sp3d prstMaterial="plastic">
          <a:bevelT w="127000" h="35400"/>
        </a:sp3d>
      </dsp:spPr>
      <dsp:style>
        <a:lnRef idx="1">
          <a:scrgbClr r="0" g="0" b="0"/>
        </a:lnRef>
        <a:fillRef idx="1">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388876-BB65-8D42-919D-EBEB25B4A152}">
      <dsp:nvSpPr>
        <dsp:cNvPr id="0" name=""/>
        <dsp:cNvSpPr/>
      </dsp:nvSpPr>
      <dsp:spPr>
        <a:xfrm>
          <a:off x="7233" y="1127995"/>
          <a:ext cx="2161877" cy="2269971"/>
        </a:xfrm>
        <a:prstGeom prst="roundRect">
          <a:avLst>
            <a:gd name="adj" fmla="val 1000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0000"/>
              </a:solidFill>
            </a:rPr>
            <a:t>Quality </a:t>
          </a:r>
        </a:p>
        <a:p>
          <a:pPr lvl="0" algn="ctr" defTabSz="800100">
            <a:lnSpc>
              <a:spcPct val="90000"/>
            </a:lnSpc>
            <a:spcBef>
              <a:spcPct val="0"/>
            </a:spcBef>
            <a:spcAft>
              <a:spcPct val="35000"/>
            </a:spcAft>
          </a:pPr>
          <a:r>
            <a:rPr lang="en-US" sz="1800" kern="1200" dirty="0" smtClean="0">
              <a:solidFill>
                <a:srgbClr val="000000"/>
              </a:solidFill>
            </a:rPr>
            <a:t>Physical Literacy </a:t>
          </a:r>
        </a:p>
        <a:p>
          <a:pPr lvl="0" algn="ctr" defTabSz="800100">
            <a:lnSpc>
              <a:spcPct val="90000"/>
            </a:lnSpc>
            <a:spcBef>
              <a:spcPct val="0"/>
            </a:spcBef>
            <a:spcAft>
              <a:spcPct val="35000"/>
            </a:spcAft>
          </a:pPr>
          <a:r>
            <a:rPr lang="en-US" sz="1800" kern="1200" dirty="0" smtClean="0">
              <a:solidFill>
                <a:srgbClr val="000000"/>
              </a:solidFill>
            </a:rPr>
            <a:t>Experience</a:t>
          </a:r>
          <a:endParaRPr lang="en-US" sz="1800" kern="1200" dirty="0">
            <a:solidFill>
              <a:srgbClr val="000000"/>
            </a:solidFill>
          </a:endParaRPr>
        </a:p>
      </dsp:txBody>
      <dsp:txXfrm>
        <a:off x="70552" y="1191314"/>
        <a:ext cx="2035239" cy="2143333"/>
      </dsp:txXfrm>
    </dsp:sp>
    <dsp:sp modelId="{6A2D0B15-2941-FC4A-A427-A87ECD3C4175}">
      <dsp:nvSpPr>
        <dsp:cNvPr id="0" name=""/>
        <dsp:cNvSpPr/>
      </dsp:nvSpPr>
      <dsp:spPr>
        <a:xfrm>
          <a:off x="2385298" y="1994908"/>
          <a:ext cx="458317" cy="536145"/>
        </a:xfrm>
        <a:prstGeom prst="rightArrow">
          <a:avLst>
            <a:gd name="adj1" fmla="val 60000"/>
            <a:gd name="adj2" fmla="val 50000"/>
          </a:avLst>
        </a:prstGeom>
        <a:gradFill rotWithShape="0">
          <a:gsLst>
            <a:gs pos="0">
              <a:schemeClr val="accent1">
                <a:tint val="60000"/>
                <a:hueOff val="0"/>
                <a:satOff val="0"/>
                <a:lumOff val="0"/>
                <a:alphaOff val="0"/>
                <a:tint val="96000"/>
                <a:satMod val="120000"/>
                <a:lumMod val="120000"/>
              </a:schemeClr>
            </a:gs>
            <a:gs pos="100000">
              <a:schemeClr val="accent1">
                <a:tint val="60000"/>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2385298" y="2102137"/>
        <a:ext cx="320822" cy="321687"/>
      </dsp:txXfrm>
    </dsp:sp>
    <dsp:sp modelId="{7D232D9F-EBFF-8347-A32D-F44E8D51B79D}">
      <dsp:nvSpPr>
        <dsp:cNvPr id="0" name=""/>
        <dsp:cNvSpPr/>
      </dsp:nvSpPr>
      <dsp:spPr>
        <a:xfrm>
          <a:off x="3033861" y="1127995"/>
          <a:ext cx="2161877" cy="2269971"/>
        </a:xfrm>
        <a:prstGeom prst="roundRect">
          <a:avLst>
            <a:gd name="adj" fmla="val 1000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Social</a:t>
          </a:r>
        </a:p>
        <a:p>
          <a:pPr lvl="0" algn="ctr" defTabSz="800100">
            <a:lnSpc>
              <a:spcPct val="90000"/>
            </a:lnSpc>
            <a:spcBef>
              <a:spcPct val="0"/>
            </a:spcBef>
            <a:spcAft>
              <a:spcPct val="35000"/>
            </a:spcAft>
          </a:pPr>
          <a:r>
            <a:rPr lang="en-US" sz="1800" kern="1200" dirty="0" smtClean="0"/>
            <a:t>Psychological </a:t>
          </a:r>
        </a:p>
        <a:p>
          <a:pPr lvl="0" algn="ctr" defTabSz="800100">
            <a:lnSpc>
              <a:spcPct val="90000"/>
            </a:lnSpc>
            <a:spcBef>
              <a:spcPct val="0"/>
            </a:spcBef>
            <a:spcAft>
              <a:spcPct val="35000"/>
            </a:spcAft>
          </a:pPr>
          <a:r>
            <a:rPr lang="en-US" sz="1800" kern="1200" dirty="0" smtClean="0"/>
            <a:t>Physiological</a:t>
          </a:r>
        </a:p>
        <a:p>
          <a:pPr lvl="0" algn="ctr" defTabSz="800100">
            <a:lnSpc>
              <a:spcPct val="90000"/>
            </a:lnSpc>
            <a:spcBef>
              <a:spcPct val="0"/>
            </a:spcBef>
            <a:spcAft>
              <a:spcPct val="35000"/>
            </a:spcAft>
          </a:pPr>
          <a:r>
            <a:rPr lang="en-US" sz="1800" kern="1200" dirty="0" smtClean="0"/>
            <a:t>Biomechanics</a:t>
          </a:r>
        </a:p>
        <a:p>
          <a:pPr lvl="0" algn="ctr" defTabSz="800100">
            <a:lnSpc>
              <a:spcPct val="90000"/>
            </a:lnSpc>
            <a:spcBef>
              <a:spcPct val="0"/>
            </a:spcBef>
            <a:spcAft>
              <a:spcPct val="35000"/>
            </a:spcAft>
          </a:pPr>
          <a:r>
            <a:rPr lang="en-US" sz="1800" kern="1200" dirty="0" smtClean="0"/>
            <a:t>Performance</a:t>
          </a:r>
        </a:p>
        <a:p>
          <a:pPr lvl="0" algn="ctr" defTabSz="800100">
            <a:lnSpc>
              <a:spcPct val="90000"/>
            </a:lnSpc>
            <a:spcBef>
              <a:spcPct val="0"/>
            </a:spcBef>
            <a:spcAft>
              <a:spcPct val="35000"/>
            </a:spcAft>
          </a:pPr>
          <a:r>
            <a:rPr lang="en-US" sz="1800" kern="1200" dirty="0" smtClean="0"/>
            <a:t>Nutrition </a:t>
          </a:r>
          <a:endParaRPr lang="en-US" sz="1800" kern="1200" dirty="0"/>
        </a:p>
      </dsp:txBody>
      <dsp:txXfrm>
        <a:off x="3097180" y="1191314"/>
        <a:ext cx="2035239" cy="2143333"/>
      </dsp:txXfrm>
    </dsp:sp>
    <dsp:sp modelId="{CAA1AE80-624D-364F-902F-6074D4AB69CD}">
      <dsp:nvSpPr>
        <dsp:cNvPr id="0" name=""/>
        <dsp:cNvSpPr/>
      </dsp:nvSpPr>
      <dsp:spPr>
        <a:xfrm>
          <a:off x="5411926" y="1994908"/>
          <a:ext cx="458317" cy="536145"/>
        </a:xfrm>
        <a:prstGeom prst="rightArrow">
          <a:avLst>
            <a:gd name="adj1" fmla="val 60000"/>
            <a:gd name="adj2" fmla="val 50000"/>
          </a:avLst>
        </a:prstGeom>
        <a:gradFill rotWithShape="0">
          <a:gsLst>
            <a:gs pos="0">
              <a:schemeClr val="accent1">
                <a:tint val="60000"/>
                <a:hueOff val="0"/>
                <a:satOff val="0"/>
                <a:lumOff val="0"/>
                <a:alphaOff val="0"/>
                <a:tint val="96000"/>
                <a:satMod val="120000"/>
                <a:lumMod val="120000"/>
              </a:schemeClr>
            </a:gs>
            <a:gs pos="100000">
              <a:schemeClr val="accent1">
                <a:tint val="60000"/>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5411926" y="2102137"/>
        <a:ext cx="320822" cy="321687"/>
      </dsp:txXfrm>
    </dsp:sp>
    <dsp:sp modelId="{98C831C3-2953-2245-9382-2576C2068E11}">
      <dsp:nvSpPr>
        <dsp:cNvPr id="0" name=""/>
        <dsp:cNvSpPr/>
      </dsp:nvSpPr>
      <dsp:spPr>
        <a:xfrm>
          <a:off x="6060489" y="1127995"/>
          <a:ext cx="2161877" cy="2269971"/>
        </a:xfrm>
        <a:prstGeom prst="roundRect">
          <a:avLst>
            <a:gd name="adj" fmla="val 10000"/>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r>
            <a:rPr lang="en-US" sz="1800" b="1" kern="1200" dirty="0" smtClean="0">
              <a:solidFill>
                <a:srgbClr val="000000"/>
              </a:solidFill>
            </a:rPr>
            <a:t>Outcome</a:t>
          </a:r>
          <a:endParaRPr lang="en-US" sz="1800" b="1" kern="1200" dirty="0">
            <a:solidFill>
              <a:srgbClr val="000000"/>
            </a:solidFill>
          </a:endParaRPr>
        </a:p>
        <a:p>
          <a:pPr marL="171450" lvl="1" indent="-171450" algn="l" defTabSz="800100">
            <a:lnSpc>
              <a:spcPct val="90000"/>
            </a:lnSpc>
            <a:spcBef>
              <a:spcPct val="0"/>
            </a:spcBef>
            <a:spcAft>
              <a:spcPct val="15000"/>
            </a:spcAft>
            <a:buChar char="••"/>
          </a:pPr>
          <a:r>
            <a:rPr lang="en-US" sz="1800" kern="1200" dirty="0" smtClean="0">
              <a:solidFill>
                <a:srgbClr val="000000"/>
              </a:solidFill>
            </a:rPr>
            <a:t>Eudemonia “flourishing”</a:t>
          </a:r>
          <a:endParaRPr lang="en-US" sz="1800" kern="1200" dirty="0">
            <a:solidFill>
              <a:srgbClr val="000000"/>
            </a:solidFill>
          </a:endParaRPr>
        </a:p>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r>
            <a:rPr lang="en-US" sz="1800" kern="1200" dirty="0" smtClean="0">
              <a:solidFill>
                <a:srgbClr val="000000"/>
              </a:solidFill>
            </a:rPr>
            <a:t>Meaningful Participation</a:t>
          </a:r>
        </a:p>
        <a:p>
          <a:pPr marL="171450" lvl="1" indent="-171450" algn="l" defTabSz="800100">
            <a:lnSpc>
              <a:spcPct val="90000"/>
            </a:lnSpc>
            <a:spcBef>
              <a:spcPct val="0"/>
            </a:spcBef>
            <a:spcAft>
              <a:spcPct val="15000"/>
            </a:spcAft>
            <a:buChar char="••"/>
          </a:pPr>
          <a:endParaRPr lang="en-US" sz="1400" kern="1200" dirty="0"/>
        </a:p>
      </dsp:txBody>
      <dsp:txXfrm>
        <a:off x="6123808" y="1191314"/>
        <a:ext cx="2035239" cy="21433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04BE41-A271-3841-A4EC-1742DBA338F4}">
      <dsp:nvSpPr>
        <dsp:cNvPr id="0" name=""/>
        <dsp:cNvSpPr/>
      </dsp:nvSpPr>
      <dsp:spPr>
        <a:xfrm>
          <a:off x="5142281" y="356923"/>
          <a:ext cx="1818959" cy="1818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Confidence</a:t>
          </a:r>
          <a:endParaRPr lang="en-US" sz="2800" kern="1200" dirty="0"/>
        </a:p>
      </dsp:txBody>
      <dsp:txXfrm>
        <a:off x="5142281" y="356923"/>
        <a:ext cx="1818959" cy="1818959"/>
      </dsp:txXfrm>
    </dsp:sp>
    <dsp:sp modelId="{503AAA57-010A-A84F-931E-ADC75C7ACA08}">
      <dsp:nvSpPr>
        <dsp:cNvPr id="0" name=""/>
        <dsp:cNvSpPr/>
      </dsp:nvSpPr>
      <dsp:spPr>
        <a:xfrm>
          <a:off x="2371633" y="-977"/>
          <a:ext cx="4301015" cy="4301015"/>
        </a:xfrm>
        <a:prstGeom prst="circularArrow">
          <a:avLst>
            <a:gd name="adj1" fmla="val 8247"/>
            <a:gd name="adj2" fmla="val 575977"/>
            <a:gd name="adj3" fmla="val 2964494"/>
            <a:gd name="adj4" fmla="val 51295"/>
            <a:gd name="adj5" fmla="val 9621"/>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accent1">
              <a:hueOff val="0"/>
              <a:satOff val="0"/>
              <a:lumOff val="0"/>
              <a:alphaOff val="0"/>
              <a:shade val="25000"/>
              <a:satMod val="180000"/>
            </a:schemeClr>
          </a:contourClr>
        </a:sp3d>
      </dsp:spPr>
      <dsp:style>
        <a:lnRef idx="0">
          <a:scrgbClr r="0" g="0" b="0"/>
        </a:lnRef>
        <a:fillRef idx="3">
          <a:scrgbClr r="0" g="0" b="0"/>
        </a:fillRef>
        <a:effectRef idx="3">
          <a:scrgbClr r="0" g="0" b="0"/>
        </a:effectRef>
        <a:fontRef idx="minor">
          <a:schemeClr val="lt1"/>
        </a:fontRef>
      </dsp:style>
    </dsp:sp>
    <dsp:sp modelId="{070CDF58-DB79-104B-8BE8-B294F6C38820}">
      <dsp:nvSpPr>
        <dsp:cNvPr id="0" name=""/>
        <dsp:cNvSpPr/>
      </dsp:nvSpPr>
      <dsp:spPr>
        <a:xfrm>
          <a:off x="3612661" y="3006302"/>
          <a:ext cx="1818959" cy="1818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Motivation</a:t>
          </a:r>
          <a:endParaRPr lang="en-US" sz="2800" kern="1200" dirty="0"/>
        </a:p>
      </dsp:txBody>
      <dsp:txXfrm>
        <a:off x="3612661" y="3006302"/>
        <a:ext cx="1818959" cy="1818959"/>
      </dsp:txXfrm>
    </dsp:sp>
    <dsp:sp modelId="{2716ACF6-6160-184C-8852-2052FC72943B}">
      <dsp:nvSpPr>
        <dsp:cNvPr id="0" name=""/>
        <dsp:cNvSpPr/>
      </dsp:nvSpPr>
      <dsp:spPr>
        <a:xfrm>
          <a:off x="2371633" y="-977"/>
          <a:ext cx="4301015" cy="4301015"/>
        </a:xfrm>
        <a:prstGeom prst="circularArrow">
          <a:avLst>
            <a:gd name="adj1" fmla="val 8247"/>
            <a:gd name="adj2" fmla="val 575977"/>
            <a:gd name="adj3" fmla="val 10172728"/>
            <a:gd name="adj4" fmla="val 7259528"/>
            <a:gd name="adj5" fmla="val 9621"/>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accent1">
              <a:hueOff val="0"/>
              <a:satOff val="0"/>
              <a:lumOff val="0"/>
              <a:alphaOff val="0"/>
              <a:shade val="25000"/>
              <a:satMod val="180000"/>
            </a:schemeClr>
          </a:contourClr>
        </a:sp3d>
      </dsp:spPr>
      <dsp:style>
        <a:lnRef idx="0">
          <a:scrgbClr r="0" g="0" b="0"/>
        </a:lnRef>
        <a:fillRef idx="3">
          <a:scrgbClr r="0" g="0" b="0"/>
        </a:fillRef>
        <a:effectRef idx="3">
          <a:scrgbClr r="0" g="0" b="0"/>
        </a:effectRef>
        <a:fontRef idx="minor">
          <a:schemeClr val="lt1"/>
        </a:fontRef>
      </dsp:style>
    </dsp:sp>
    <dsp:sp modelId="{C750DED5-D58D-154D-920D-C15AC7D65C87}">
      <dsp:nvSpPr>
        <dsp:cNvPr id="0" name=""/>
        <dsp:cNvSpPr/>
      </dsp:nvSpPr>
      <dsp:spPr>
        <a:xfrm>
          <a:off x="1824676" y="356923"/>
          <a:ext cx="2335689" cy="18189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t>Competence</a:t>
          </a:r>
          <a:endParaRPr lang="en-US" sz="2800" kern="1200" dirty="0"/>
        </a:p>
      </dsp:txBody>
      <dsp:txXfrm>
        <a:off x="1824676" y="356923"/>
        <a:ext cx="2335689" cy="1818959"/>
      </dsp:txXfrm>
    </dsp:sp>
    <dsp:sp modelId="{96D4BEB3-9A70-AE40-86D3-40A6FEA6A697}">
      <dsp:nvSpPr>
        <dsp:cNvPr id="0" name=""/>
        <dsp:cNvSpPr/>
      </dsp:nvSpPr>
      <dsp:spPr>
        <a:xfrm>
          <a:off x="2371633" y="-977"/>
          <a:ext cx="4301015" cy="4301015"/>
        </a:xfrm>
        <a:prstGeom prst="circularArrow">
          <a:avLst>
            <a:gd name="adj1" fmla="val 8247"/>
            <a:gd name="adj2" fmla="val 575977"/>
            <a:gd name="adj3" fmla="val 16857317"/>
            <a:gd name="adj4" fmla="val 15490840"/>
            <a:gd name="adj5" fmla="val 9621"/>
          </a:avLst>
        </a:prstGeom>
        <a:gradFill rotWithShape="0">
          <a:gsLst>
            <a:gs pos="0">
              <a:schemeClr val="accent1">
                <a:hueOff val="0"/>
                <a:satOff val="0"/>
                <a:lumOff val="0"/>
                <a:alphaOff val="0"/>
                <a:tint val="96000"/>
                <a:satMod val="120000"/>
                <a:lumMod val="120000"/>
              </a:schemeClr>
            </a:gs>
            <a:gs pos="100000">
              <a:schemeClr val="accent1">
                <a:hueOff val="0"/>
                <a:satOff val="0"/>
                <a:lumOff val="0"/>
                <a:alphaOff val="0"/>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accent1">
              <a:hueOff val="0"/>
              <a:satOff val="0"/>
              <a:lumOff val="0"/>
              <a:alphaOff val="0"/>
              <a:shade val="25000"/>
              <a:satMod val="180000"/>
            </a:schemeClr>
          </a:contourClr>
        </a:sp3d>
      </dsp:spPr>
      <dsp:style>
        <a:lnRef idx="0">
          <a:scrgbClr r="0" g="0" b="0"/>
        </a:lnRef>
        <a:fillRef idx="3">
          <a:scrgbClr r="0" g="0" b="0"/>
        </a:fillRef>
        <a:effectRef idx="3">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png"/></Relationships>
</file>

<file path=ppt/drawings/drawing1.xml><?xml version="1.0" encoding="utf-8"?>
<c:userShapes xmlns:c="http://schemas.openxmlformats.org/drawingml/2006/chart">
  <cdr:relSizeAnchor xmlns:cdr="http://schemas.openxmlformats.org/drawingml/2006/chartDrawing">
    <cdr:from>
      <cdr:x>0.15146</cdr:x>
      <cdr:y>0.05206</cdr:y>
    </cdr:from>
    <cdr:to>
      <cdr:x>0.30523</cdr:x>
      <cdr:y>0.786</cdr:y>
    </cdr:to>
    <cdr:sp macro="" textlink="">
      <cdr:nvSpPr>
        <cdr:cNvPr id="2" name="Rectangle 1"/>
        <cdr:cNvSpPr/>
      </cdr:nvSpPr>
      <cdr:spPr>
        <a:xfrm xmlns:a="http://schemas.openxmlformats.org/drawingml/2006/main">
          <a:off x="884827" y="204346"/>
          <a:ext cx="898331" cy="2881057"/>
        </a:xfrm>
        <a:prstGeom xmlns:a="http://schemas.openxmlformats.org/drawingml/2006/main" prst="rect">
          <a:avLst/>
        </a:prstGeom>
        <a:solidFill xmlns:a="http://schemas.openxmlformats.org/drawingml/2006/main">
          <a:srgbClr val="FF0000">
            <a:alpha val="17000"/>
          </a:srgbClr>
        </a:solidFill>
      </cdr:spPr>
      <cdr:style>
        <a:lnRef xmlns:a="http://schemas.openxmlformats.org/drawingml/2006/main" idx="1">
          <a:schemeClr val="accent2"/>
        </a:lnRef>
        <a:fillRef xmlns:a="http://schemas.openxmlformats.org/drawingml/2006/main" idx="3">
          <a:schemeClr val="accent2"/>
        </a:fillRef>
        <a:effectRef xmlns:a="http://schemas.openxmlformats.org/drawingml/2006/main" idx="2">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0.33339</cdr:x>
      <cdr:y>0.05206</cdr:y>
    </cdr:from>
    <cdr:to>
      <cdr:x>0.41801</cdr:x>
      <cdr:y>0.79326</cdr:y>
    </cdr:to>
    <cdr:sp macro="" textlink="">
      <cdr:nvSpPr>
        <cdr:cNvPr id="3" name="Rectangle 2"/>
        <cdr:cNvSpPr/>
      </cdr:nvSpPr>
      <cdr:spPr>
        <a:xfrm xmlns:a="http://schemas.openxmlformats.org/drawingml/2006/main">
          <a:off x="1947659" y="204346"/>
          <a:ext cx="494375" cy="2909541"/>
        </a:xfrm>
        <a:prstGeom xmlns:a="http://schemas.openxmlformats.org/drawingml/2006/main" prst="rect">
          <a:avLst/>
        </a:prstGeom>
        <a:solidFill xmlns:a="http://schemas.openxmlformats.org/drawingml/2006/main">
          <a:srgbClr val="FF0000">
            <a:alpha val="17000"/>
          </a:srgbClr>
        </a:solidFill>
      </cdr:spPr>
      <cdr:style>
        <a:lnRef xmlns:a="http://schemas.openxmlformats.org/drawingml/2006/main" idx="1">
          <a:schemeClr val="accent2"/>
        </a:lnRef>
        <a:fillRef xmlns:a="http://schemas.openxmlformats.org/drawingml/2006/main" idx="3">
          <a:schemeClr val="accent2"/>
        </a:fillRef>
        <a:effectRef xmlns:a="http://schemas.openxmlformats.org/drawingml/2006/main" idx="2">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0.60662</cdr:x>
      <cdr:y>0.05206</cdr:y>
    </cdr:from>
    <cdr:to>
      <cdr:x>0.76654</cdr:x>
      <cdr:y>0.79326</cdr:y>
    </cdr:to>
    <cdr:sp macro="" textlink="">
      <cdr:nvSpPr>
        <cdr:cNvPr id="4" name="Rectangle 3"/>
        <cdr:cNvSpPr/>
      </cdr:nvSpPr>
      <cdr:spPr>
        <a:xfrm xmlns:a="http://schemas.openxmlformats.org/drawingml/2006/main">
          <a:off x="3543872" y="204346"/>
          <a:ext cx="934277" cy="2909541"/>
        </a:xfrm>
        <a:prstGeom xmlns:a="http://schemas.openxmlformats.org/drawingml/2006/main" prst="rect">
          <a:avLst/>
        </a:prstGeom>
        <a:solidFill xmlns:a="http://schemas.openxmlformats.org/drawingml/2006/main">
          <a:srgbClr val="FF0000">
            <a:alpha val="17000"/>
          </a:srgbClr>
        </a:solidFill>
      </cdr:spPr>
      <cdr:style>
        <a:lnRef xmlns:a="http://schemas.openxmlformats.org/drawingml/2006/main" idx="1">
          <a:schemeClr val="accent2"/>
        </a:lnRef>
        <a:fillRef xmlns:a="http://schemas.openxmlformats.org/drawingml/2006/main" idx="3">
          <a:schemeClr val="accent2"/>
        </a:fillRef>
        <a:effectRef xmlns:a="http://schemas.openxmlformats.org/drawingml/2006/main" idx="2">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0.30999</cdr:x>
      <cdr:y>0.05206</cdr:y>
    </cdr:from>
    <cdr:to>
      <cdr:x>0.33205</cdr:x>
      <cdr:y>0.79326</cdr:y>
    </cdr:to>
    <cdr:sp macro="" textlink="">
      <cdr:nvSpPr>
        <cdr:cNvPr id="5" name="Rectangle 4"/>
        <cdr:cNvSpPr/>
      </cdr:nvSpPr>
      <cdr:spPr>
        <a:xfrm xmlns:a="http://schemas.openxmlformats.org/drawingml/2006/main">
          <a:off x="1810933" y="204346"/>
          <a:ext cx="128876" cy="2909541"/>
        </a:xfrm>
        <a:prstGeom xmlns:a="http://schemas.openxmlformats.org/drawingml/2006/main" prst="rect">
          <a:avLst/>
        </a:prstGeom>
        <a:solidFill xmlns:a="http://schemas.openxmlformats.org/drawingml/2006/main">
          <a:srgbClr val="3366FF">
            <a:alpha val="17000"/>
          </a:srgbClr>
        </a:solidFill>
      </cdr:spPr>
      <cdr:style>
        <a:lnRef xmlns:a="http://schemas.openxmlformats.org/drawingml/2006/main" idx="1">
          <a:schemeClr val="accent2"/>
        </a:lnRef>
        <a:fillRef xmlns:a="http://schemas.openxmlformats.org/drawingml/2006/main" idx="3">
          <a:schemeClr val="accent2"/>
        </a:fillRef>
        <a:effectRef xmlns:a="http://schemas.openxmlformats.org/drawingml/2006/main" idx="2">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0.42077</cdr:x>
      <cdr:y>0.05206</cdr:y>
    </cdr:from>
    <cdr:to>
      <cdr:x>0.60217</cdr:x>
      <cdr:y>0.79326</cdr:y>
    </cdr:to>
    <cdr:sp macro="" textlink="">
      <cdr:nvSpPr>
        <cdr:cNvPr id="6" name="Rectangle 5"/>
        <cdr:cNvSpPr/>
      </cdr:nvSpPr>
      <cdr:spPr>
        <a:xfrm xmlns:a="http://schemas.openxmlformats.org/drawingml/2006/main">
          <a:off x="2458111" y="204346"/>
          <a:ext cx="1059754" cy="2909541"/>
        </a:xfrm>
        <a:prstGeom xmlns:a="http://schemas.openxmlformats.org/drawingml/2006/main" prst="rect">
          <a:avLst/>
        </a:prstGeom>
        <a:solidFill xmlns:a="http://schemas.openxmlformats.org/drawingml/2006/main">
          <a:srgbClr val="3366FF">
            <a:alpha val="17000"/>
          </a:srgbClr>
        </a:solidFill>
      </cdr:spPr>
      <cdr:style>
        <a:lnRef xmlns:a="http://schemas.openxmlformats.org/drawingml/2006/main" idx="1">
          <a:schemeClr val="accent2"/>
        </a:lnRef>
        <a:fillRef xmlns:a="http://schemas.openxmlformats.org/drawingml/2006/main" idx="3">
          <a:schemeClr val="accent2"/>
        </a:fillRef>
        <a:effectRef xmlns:a="http://schemas.openxmlformats.org/drawingml/2006/main" idx="2">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0.77015</cdr:x>
      <cdr:y>0.05206</cdr:y>
    </cdr:from>
    <cdr:to>
      <cdr:x>0.92562</cdr:x>
      <cdr:y>0.79326</cdr:y>
    </cdr:to>
    <cdr:sp macro="" textlink="">
      <cdr:nvSpPr>
        <cdr:cNvPr id="7" name="Rectangle 6"/>
        <cdr:cNvSpPr/>
      </cdr:nvSpPr>
      <cdr:spPr>
        <a:xfrm xmlns:a="http://schemas.openxmlformats.org/drawingml/2006/main">
          <a:off x="4499189" y="204346"/>
          <a:ext cx="908267" cy="2909541"/>
        </a:xfrm>
        <a:prstGeom xmlns:a="http://schemas.openxmlformats.org/drawingml/2006/main" prst="rect">
          <a:avLst/>
        </a:prstGeom>
        <a:solidFill xmlns:a="http://schemas.openxmlformats.org/drawingml/2006/main">
          <a:srgbClr val="3366FF">
            <a:alpha val="17000"/>
          </a:srgbClr>
        </a:solidFill>
      </cdr:spPr>
      <cdr:style>
        <a:lnRef xmlns:a="http://schemas.openxmlformats.org/drawingml/2006/main" idx="1">
          <a:schemeClr val="accent2"/>
        </a:lnRef>
        <a:fillRef xmlns:a="http://schemas.openxmlformats.org/drawingml/2006/main" idx="3">
          <a:schemeClr val="accent2"/>
        </a:fillRef>
        <a:effectRef xmlns:a="http://schemas.openxmlformats.org/drawingml/2006/main" idx="2">
          <a:schemeClr val="accent2"/>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0.86563</cdr:x>
      <cdr:y>0</cdr:y>
    </cdr:from>
    <cdr:to>
      <cdr:x>0.92119</cdr:x>
      <cdr:y>0.09768</cdr:y>
    </cdr:to>
    <cdr:sp macro="" textlink="">
      <cdr:nvSpPr>
        <cdr:cNvPr id="4" name="TextBox 19"/>
        <cdr:cNvSpPr txBox="1"/>
      </cdr:nvSpPr>
      <cdr:spPr>
        <a:xfrm xmlns:a="http://schemas.openxmlformats.org/drawingml/2006/main">
          <a:off x="2878315" y="0"/>
          <a:ext cx="184731" cy="298800"/>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ysClr val="window" lastClr="FFFFFF"/>
              </a:solidFill>
              <a:latin typeface="Arial"/>
            </a:defRPr>
          </a:lvl1pPr>
          <a:lvl2pPr marL="457200" algn="l" defTabSz="914400" rtl="0" eaLnBrk="1" latinLnBrk="0" hangingPunct="1">
            <a:defRPr sz="1800" kern="1200">
              <a:solidFill>
                <a:sysClr val="window" lastClr="FFFFFF"/>
              </a:solidFill>
              <a:latin typeface="Arial"/>
            </a:defRPr>
          </a:lvl2pPr>
          <a:lvl3pPr marL="914400" algn="l" defTabSz="914400" rtl="0" eaLnBrk="1" latinLnBrk="0" hangingPunct="1">
            <a:defRPr sz="1800" kern="1200">
              <a:solidFill>
                <a:sysClr val="window" lastClr="FFFFFF"/>
              </a:solidFill>
              <a:latin typeface="Arial"/>
            </a:defRPr>
          </a:lvl3pPr>
          <a:lvl4pPr marL="1371600" algn="l" defTabSz="914400" rtl="0" eaLnBrk="1" latinLnBrk="0" hangingPunct="1">
            <a:defRPr sz="1800" kern="1200">
              <a:solidFill>
                <a:sysClr val="window" lastClr="FFFFFF"/>
              </a:solidFill>
              <a:latin typeface="Arial"/>
            </a:defRPr>
          </a:lvl4pPr>
          <a:lvl5pPr marL="1828800" algn="l" defTabSz="914400" rtl="0" eaLnBrk="1" latinLnBrk="0" hangingPunct="1">
            <a:defRPr sz="1800" kern="1200">
              <a:solidFill>
                <a:sysClr val="window" lastClr="FFFFFF"/>
              </a:solidFill>
              <a:latin typeface="Arial"/>
            </a:defRPr>
          </a:lvl5pPr>
          <a:lvl6pPr marL="2286000" algn="l" defTabSz="914400" rtl="0" eaLnBrk="1" latinLnBrk="0" hangingPunct="1">
            <a:defRPr sz="1800" kern="1200">
              <a:solidFill>
                <a:sysClr val="window" lastClr="FFFFFF"/>
              </a:solidFill>
              <a:latin typeface="Arial"/>
            </a:defRPr>
          </a:lvl6pPr>
          <a:lvl7pPr marL="2743200" algn="l" defTabSz="914400" rtl="0" eaLnBrk="1" latinLnBrk="0" hangingPunct="1">
            <a:defRPr sz="1800" kern="1200">
              <a:solidFill>
                <a:sysClr val="window" lastClr="FFFFFF"/>
              </a:solidFill>
              <a:latin typeface="Arial"/>
            </a:defRPr>
          </a:lvl7pPr>
          <a:lvl8pPr marL="3200400" algn="l" defTabSz="914400" rtl="0" eaLnBrk="1" latinLnBrk="0" hangingPunct="1">
            <a:defRPr sz="1800" kern="1200">
              <a:solidFill>
                <a:sysClr val="window" lastClr="FFFFFF"/>
              </a:solidFill>
              <a:latin typeface="Arial"/>
            </a:defRPr>
          </a:lvl8pPr>
          <a:lvl9pPr marL="3657600" algn="l" defTabSz="914400" rtl="0" eaLnBrk="1" latinLnBrk="0" hangingPunct="1">
            <a:defRPr sz="1800" kern="1200">
              <a:solidFill>
                <a:sysClr val="window" lastClr="FFFFFF"/>
              </a:solidFill>
              <a:latin typeface="Arial"/>
            </a:defRPr>
          </a:lvl9pPr>
        </a:lstStyle>
        <a:p xmlns:a="http://schemas.openxmlformats.org/drawingml/2006/main">
          <a:endParaRPr lang="en-CA" sz="1400" dirty="0">
            <a:solidFill>
              <a:srgbClr val="FF0000"/>
            </a:solidFill>
            <a:latin typeface="Times New Roman" pitchFamily="18" charset="0"/>
            <a:cs typeface="Times New Roman" pitchFamily="18"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0.22478</cdr:x>
      <cdr:y>0.04959</cdr:y>
    </cdr:from>
    <cdr:to>
      <cdr:x>0.86744</cdr:x>
      <cdr:y>0.07438</cdr:y>
    </cdr:to>
    <cdr:sp macro="" textlink="">
      <cdr:nvSpPr>
        <cdr:cNvPr id="2" name="Left Bracket 1"/>
        <cdr:cNvSpPr/>
      </cdr:nvSpPr>
      <cdr:spPr>
        <a:xfrm xmlns:a="http://schemas.openxmlformats.org/drawingml/2006/main" rot="5400000">
          <a:off x="2902060" y="-1553705"/>
          <a:ext cx="69742" cy="3456122"/>
        </a:xfrm>
        <a:prstGeom xmlns:a="http://schemas.openxmlformats.org/drawingml/2006/main" prst="leftBracket">
          <a:avLst/>
        </a:prstGeom>
        <a:noFill xmlns:a="http://schemas.openxmlformats.org/drawingml/2006/main"/>
        <a:ln xmlns:a="http://schemas.openxmlformats.org/drawingml/2006/main" w="25400" cap="flat" cmpd="sng" algn="ctr">
          <a:solidFill>
            <a:sysClr val="windowText" lastClr="000000"/>
          </a:solidFill>
          <a:prstDash val="solid"/>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endParaRPr lang="en-US">
            <a:solidFill>
              <a:sysClr val="windowText" lastClr="000000"/>
            </a:solidFill>
          </a:endParaRPr>
        </a:p>
      </cdr:txBody>
    </cdr:sp>
  </cdr:relSizeAnchor>
  <cdr:relSizeAnchor xmlns:cdr="http://schemas.openxmlformats.org/drawingml/2006/chartDrawing">
    <cdr:from>
      <cdr:x>0.44092</cdr:x>
      <cdr:y>0.09642</cdr:y>
    </cdr:from>
    <cdr:to>
      <cdr:x>0.86455</cdr:x>
      <cdr:y>0.11846</cdr:y>
    </cdr:to>
    <cdr:sp macro="" textlink="">
      <cdr:nvSpPr>
        <cdr:cNvPr id="3" name="Left Bracket 2"/>
        <cdr:cNvSpPr/>
      </cdr:nvSpPr>
      <cdr:spPr>
        <a:xfrm xmlns:a="http://schemas.openxmlformats.org/drawingml/2006/main" rot="5400000">
          <a:off x="3479370" y="-836907"/>
          <a:ext cx="61992" cy="2278251"/>
        </a:xfrm>
        <a:prstGeom xmlns:a="http://schemas.openxmlformats.org/drawingml/2006/main" prst="leftBracket">
          <a:avLst/>
        </a:prstGeom>
        <a:noFill xmlns:a="http://schemas.openxmlformats.org/drawingml/2006/main"/>
        <a:ln xmlns:a="http://schemas.openxmlformats.org/drawingml/2006/main" w="25400" cap="flat" cmpd="sng" algn="ctr">
          <a:solidFill>
            <a:sysClr val="windowText" lastClr="000000"/>
          </a:solidFill>
          <a:prstDash val="solid"/>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endParaRPr lang="en-US">
            <a:solidFill>
              <a:sysClr val="windowText" lastClr="000000"/>
            </a:solidFill>
          </a:endParaRPr>
        </a:p>
      </cdr:txBody>
    </cdr:sp>
  </cdr:relSizeAnchor>
  <cdr:relSizeAnchor xmlns:cdr="http://schemas.openxmlformats.org/drawingml/2006/chartDrawing">
    <cdr:from>
      <cdr:x>0.64553</cdr:x>
      <cdr:y>0.15152</cdr:y>
    </cdr:from>
    <cdr:to>
      <cdr:x>0.86167</cdr:x>
      <cdr:y>0.16804</cdr:y>
    </cdr:to>
    <cdr:sp macro="" textlink="">
      <cdr:nvSpPr>
        <cdr:cNvPr id="4" name="Left Bracket 3"/>
        <cdr:cNvSpPr/>
      </cdr:nvSpPr>
      <cdr:spPr>
        <a:xfrm xmlns:a="http://schemas.openxmlformats.org/drawingml/2006/main" rot="5400000">
          <a:off x="4029561" y="-131735"/>
          <a:ext cx="46492" cy="1162373"/>
        </a:xfrm>
        <a:prstGeom xmlns:a="http://schemas.openxmlformats.org/drawingml/2006/main" prst="leftBracket">
          <a:avLst/>
        </a:prstGeom>
        <a:noFill xmlns:a="http://schemas.openxmlformats.org/drawingml/2006/main"/>
        <a:ln xmlns:a="http://schemas.openxmlformats.org/drawingml/2006/main" w="25400" cap="flat" cmpd="sng" algn="ctr">
          <a:solidFill>
            <a:sysClr val="windowText" lastClr="000000"/>
          </a:solidFill>
          <a:prstDash val="solid"/>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endParaRPr lang="en-US">
            <a:solidFill>
              <a:sysClr val="windowText" lastClr="00000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4E9439-F0D2-9745-A411-8F6EC08D5E13}" type="datetimeFigureOut">
              <a:rPr lang="en-US" smtClean="0"/>
              <a:t>14-11-14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4CF33C-8130-D149-813E-3441F62973EB}" type="slidenum">
              <a:rPr lang="en-US" smtClean="0"/>
              <a:t>‹#›</a:t>
            </a:fld>
            <a:endParaRPr lang="en-US"/>
          </a:p>
        </p:txBody>
      </p:sp>
    </p:spTree>
    <p:extLst>
      <p:ext uri="{BB962C8B-B14F-4D97-AF65-F5344CB8AC3E}">
        <p14:creationId xmlns:p14="http://schemas.microsoft.com/office/powerpoint/2010/main" val="341276978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Facebook generation is not going away any time soon, and certain behaviors specific</a:t>
            </a:r>
            <a:r>
              <a:rPr lang="en-US" baseline="0" dirty="0" smtClean="0"/>
              <a:t> to this generation and it’s parents may actually increase. Such as the use of smart phones, the time in front of screens, etc. Certainly blaming an inanimate object for this inactivity levels and obesity in our society is not appropriate. It is our attitudes and values that dictate our collective sedentary </a:t>
            </a:r>
            <a:r>
              <a:rPr lang="en-US" baseline="0" dirty="0" err="1" smtClean="0"/>
              <a:t>behaviours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2D5FB2B2-93EA-7742-8E80-9990E2B6FD1D}" type="slidenum">
              <a:rPr lang="en-US" smtClean="0"/>
              <a:t>3</a:t>
            </a:fld>
            <a:endParaRPr lang="en-US"/>
          </a:p>
        </p:txBody>
      </p:sp>
    </p:spTree>
    <p:extLst>
      <p:ext uri="{BB962C8B-B14F-4D97-AF65-F5344CB8AC3E}">
        <p14:creationId xmlns:p14="http://schemas.microsoft.com/office/powerpoint/2010/main" val="510175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Arial Black"/>
                <a:cs typeface="Arial Black"/>
              </a:rPr>
              <a:t>The science is compelling. Regular lifelong</a:t>
            </a:r>
            <a:r>
              <a:rPr lang="en-US" sz="1200" baseline="0" dirty="0" smtClean="0">
                <a:latin typeface="Arial Black"/>
                <a:cs typeface="Arial Black"/>
              </a:rPr>
              <a:t> movement helps every system of our body!! As Canadians we have clearer spoken through our inaction that “</a:t>
            </a:r>
            <a:r>
              <a:rPr lang="en-US" sz="1200" dirty="0" smtClean="0">
                <a:latin typeface="Arial Black"/>
                <a:cs typeface="Arial Black"/>
              </a:rPr>
              <a:t>We want our health care, but we don</a:t>
            </a:r>
            <a:r>
              <a:rPr lang="fr-FR" sz="1200" dirty="0" smtClean="0">
                <a:latin typeface="Arial Black"/>
                <a:cs typeface="Arial Black"/>
              </a:rPr>
              <a:t>’</a:t>
            </a:r>
            <a:r>
              <a:rPr lang="en-US" sz="1200" dirty="0" smtClean="0">
                <a:latin typeface="Arial Black"/>
                <a:cs typeface="Arial Black"/>
              </a:rPr>
              <a:t>t want our health.” We need to break this cycle before it breaks us!</a:t>
            </a:r>
            <a:r>
              <a:rPr lang="en-US" sz="1200" baseline="0" dirty="0" smtClean="0">
                <a:latin typeface="Arial Black"/>
                <a:cs typeface="Arial Black"/>
              </a:rPr>
              <a:t> </a:t>
            </a:r>
            <a:endParaRPr lang="en-US" dirty="0"/>
          </a:p>
        </p:txBody>
      </p:sp>
      <p:sp>
        <p:nvSpPr>
          <p:cNvPr id="4" name="Slide Number Placeholder 3"/>
          <p:cNvSpPr>
            <a:spLocks noGrp="1"/>
          </p:cNvSpPr>
          <p:nvPr>
            <p:ph type="sldNum" sz="quarter" idx="10"/>
          </p:nvPr>
        </p:nvSpPr>
        <p:spPr/>
        <p:txBody>
          <a:bodyPr/>
          <a:lstStyle/>
          <a:p>
            <a:fld id="{D8224C04-6637-2B4C-AC6B-43C30A38B022}" type="slidenum">
              <a:rPr lang="en-US" smtClean="0"/>
              <a:t>12</a:t>
            </a:fld>
            <a:endParaRPr lang="en-US"/>
          </a:p>
        </p:txBody>
      </p:sp>
    </p:spTree>
    <p:extLst>
      <p:ext uri="{BB962C8B-B14F-4D97-AF65-F5344CB8AC3E}">
        <p14:creationId xmlns:p14="http://schemas.microsoft.com/office/powerpoint/2010/main" val="1877365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a:t>
            </a:r>
            <a:r>
              <a:rPr lang="en-US" baseline="0" dirty="0" smtClean="0"/>
              <a:t> shows the steady linear climb in obesity in Canada. We need to stop this and likely reverse it back to 1970 levels! Despite any government of the day, we have not made a dent in the progression. The tobacco reduction slide  indicates that we have made reductions BUT this required serious funds and serious legislation to  make modest reduction. So please be aware this change will take time and likely resources – there are no quick fixes. We can project what the situation will look like in 2020-2025 using the Statistics Canada projections for the Canadian population. It is bleak! Using the Kruger report from British Columbia and for Manitoba on total costs for obesity, smoking and inactivity the burden we will all carry is very large indeed looking forward. </a:t>
            </a:r>
            <a:endParaRPr lang="en-US" dirty="0"/>
          </a:p>
        </p:txBody>
      </p:sp>
      <p:sp>
        <p:nvSpPr>
          <p:cNvPr id="4" name="Slide Number Placeholder 3"/>
          <p:cNvSpPr>
            <a:spLocks noGrp="1"/>
          </p:cNvSpPr>
          <p:nvPr>
            <p:ph type="sldNum" sz="quarter" idx="10"/>
          </p:nvPr>
        </p:nvSpPr>
        <p:spPr/>
        <p:txBody>
          <a:bodyPr/>
          <a:lstStyle/>
          <a:p>
            <a:fld id="{2D5FB2B2-93EA-7742-8E80-9990E2B6FD1D}" type="slidenum">
              <a:rPr lang="en-US" smtClean="0"/>
              <a:t>13</a:t>
            </a:fld>
            <a:endParaRPr lang="en-US"/>
          </a:p>
        </p:txBody>
      </p:sp>
    </p:spTree>
    <p:extLst>
      <p:ext uri="{BB962C8B-B14F-4D97-AF65-F5344CB8AC3E}">
        <p14:creationId xmlns:p14="http://schemas.microsoft.com/office/powerpoint/2010/main" val="1094859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a:t>
            </a:r>
            <a:r>
              <a:rPr lang="en-US" baseline="0" dirty="0" smtClean="0"/>
              <a:t> shows the steady linear climb in obesity in Canada. We need to stop this and likely reverse it back to 1970 levels! Despite any government of the day, we have not made a dent in the progression. The tobacco reduction slide  indicates that we have made reductions BUT this required serious funds and serious legislation to  make modest reduction. So please be aware this change will take time and likely resources – there are no quick fixes. We can project what the situation will look like in 2020-2025 using the Statistics Canada projections for the Canadian population. It is bleak! Using the Kruger report from British Columbia and for Manitoba on total costs for obesity, smoking and inactivity the burden we will all carry is very large indeed looking forward. </a:t>
            </a:r>
            <a:endParaRPr lang="en-US" dirty="0"/>
          </a:p>
        </p:txBody>
      </p:sp>
      <p:sp>
        <p:nvSpPr>
          <p:cNvPr id="4" name="Slide Number Placeholder 3"/>
          <p:cNvSpPr>
            <a:spLocks noGrp="1"/>
          </p:cNvSpPr>
          <p:nvPr>
            <p:ph type="sldNum" sz="quarter" idx="10"/>
          </p:nvPr>
        </p:nvSpPr>
        <p:spPr/>
        <p:txBody>
          <a:bodyPr/>
          <a:lstStyle/>
          <a:p>
            <a:fld id="{2D5FB2B2-93EA-7742-8E80-9990E2B6FD1D}" type="slidenum">
              <a:rPr lang="en-US" smtClean="0"/>
              <a:t>14</a:t>
            </a:fld>
            <a:endParaRPr lang="en-US"/>
          </a:p>
        </p:txBody>
      </p:sp>
    </p:spTree>
    <p:extLst>
      <p:ext uri="{BB962C8B-B14F-4D97-AF65-F5344CB8AC3E}">
        <p14:creationId xmlns:p14="http://schemas.microsoft.com/office/powerpoint/2010/main" val="1094859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a:t>
            </a:r>
            <a:r>
              <a:rPr lang="en-US" baseline="0" dirty="0" smtClean="0"/>
              <a:t> shows the steady linear climb in obesity in Canada. We need to stop this and likely reverse it back to 1970 levels! Despite any government of the day, we have not made a dent in the progression. The tobacco reduction slide  indicates that we have made reductions BUT this required serious funds and serious legislation to  make modest reduction. So please be aware this change will take time and likely resources – there are no quick fixes. We can project what the situation will look like in 2020-2025 using the Statistics Canada projections for the Canadian population. It is bleak! Using the Kruger report from British Columbia and for Manitoba on total costs for obesity, smoking and inactivity the burden we will all carry is very large indeed looking forward. </a:t>
            </a:r>
            <a:endParaRPr lang="en-US" dirty="0"/>
          </a:p>
        </p:txBody>
      </p:sp>
      <p:sp>
        <p:nvSpPr>
          <p:cNvPr id="4" name="Slide Number Placeholder 3"/>
          <p:cNvSpPr>
            <a:spLocks noGrp="1"/>
          </p:cNvSpPr>
          <p:nvPr>
            <p:ph type="sldNum" sz="quarter" idx="10"/>
          </p:nvPr>
        </p:nvSpPr>
        <p:spPr/>
        <p:txBody>
          <a:bodyPr/>
          <a:lstStyle/>
          <a:p>
            <a:fld id="{2D5FB2B2-93EA-7742-8E80-9990E2B6FD1D}" type="slidenum">
              <a:rPr lang="en-US" smtClean="0"/>
              <a:t>15</a:t>
            </a:fld>
            <a:endParaRPr lang="en-US"/>
          </a:p>
        </p:txBody>
      </p:sp>
    </p:spTree>
    <p:extLst>
      <p:ext uri="{BB962C8B-B14F-4D97-AF65-F5344CB8AC3E}">
        <p14:creationId xmlns:p14="http://schemas.microsoft.com/office/powerpoint/2010/main" val="10948598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a:t>
            </a:r>
            <a:r>
              <a:rPr lang="en-US" baseline="0" dirty="0" smtClean="0"/>
              <a:t> shows the steady linear climb in obesity in Canada. We need to stop this and likely reverse it back to 1970 levels! Despite any government of the day, we have not made a dent in the progression. The tobacco reduction slide  indicates that we have made reductions BUT this required serious funds and serious legislation to  make modest reduction. So please be aware this change will take time and likely resources – there are no quick fixes. We can project what the situation will look like in 2020-2025 using the Statistics Canada projections for the Canadian population. It is bleak! Using the Kruger report from British Columbia and for Manitoba on total costs for obesity, smoking and inactivity the burden we will all carry is very large indeed looking forward. </a:t>
            </a:r>
            <a:endParaRPr lang="en-US" dirty="0"/>
          </a:p>
        </p:txBody>
      </p:sp>
      <p:sp>
        <p:nvSpPr>
          <p:cNvPr id="4" name="Slide Number Placeholder 3"/>
          <p:cNvSpPr>
            <a:spLocks noGrp="1"/>
          </p:cNvSpPr>
          <p:nvPr>
            <p:ph type="sldNum" sz="quarter" idx="10"/>
          </p:nvPr>
        </p:nvSpPr>
        <p:spPr/>
        <p:txBody>
          <a:bodyPr/>
          <a:lstStyle/>
          <a:p>
            <a:fld id="{2D5FB2B2-93EA-7742-8E80-9990E2B6FD1D}" type="slidenum">
              <a:rPr lang="en-US" smtClean="0"/>
              <a:t>16</a:t>
            </a:fld>
            <a:endParaRPr lang="en-US"/>
          </a:p>
        </p:txBody>
      </p:sp>
    </p:spTree>
    <p:extLst>
      <p:ext uri="{BB962C8B-B14F-4D97-AF65-F5344CB8AC3E}">
        <p14:creationId xmlns:p14="http://schemas.microsoft.com/office/powerpoint/2010/main" val="1094859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spend lots of money on illness care. We spend lots on education and do well on literacy and numeracy. However, we spend very little on the sectors</a:t>
            </a:r>
            <a:r>
              <a:rPr lang="en-US" baseline="0" dirty="0" smtClean="0"/>
              <a:t> that could act to provide primary and secondary prevention of inactivity and obesity (namely sport, recreation and physical education). We will ultimately need money to rectify our collective problem. </a:t>
            </a:r>
            <a:endParaRPr lang="en-US" dirty="0"/>
          </a:p>
        </p:txBody>
      </p:sp>
      <p:sp>
        <p:nvSpPr>
          <p:cNvPr id="4" name="Slide Number Placeholder 3"/>
          <p:cNvSpPr>
            <a:spLocks noGrp="1"/>
          </p:cNvSpPr>
          <p:nvPr>
            <p:ph type="sldNum" sz="quarter" idx="10"/>
          </p:nvPr>
        </p:nvSpPr>
        <p:spPr/>
        <p:txBody>
          <a:bodyPr/>
          <a:lstStyle/>
          <a:p>
            <a:fld id="{2D5FB2B2-93EA-7742-8E80-9990E2B6FD1D}" type="slidenum">
              <a:rPr lang="en-US" smtClean="0"/>
              <a:t>17</a:t>
            </a:fld>
            <a:endParaRPr lang="en-US"/>
          </a:p>
        </p:txBody>
      </p:sp>
    </p:spTree>
    <p:extLst>
      <p:ext uri="{BB962C8B-B14F-4D97-AF65-F5344CB8AC3E}">
        <p14:creationId xmlns:p14="http://schemas.microsoft.com/office/powerpoint/2010/main" val="4014336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good example of the our promotional efforts failing to address the insidious</a:t>
            </a:r>
            <a:r>
              <a:rPr lang="en-US" baseline="0" dirty="0" smtClean="0"/>
              <a:t> deterioration of the lifestyles of Canadians.  </a:t>
            </a:r>
            <a:endParaRPr lang="en-US" dirty="0"/>
          </a:p>
        </p:txBody>
      </p:sp>
      <p:sp>
        <p:nvSpPr>
          <p:cNvPr id="4" name="Slide Number Placeholder 3"/>
          <p:cNvSpPr>
            <a:spLocks noGrp="1"/>
          </p:cNvSpPr>
          <p:nvPr>
            <p:ph type="sldNum" sz="quarter" idx="10"/>
          </p:nvPr>
        </p:nvSpPr>
        <p:spPr/>
        <p:txBody>
          <a:bodyPr/>
          <a:lstStyle/>
          <a:p>
            <a:fld id="{2D5FB2B2-93EA-7742-8E80-9990E2B6FD1D}" type="slidenum">
              <a:rPr lang="en-US" smtClean="0"/>
              <a:t>19</a:t>
            </a:fld>
            <a:endParaRPr lang="en-US"/>
          </a:p>
        </p:txBody>
      </p:sp>
    </p:spTree>
    <p:extLst>
      <p:ext uri="{BB962C8B-B14F-4D97-AF65-F5344CB8AC3E}">
        <p14:creationId xmlns:p14="http://schemas.microsoft.com/office/powerpoint/2010/main" val="714638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data clearly shows that we</a:t>
            </a:r>
            <a:r>
              <a:rPr lang="en-US" baseline="0" dirty="0" smtClean="0"/>
              <a:t> our great spectators (lots of screen time), this is not to say that the Olympics causes the sedentary behavior – it is to say that Olympics does not induce active participation of the Canadian public.  It may well inspire Olympians but not inspire the public to be active. </a:t>
            </a:r>
            <a:endParaRPr lang="en-US" dirty="0"/>
          </a:p>
        </p:txBody>
      </p:sp>
      <p:sp>
        <p:nvSpPr>
          <p:cNvPr id="4" name="Slide Number Placeholder 3"/>
          <p:cNvSpPr>
            <a:spLocks noGrp="1"/>
          </p:cNvSpPr>
          <p:nvPr>
            <p:ph type="sldNum" sz="quarter" idx="10"/>
          </p:nvPr>
        </p:nvSpPr>
        <p:spPr/>
        <p:txBody>
          <a:bodyPr/>
          <a:lstStyle/>
          <a:p>
            <a:fld id="{2D5FB2B2-93EA-7742-8E80-9990E2B6FD1D}" type="slidenum">
              <a:rPr lang="en-US" smtClean="0"/>
              <a:t>20</a:t>
            </a:fld>
            <a:endParaRPr lang="en-US"/>
          </a:p>
        </p:txBody>
      </p:sp>
    </p:spTree>
    <p:extLst>
      <p:ext uri="{BB962C8B-B14F-4D97-AF65-F5344CB8AC3E}">
        <p14:creationId xmlns:p14="http://schemas.microsoft.com/office/powerpoint/2010/main" val="2481729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a:t>
            </a:r>
            <a:r>
              <a:rPr lang="en-US" baseline="0" dirty="0" smtClean="0"/>
              <a:t> groups have adopted this term and integrated it into their operations. </a:t>
            </a:r>
            <a:endParaRPr lang="en-US" dirty="0"/>
          </a:p>
        </p:txBody>
      </p:sp>
      <p:sp>
        <p:nvSpPr>
          <p:cNvPr id="4" name="Slide Number Placeholder 3"/>
          <p:cNvSpPr>
            <a:spLocks noGrp="1"/>
          </p:cNvSpPr>
          <p:nvPr>
            <p:ph type="sldNum" sz="quarter" idx="10"/>
          </p:nvPr>
        </p:nvSpPr>
        <p:spPr/>
        <p:txBody>
          <a:bodyPr/>
          <a:lstStyle/>
          <a:p>
            <a:fld id="{D8224C04-6637-2B4C-AC6B-43C30A38B022}" type="slidenum">
              <a:rPr lang="en-US" smtClean="0"/>
              <a:t>23</a:t>
            </a:fld>
            <a:endParaRPr lang="en-US"/>
          </a:p>
        </p:txBody>
      </p:sp>
    </p:spTree>
    <p:extLst>
      <p:ext uri="{BB962C8B-B14F-4D97-AF65-F5344CB8AC3E}">
        <p14:creationId xmlns:p14="http://schemas.microsoft.com/office/powerpoint/2010/main" val="4069912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UNESCO’s </a:t>
            </a:r>
            <a:r>
              <a:rPr lang="en-US" dirty="0" err="1" smtClean="0"/>
              <a:t>def’n</a:t>
            </a:r>
            <a:r>
              <a:rPr lang="en-US" dirty="0" smtClean="0"/>
              <a:t> of literacy; high hopes of what literacy would do for</a:t>
            </a:r>
            <a:r>
              <a:rPr lang="en-US" baseline="0" dirty="0" smtClean="0"/>
              <a:t> society; IPLA’s </a:t>
            </a:r>
            <a:r>
              <a:rPr lang="en-US" baseline="0" dirty="0" err="1" smtClean="0"/>
              <a:t>intnl</a:t>
            </a:r>
            <a:r>
              <a:rPr lang="en-US" baseline="0" dirty="0" smtClean="0"/>
              <a:t> </a:t>
            </a:r>
            <a:r>
              <a:rPr lang="en-US" baseline="0" dirty="0" err="1" smtClean="0"/>
              <a:t>def’n</a:t>
            </a:r>
            <a:endParaRPr lang="en-US" baseline="0" dirty="0" smtClean="0"/>
          </a:p>
          <a:p>
            <a:r>
              <a:rPr lang="en-US" baseline="0" dirty="0" smtClean="0"/>
              <a:t>Standard dictionary </a:t>
            </a:r>
            <a:r>
              <a:rPr lang="en-US" baseline="0" dirty="0" err="1" smtClean="0"/>
              <a:t>def’n</a:t>
            </a:r>
            <a:endParaRPr lang="en-US" baseline="0" dirty="0" smtClean="0"/>
          </a:p>
          <a:p>
            <a:r>
              <a:rPr lang="en-US" baseline="0" dirty="0" smtClean="0"/>
              <a:t>Short form of standard dictionary </a:t>
            </a:r>
            <a:r>
              <a:rPr lang="en-US" baseline="0" dirty="0" err="1" smtClean="0"/>
              <a:t>def’n</a:t>
            </a:r>
            <a:r>
              <a:rPr lang="en-US" baseline="0" dirty="0" smtClean="0"/>
              <a:t>; their parallels</a:t>
            </a:r>
          </a:p>
          <a:p>
            <a:r>
              <a:rPr lang="en-US" baseline="0" dirty="0" smtClean="0"/>
              <a:t>Participation: recreation, vocation, sport, performance arts, </a:t>
            </a:r>
            <a:r>
              <a:rPr lang="en-US" baseline="0" dirty="0" err="1" smtClean="0"/>
              <a:t>etc</a:t>
            </a:r>
            <a:endParaRPr lang="en-US" dirty="0"/>
          </a:p>
        </p:txBody>
      </p:sp>
      <p:sp>
        <p:nvSpPr>
          <p:cNvPr id="4" name="Slide Number Placeholder 3"/>
          <p:cNvSpPr>
            <a:spLocks noGrp="1"/>
          </p:cNvSpPr>
          <p:nvPr>
            <p:ph type="sldNum" sz="quarter" idx="10"/>
          </p:nvPr>
        </p:nvSpPr>
        <p:spPr/>
        <p:txBody>
          <a:bodyPr/>
          <a:lstStyle/>
          <a:p>
            <a:fld id="{EC995CCB-8775-4AD5-B7A3-BDB562A30EB1}" type="slidenum">
              <a:rPr lang="en-CA" smtClean="0"/>
              <a:pPr/>
              <a:t>26</a:t>
            </a:fld>
            <a:endParaRPr lang="en-CA"/>
          </a:p>
        </p:txBody>
      </p:sp>
    </p:spTree>
    <p:extLst>
      <p:ext uri="{BB962C8B-B14F-4D97-AF65-F5344CB8AC3E}">
        <p14:creationId xmlns:p14="http://schemas.microsoft.com/office/powerpoint/2010/main" val="1718252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Low</a:t>
            </a:r>
            <a:r>
              <a:rPr lang="en-US" baseline="0" dirty="0" smtClean="0"/>
              <a:t> structured or no structured play is almost absent in our children, due to liability concerns, diversion toward structured activities, and anti-bullying. As a result we still make (spend funds)  on playgrounds and structures that often stand empty. Our urban and sub-urban children are being driven to school more often nowadays, and unwarranted fears of safety are often heralded as the reason. Plus our JUST IN TIME mentalities make us always rushing from one venue to the next – so the car becomes the option of choice instead of two feet. Finally we tend to provide far too much oversight over our children, helicopter and bubble parenting. We don</a:t>
            </a:r>
            <a:r>
              <a:rPr lang="fr-FR" baseline="0" dirty="0" smtClean="0"/>
              <a:t>’</a:t>
            </a:r>
            <a:r>
              <a:rPr lang="en-US" baseline="0" dirty="0" smtClean="0"/>
              <a:t>t really need to see every game or activity, especially if we are </a:t>
            </a:r>
            <a:r>
              <a:rPr lang="en-US" baseline="0" dirty="0" err="1" smtClean="0"/>
              <a:t>jst</a:t>
            </a:r>
            <a:r>
              <a:rPr lang="en-US" baseline="0" dirty="0" smtClean="0"/>
              <a:t> sitting around watching – not good role modeling!! </a:t>
            </a:r>
            <a:endParaRPr lang="en-US" dirty="0"/>
          </a:p>
        </p:txBody>
      </p:sp>
      <p:sp>
        <p:nvSpPr>
          <p:cNvPr id="4" name="Slide Number Placeholder 3"/>
          <p:cNvSpPr>
            <a:spLocks noGrp="1"/>
          </p:cNvSpPr>
          <p:nvPr>
            <p:ph type="sldNum" sz="quarter" idx="10"/>
          </p:nvPr>
        </p:nvSpPr>
        <p:spPr/>
        <p:txBody>
          <a:bodyPr/>
          <a:lstStyle/>
          <a:p>
            <a:fld id="{2D5FB2B2-93EA-7742-8E80-9990E2B6FD1D}" type="slidenum">
              <a:rPr lang="en-US" smtClean="0"/>
              <a:t>4</a:t>
            </a:fld>
            <a:endParaRPr lang="en-US"/>
          </a:p>
        </p:txBody>
      </p:sp>
    </p:spTree>
    <p:extLst>
      <p:ext uri="{BB962C8B-B14F-4D97-AF65-F5344CB8AC3E}">
        <p14:creationId xmlns:p14="http://schemas.microsoft.com/office/powerpoint/2010/main" val="37383003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What do the %s correspond to? And I thought 1968 is when PL was first brought</a:t>
            </a:r>
            <a:r>
              <a:rPr lang="en-CA" baseline="0" dirty="0" smtClean="0"/>
              <a:t> about. Why is there a big dip at 1980 </a:t>
            </a:r>
            <a:r>
              <a:rPr lang="en-CA" baseline="0" dirty="0" err="1" smtClean="0"/>
              <a:t>ish</a:t>
            </a:r>
            <a:r>
              <a:rPr lang="en-CA" baseline="0" dirty="0" smtClean="0"/>
              <a:t> after the rise and dip with 1960-1980?</a:t>
            </a:r>
          </a:p>
          <a:p>
            <a:r>
              <a:rPr lang="en-US" dirty="0" smtClean="0"/>
              <a:t>The previous slide illustrates two points</a:t>
            </a:r>
            <a:r>
              <a:rPr lang="en-US" baseline="0" dirty="0" smtClean="0"/>
              <a:t>. </a:t>
            </a:r>
          </a:p>
          <a:p>
            <a:endParaRPr lang="en-US" baseline="0" dirty="0" smtClean="0"/>
          </a:p>
          <a:p>
            <a:pPr marL="228600" indent="-228600">
              <a:buAutoNum type="arabicPeriod"/>
            </a:pPr>
            <a:r>
              <a:rPr lang="en-US" baseline="0" dirty="0" smtClean="0"/>
              <a:t>We are in the early years </a:t>
            </a:r>
            <a:r>
              <a:rPr lang="en-US" dirty="0" smtClean="0"/>
              <a:t>of the</a:t>
            </a:r>
            <a:r>
              <a:rPr lang="en-US" baseline="0" dirty="0" smtClean="0"/>
              <a:t> physical literacy campaign. </a:t>
            </a:r>
          </a:p>
          <a:p>
            <a:pPr marL="228600" indent="-228600">
              <a:buAutoNum type="arabicPeriod"/>
            </a:pPr>
            <a:endParaRPr lang="en-US" baseline="0" dirty="0" smtClean="0"/>
          </a:p>
          <a:p>
            <a:pPr marL="228600" indent="-228600">
              <a:buAutoNum type="arabicPeriod"/>
            </a:pPr>
            <a:r>
              <a:rPr lang="en-US" baseline="0" dirty="0" smtClean="0"/>
              <a:t>The </a:t>
            </a:r>
            <a:r>
              <a:rPr lang="en-US" dirty="0" smtClean="0"/>
              <a:t>physical literacy </a:t>
            </a:r>
            <a:r>
              <a:rPr lang="en-US" baseline="0" dirty="0" smtClean="0"/>
              <a:t>campaign started in 1930, see some selected,</a:t>
            </a:r>
            <a:r>
              <a:rPr lang="en-US" dirty="0" smtClean="0"/>
              <a:t> and I find </a:t>
            </a:r>
            <a:r>
              <a:rPr lang="en-US" baseline="0" dirty="0" smtClean="0"/>
              <a:t>impressive, quotations.</a:t>
            </a:r>
            <a:r>
              <a:rPr lang="en-US" dirty="0" smtClean="0"/>
              <a:t> </a:t>
            </a:r>
          </a:p>
          <a:p>
            <a:pPr marL="228600" indent="-228600">
              <a:buAutoNum type="arabicPeriod"/>
            </a:pPr>
            <a:endParaRPr lang="en-US" dirty="0" smtClean="0"/>
          </a:p>
          <a:p>
            <a:pPr marL="228600" indent="-228600">
              <a:buAutoNum type="arabicPeriod"/>
            </a:pPr>
            <a:r>
              <a:rPr lang="en-US" baseline="0" dirty="0" smtClean="0"/>
              <a:t>The</a:t>
            </a:r>
            <a:r>
              <a:rPr lang="en-US" dirty="0" smtClean="0"/>
              <a:t> term,  physical literacy, did not take off till 1992. </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CA" dirty="0" smtClean="0"/>
          </a:p>
          <a:p>
            <a:endParaRPr lang="en-US" dirty="0"/>
          </a:p>
        </p:txBody>
      </p:sp>
      <p:sp>
        <p:nvSpPr>
          <p:cNvPr id="4" name="Slide Number Placeholder 3"/>
          <p:cNvSpPr>
            <a:spLocks noGrp="1"/>
          </p:cNvSpPr>
          <p:nvPr>
            <p:ph type="sldNum" sz="quarter" idx="10"/>
          </p:nvPr>
        </p:nvSpPr>
        <p:spPr/>
        <p:txBody>
          <a:bodyPr/>
          <a:lstStyle/>
          <a:p>
            <a:fld id="{BB3B6563-8A86-5B47-B4D2-00E5D1408841}" type="slidenum">
              <a:rPr lang="en-US" smtClean="0"/>
              <a:pPr/>
              <a:t>27</a:t>
            </a:fld>
            <a:endParaRPr lang="en-US"/>
          </a:p>
        </p:txBody>
      </p:sp>
    </p:spTree>
    <p:extLst>
      <p:ext uri="{BB962C8B-B14F-4D97-AF65-F5344CB8AC3E}">
        <p14:creationId xmlns:p14="http://schemas.microsoft.com/office/powerpoint/2010/main" val="13574266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Physical literacy is delivered through various</a:t>
            </a:r>
            <a:r>
              <a:rPr lang="en-US" baseline="0" dirty="0" smtClean="0"/>
              <a:t> curricular paths Recreation, sport, exercise professionals, coaching, and schools form the foundation of delivery of PL. Seamless integration has not been achieved. </a:t>
            </a:r>
            <a:endParaRPr lang="en-US" dirty="0"/>
          </a:p>
        </p:txBody>
      </p:sp>
      <p:sp>
        <p:nvSpPr>
          <p:cNvPr id="4" name="Slide Number Placeholder 3"/>
          <p:cNvSpPr>
            <a:spLocks noGrp="1"/>
          </p:cNvSpPr>
          <p:nvPr>
            <p:ph type="sldNum" sz="quarter" idx="10"/>
          </p:nvPr>
        </p:nvSpPr>
        <p:spPr/>
        <p:txBody>
          <a:bodyPr/>
          <a:lstStyle/>
          <a:p>
            <a:fld id="{D8224C04-6637-2B4C-AC6B-43C30A38B022}" type="slidenum">
              <a:rPr lang="en-US" smtClean="0"/>
              <a:t>37</a:t>
            </a:fld>
            <a:endParaRPr lang="en-US"/>
          </a:p>
        </p:txBody>
      </p:sp>
    </p:spTree>
    <p:extLst>
      <p:ext uri="{BB962C8B-B14F-4D97-AF65-F5344CB8AC3E}">
        <p14:creationId xmlns:p14="http://schemas.microsoft.com/office/powerpoint/2010/main" val="27076857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UNESCO’s statement</a:t>
            </a:r>
            <a:r>
              <a:rPr lang="en-US" baseline="0" dirty="0" smtClean="0"/>
              <a:t> about the importance of literacy worldwide! It was adapted to physical literacy. There can be no doubt that the need for physical literacy matches that of literacy and numeracy in the so called “developed countries” where we have traded our physical literacy for literacy and numeracy. </a:t>
            </a:r>
            <a:endParaRPr lang="en-US" dirty="0"/>
          </a:p>
        </p:txBody>
      </p:sp>
      <p:sp>
        <p:nvSpPr>
          <p:cNvPr id="4" name="Slide Number Placeholder 3"/>
          <p:cNvSpPr>
            <a:spLocks noGrp="1"/>
          </p:cNvSpPr>
          <p:nvPr>
            <p:ph type="sldNum" sz="quarter" idx="10"/>
          </p:nvPr>
        </p:nvSpPr>
        <p:spPr/>
        <p:txBody>
          <a:bodyPr/>
          <a:lstStyle/>
          <a:p>
            <a:fld id="{D8224C04-6637-2B4C-AC6B-43C30A38B022}" type="slidenum">
              <a:rPr lang="en-US" smtClean="0"/>
              <a:t>39</a:t>
            </a:fld>
            <a:endParaRPr lang="en-US"/>
          </a:p>
        </p:txBody>
      </p:sp>
    </p:spTree>
    <p:extLst>
      <p:ext uri="{BB962C8B-B14F-4D97-AF65-F5344CB8AC3E}">
        <p14:creationId xmlns:p14="http://schemas.microsoft.com/office/powerpoint/2010/main" val="26883718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Only</a:t>
            </a:r>
            <a:r>
              <a:rPr lang="en-US" baseline="0" dirty="0" smtClean="0"/>
              <a:t> the PLAY Fun tool requires special training. These tools are designed to align with the PHE Canada Passport for Life tool described next.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8224C04-6637-2B4C-AC6B-43C30A38B022}" type="slidenum">
              <a:rPr lang="en-US" smtClean="0"/>
              <a:t>43</a:t>
            </a:fld>
            <a:endParaRPr lang="en-US"/>
          </a:p>
        </p:txBody>
      </p:sp>
    </p:spTree>
    <p:extLst>
      <p:ext uri="{BB962C8B-B14F-4D97-AF65-F5344CB8AC3E}">
        <p14:creationId xmlns:p14="http://schemas.microsoft.com/office/powerpoint/2010/main" val="40639937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What’s shown in PLAY tools to be acquired</a:t>
            </a:r>
          </a:p>
          <a:p>
            <a:endParaRPr lang="en-US" dirty="0"/>
          </a:p>
        </p:txBody>
      </p:sp>
      <p:sp>
        <p:nvSpPr>
          <p:cNvPr id="4" name="Slide Number Placeholder 3"/>
          <p:cNvSpPr>
            <a:spLocks noGrp="1"/>
          </p:cNvSpPr>
          <p:nvPr>
            <p:ph type="sldNum" sz="quarter" idx="10"/>
          </p:nvPr>
        </p:nvSpPr>
        <p:spPr/>
        <p:txBody>
          <a:bodyPr/>
          <a:lstStyle/>
          <a:p>
            <a:fld id="{EC995CCB-8775-4AD5-B7A3-BDB562A30EB1}" type="slidenum">
              <a:rPr lang="en-CA" smtClean="0"/>
              <a:pPr/>
              <a:t>58</a:t>
            </a:fld>
            <a:endParaRPr lang="en-CA"/>
          </a:p>
        </p:txBody>
      </p:sp>
    </p:spTree>
    <p:extLst>
      <p:ext uri="{BB962C8B-B14F-4D97-AF65-F5344CB8AC3E}">
        <p14:creationId xmlns:p14="http://schemas.microsoft.com/office/powerpoint/2010/main" val="41746944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Animate so grade 4 and 5 come in at</a:t>
            </a:r>
            <a:r>
              <a:rPr lang="en-CA" baseline="0" dirty="0" smtClean="0"/>
              <a:t> </a:t>
            </a:r>
            <a:r>
              <a:rPr lang="en-CA" baseline="0" dirty="0" err="1" smtClean="0"/>
              <a:t>diff’t</a:t>
            </a:r>
            <a:r>
              <a:rPr lang="en-CA" baseline="0" dirty="0" smtClean="0"/>
              <a:t> times</a:t>
            </a:r>
            <a:endParaRPr lang="en-US" dirty="0"/>
          </a:p>
        </p:txBody>
      </p:sp>
      <p:sp>
        <p:nvSpPr>
          <p:cNvPr id="4" name="Slide Number Placeholder 3"/>
          <p:cNvSpPr>
            <a:spLocks noGrp="1"/>
          </p:cNvSpPr>
          <p:nvPr>
            <p:ph type="sldNum" sz="quarter" idx="10"/>
          </p:nvPr>
        </p:nvSpPr>
        <p:spPr/>
        <p:txBody>
          <a:bodyPr/>
          <a:lstStyle/>
          <a:p>
            <a:fld id="{EC995CCB-8775-4AD5-B7A3-BDB562A30EB1}" type="slidenum">
              <a:rPr lang="en-CA" smtClean="0"/>
              <a:pPr/>
              <a:t>59</a:t>
            </a:fld>
            <a:endParaRPr lang="en-CA"/>
          </a:p>
        </p:txBody>
      </p:sp>
    </p:spTree>
    <p:extLst>
      <p:ext uri="{BB962C8B-B14F-4D97-AF65-F5344CB8AC3E}">
        <p14:creationId xmlns:p14="http://schemas.microsoft.com/office/powerpoint/2010/main" val="24876825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eaLnBrk="1" hangingPunct="1"/>
            <a:fld id="{34EECAE0-2020-4EDE-B5D3-E712CCBD9166}" type="slidenum">
              <a:rPr lang="en-US" sz="1200">
                <a:latin typeface="Times New Roman" pitchFamily="18" charset="0"/>
              </a:rPr>
              <a:pPr algn="r" eaLnBrk="1" hangingPunct="1"/>
              <a:t>68</a:t>
            </a:fld>
            <a:endParaRPr lang="en-US" sz="1200">
              <a:latin typeface="Times New Roman" pitchFamily="18"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Activity levels drop precipitously with the onset of puberty and stay</a:t>
            </a:r>
            <a:r>
              <a:rPr lang="en-US" baseline="0" dirty="0" smtClean="0"/>
              <a:t> low through adulthood. Even in </a:t>
            </a:r>
            <a:r>
              <a:rPr lang="en-US" baseline="0" dirty="0" err="1" smtClean="0"/>
              <a:t>manitoba</a:t>
            </a:r>
            <a:r>
              <a:rPr lang="en-US" baseline="0" dirty="0" smtClean="0"/>
              <a:t> where there is mandatory K to 12 </a:t>
            </a:r>
            <a:r>
              <a:rPr lang="en-US" baseline="0" dirty="0" err="1" smtClean="0"/>
              <a:t>phys</a:t>
            </a:r>
            <a:r>
              <a:rPr lang="en-US" baseline="0" dirty="0" smtClean="0"/>
              <a:t> </a:t>
            </a:r>
            <a:r>
              <a:rPr lang="en-US" baseline="0" dirty="0" err="1" smtClean="0"/>
              <a:t>ed</a:t>
            </a:r>
            <a:r>
              <a:rPr lang="en-US" baseline="0" dirty="0" smtClean="0"/>
              <a:t> with mostly specialist teachers and a high number of PE classes per week we have observed a substantial drop in activity over a few short years! Self report of physical activity is just a perception- there is a substantial mismatch between what we perceive and what happens in reality. </a:t>
            </a:r>
            <a:endParaRPr lang="en-US" dirty="0"/>
          </a:p>
        </p:txBody>
      </p:sp>
      <p:sp>
        <p:nvSpPr>
          <p:cNvPr id="4" name="Slide Number Placeholder 3"/>
          <p:cNvSpPr>
            <a:spLocks noGrp="1"/>
          </p:cNvSpPr>
          <p:nvPr>
            <p:ph type="sldNum" sz="quarter" idx="10"/>
          </p:nvPr>
        </p:nvSpPr>
        <p:spPr/>
        <p:txBody>
          <a:bodyPr/>
          <a:lstStyle/>
          <a:p>
            <a:fld id="{2D5FB2B2-93EA-7742-8E80-9990E2B6FD1D}" type="slidenum">
              <a:rPr lang="en-US" smtClean="0"/>
              <a:t>5</a:t>
            </a:fld>
            <a:endParaRPr lang="en-US"/>
          </a:p>
        </p:txBody>
      </p:sp>
    </p:spTree>
    <p:extLst>
      <p:ext uri="{BB962C8B-B14F-4D97-AF65-F5344CB8AC3E}">
        <p14:creationId xmlns:p14="http://schemas.microsoft.com/office/powerpoint/2010/main" val="730682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r" defTabSz="914400" eaLnBrk="1" hangingPunct="1"/>
            <a:fld id="{0E843762-D158-D047-B114-B62F3F1702ED}" type="slidenum">
              <a:rPr lang="en-US" sz="1200">
                <a:latin typeface="Times New Roman" charset="0"/>
              </a:rPr>
              <a:pPr algn="r" defTabSz="914400" eaLnBrk="1" hangingPunct="1"/>
              <a:t>6</a:t>
            </a:fld>
            <a:endParaRPr lang="en-US" sz="1200">
              <a:latin typeface="Times New Roman" charset="0"/>
            </a:endParaRPr>
          </a:p>
        </p:txBody>
      </p:sp>
      <p:sp>
        <p:nvSpPr>
          <p:cNvPr id="3338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38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defTabSz="914400" eaLnBrk="1" hangingPunct="1"/>
            <a:r>
              <a:rPr lang="en-US" dirty="0" smtClean="0">
                <a:latin typeface="Calibri" charset="0"/>
                <a:ea typeface="ＭＳ Ｐゴシック" charset="0"/>
              </a:rPr>
              <a:t>We want to be active, we should be, but more than ever we MUST</a:t>
            </a:r>
            <a:r>
              <a:rPr lang="en-US" baseline="0" dirty="0" smtClean="0">
                <a:latin typeface="Calibri" charset="0"/>
                <a:ea typeface="ＭＳ Ｐゴシック" charset="0"/>
              </a:rPr>
              <a:t> be. </a:t>
            </a:r>
            <a:endParaRPr lang="en-US" dirty="0">
              <a:latin typeface="Calibri" charset="0"/>
              <a:ea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conditions</a:t>
            </a:r>
            <a:r>
              <a:rPr lang="en-US" baseline="0" dirty="0" smtClean="0"/>
              <a:t> related to physical inactivity and obesity. One is knee and hip replacements (joint </a:t>
            </a:r>
            <a:r>
              <a:rPr lang="en-US" baseline="0" dirty="0" err="1" smtClean="0"/>
              <a:t>arthroplasty</a:t>
            </a:r>
            <a:r>
              <a:rPr lang="en-US" baseline="0" dirty="0" smtClean="0"/>
              <a:t>). If physical literacy is the gateway to active participation, then it stands to reason (but as yet not scientifically tested) that this would make more active, fit population and reduce conditions like osteoarthritis and the subsequent costs of the surgical interventions required. </a:t>
            </a:r>
            <a:endParaRPr lang="en-US" dirty="0"/>
          </a:p>
        </p:txBody>
      </p:sp>
      <p:sp>
        <p:nvSpPr>
          <p:cNvPr id="4" name="Slide Number Placeholder 3"/>
          <p:cNvSpPr>
            <a:spLocks noGrp="1"/>
          </p:cNvSpPr>
          <p:nvPr>
            <p:ph type="sldNum" sz="quarter" idx="10"/>
          </p:nvPr>
        </p:nvSpPr>
        <p:spPr/>
        <p:txBody>
          <a:bodyPr/>
          <a:lstStyle/>
          <a:p>
            <a:fld id="{2D5FB2B2-93EA-7742-8E80-9990E2B6FD1D}" type="slidenum">
              <a:rPr lang="en-US" smtClean="0"/>
              <a:t>7</a:t>
            </a:fld>
            <a:endParaRPr lang="en-US"/>
          </a:p>
        </p:txBody>
      </p:sp>
    </p:spTree>
    <p:extLst>
      <p:ext uri="{BB962C8B-B14F-4D97-AF65-F5344CB8AC3E}">
        <p14:creationId xmlns:p14="http://schemas.microsoft.com/office/powerpoint/2010/main" val="1576671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scans of the femur on the top</a:t>
            </a:r>
            <a:r>
              <a:rPr lang="en-US" baseline="0" dirty="0" smtClean="0"/>
              <a:t> are from 7 different people that have been almost completely inactive, whereas the 7 people below are people that have met the top tier of activity for over one year. There is a stark  and obvious difference between the two sets of bones. Physical activity with adequate nutrition is clearly protective to bone, the lack of activity is devastating to it. </a:t>
            </a:r>
            <a:endParaRPr lang="en-US" dirty="0"/>
          </a:p>
        </p:txBody>
      </p:sp>
      <p:sp>
        <p:nvSpPr>
          <p:cNvPr id="4" name="Slide Number Placeholder 3"/>
          <p:cNvSpPr>
            <a:spLocks noGrp="1"/>
          </p:cNvSpPr>
          <p:nvPr>
            <p:ph type="sldNum" sz="quarter" idx="10"/>
          </p:nvPr>
        </p:nvSpPr>
        <p:spPr/>
        <p:txBody>
          <a:bodyPr/>
          <a:lstStyle/>
          <a:p>
            <a:fld id="{2D5FB2B2-93EA-7742-8E80-9990E2B6FD1D}" type="slidenum">
              <a:rPr lang="en-US" smtClean="0"/>
              <a:t>8</a:t>
            </a:fld>
            <a:endParaRPr lang="en-US"/>
          </a:p>
        </p:txBody>
      </p:sp>
    </p:spTree>
    <p:extLst>
      <p:ext uri="{BB962C8B-B14F-4D97-AF65-F5344CB8AC3E}">
        <p14:creationId xmlns:p14="http://schemas.microsoft.com/office/powerpoint/2010/main" val="2836880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measure of literacy is the number of words you know. For most people the words in our vocabulary increases nearly linearly from 3 years of age to 18. This can be attributed to our education system, and the parental belief in the importance of literacy for the well being of our children. </a:t>
            </a:r>
            <a:endParaRPr lang="en-US" dirty="0"/>
          </a:p>
        </p:txBody>
      </p:sp>
      <p:sp>
        <p:nvSpPr>
          <p:cNvPr id="4" name="Slide Number Placeholder 3"/>
          <p:cNvSpPr>
            <a:spLocks noGrp="1"/>
          </p:cNvSpPr>
          <p:nvPr>
            <p:ph type="sldNum" sz="quarter" idx="10"/>
          </p:nvPr>
        </p:nvSpPr>
        <p:spPr/>
        <p:txBody>
          <a:bodyPr/>
          <a:lstStyle/>
          <a:p>
            <a:fld id="{2D5FB2B2-93EA-7742-8E80-9990E2B6FD1D}" type="slidenum">
              <a:rPr lang="en-US" smtClean="0"/>
              <a:t>9</a:t>
            </a:fld>
            <a:endParaRPr lang="en-US"/>
          </a:p>
        </p:txBody>
      </p:sp>
    </p:spTree>
    <p:extLst>
      <p:ext uri="{BB962C8B-B14F-4D97-AF65-F5344CB8AC3E}">
        <p14:creationId xmlns:p14="http://schemas.microsoft.com/office/powerpoint/2010/main" val="3483692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Obesity</a:t>
            </a:r>
            <a:r>
              <a:rPr lang="en-US" baseline="0" dirty="0" smtClean="0"/>
              <a:t> maps </a:t>
            </a:r>
            <a:r>
              <a:rPr lang="en-US" dirty="0" smtClean="0"/>
              <a:t>– darker</a:t>
            </a:r>
            <a:r>
              <a:rPr lang="en-US" baseline="0" dirty="0" smtClean="0"/>
              <a:t> color indicates higher percentages of obesity. The literacy map on the bottom shows the very high levels of literacy in certain countries. </a:t>
            </a:r>
            <a:r>
              <a:rPr lang="en-US" dirty="0" smtClean="0"/>
              <a:t>Obesity is</a:t>
            </a:r>
            <a:r>
              <a:rPr lang="en-US" baseline="0" dirty="0" smtClean="0"/>
              <a:t> highest in so called  developed countries where literacy rates are high. Literacy and numeracy have made us knowledgeable but not wise. If we were wise, we would follow the basic words “eat well and exercise regularly”.  </a:t>
            </a:r>
            <a:endParaRPr lang="en-US" dirty="0"/>
          </a:p>
        </p:txBody>
      </p:sp>
      <p:sp>
        <p:nvSpPr>
          <p:cNvPr id="4" name="Slide Number Placeholder 3"/>
          <p:cNvSpPr>
            <a:spLocks noGrp="1"/>
          </p:cNvSpPr>
          <p:nvPr>
            <p:ph type="sldNum" sz="quarter" idx="10"/>
          </p:nvPr>
        </p:nvSpPr>
        <p:spPr/>
        <p:txBody>
          <a:bodyPr/>
          <a:lstStyle/>
          <a:p>
            <a:fld id="{D8224C04-6637-2B4C-AC6B-43C30A38B022}" type="slidenum">
              <a:rPr lang="en-US" smtClean="0"/>
              <a:t>10</a:t>
            </a:fld>
            <a:endParaRPr lang="en-US"/>
          </a:p>
        </p:txBody>
      </p:sp>
    </p:spTree>
    <p:extLst>
      <p:ext uri="{BB962C8B-B14F-4D97-AF65-F5344CB8AC3E}">
        <p14:creationId xmlns:p14="http://schemas.microsoft.com/office/powerpoint/2010/main" val="4268964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heard this for over 45 years,</a:t>
            </a:r>
            <a:r>
              <a:rPr lang="en-US" baseline="0" dirty="0" smtClean="0"/>
              <a:t> since 1968 we have had the media bombarding us with this message. Despite this promotion, we have actually headed in the wrong direction. Clearly a new paradigm is needed to make the change. </a:t>
            </a:r>
            <a:endParaRPr lang="en-US" dirty="0"/>
          </a:p>
        </p:txBody>
      </p:sp>
      <p:sp>
        <p:nvSpPr>
          <p:cNvPr id="4" name="Slide Number Placeholder 3"/>
          <p:cNvSpPr>
            <a:spLocks noGrp="1"/>
          </p:cNvSpPr>
          <p:nvPr>
            <p:ph type="sldNum" sz="quarter" idx="10"/>
          </p:nvPr>
        </p:nvSpPr>
        <p:spPr/>
        <p:txBody>
          <a:bodyPr/>
          <a:lstStyle/>
          <a:p>
            <a:fld id="{2D5FB2B2-93EA-7742-8E80-9990E2B6FD1D}" type="slidenum">
              <a:rPr lang="en-US" smtClean="0"/>
              <a:t>11</a:t>
            </a:fld>
            <a:endParaRPr lang="en-US"/>
          </a:p>
        </p:txBody>
      </p:sp>
    </p:spTree>
    <p:extLst>
      <p:ext uri="{BB962C8B-B14F-4D97-AF65-F5344CB8AC3E}">
        <p14:creationId xmlns:p14="http://schemas.microsoft.com/office/powerpoint/2010/main" val="498712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CA"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
        <p:nvSpPr>
          <p:cNvPr id="4" name="Date Placeholder 3"/>
          <p:cNvSpPr>
            <a:spLocks noGrp="1"/>
          </p:cNvSpPr>
          <p:nvPr>
            <p:ph type="dt" sz="half" idx="10"/>
          </p:nvPr>
        </p:nvSpPr>
        <p:spPr/>
        <p:txBody>
          <a:bodyPr/>
          <a:lstStyle/>
          <a:p>
            <a:fld id="{D64EDBA2-D498-2D4E-A23C-859D09444AE5}" type="datetimeFigureOut">
              <a:rPr lang="en-US" smtClean="0"/>
              <a:t>14-11-14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0CF8D-186C-8C4F-B9AA-29DABED5E35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D64EDBA2-D498-2D4E-A23C-859D09444AE5}" type="datetimeFigureOut">
              <a:rPr lang="en-US" smtClean="0"/>
              <a:t>14-11-14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0CF8D-186C-8C4F-B9AA-29DABED5E35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D64EDBA2-D498-2D4E-A23C-859D09444AE5}" type="datetimeFigureOut">
              <a:rPr lang="en-US" smtClean="0"/>
              <a:t>14-11-14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0CF8D-186C-8C4F-B9AA-29DABED5E354}"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CA"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los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1115196-1C6F-4784-83AC-30756D8F10B3}" type="datetimeFigureOut">
              <a:rPr lang="en-US" smtClean="0"/>
              <a:t>14-11-14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371D3E-5A18-49EB-AD2A-429AF165759F}" type="slidenum">
              <a:rPr lang="en-US" smtClean="0"/>
              <a:t>‹#›</a:t>
            </a:fld>
            <a:endParaRPr lang="en-US"/>
          </a:p>
        </p:txBody>
      </p:sp>
    </p:spTree>
    <p:extLst>
      <p:ext uri="{BB962C8B-B14F-4D97-AF65-F5344CB8AC3E}">
        <p14:creationId xmlns:p14="http://schemas.microsoft.com/office/powerpoint/2010/main" val="1542665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D64EDBA2-D498-2D4E-A23C-859D09444AE5}" type="datetimeFigureOut">
              <a:rPr lang="en-US" smtClean="0"/>
              <a:t>14-11-14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0CF8D-186C-8C4F-B9AA-29DABED5E354}" type="slidenum">
              <a:rPr lang="en-US" smtClean="0"/>
              <a:t>‹#›</a:t>
            </a:fld>
            <a:endParaRPr lang="en-US"/>
          </a:p>
        </p:txBody>
      </p:sp>
      <p:sp>
        <p:nvSpPr>
          <p:cNvPr id="7" name="Title 6"/>
          <p:cNvSpPr>
            <a:spLocks noGrp="1"/>
          </p:cNvSpPr>
          <p:nvPr>
            <p:ph type="title"/>
          </p:nvPr>
        </p:nvSpPr>
        <p:spPr/>
        <p:txBody>
          <a:bodyPr/>
          <a:lstStyle/>
          <a:p>
            <a:r>
              <a:rPr lang="en-CA"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CA"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D64EDBA2-D498-2D4E-A23C-859D09444AE5}" type="datetimeFigureOut">
              <a:rPr lang="en-US" smtClean="0"/>
              <a:t>14-11-14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D0CF8D-186C-8C4F-B9AA-29DABED5E35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5" name="Date Placeholder 4"/>
          <p:cNvSpPr>
            <a:spLocks noGrp="1"/>
          </p:cNvSpPr>
          <p:nvPr>
            <p:ph type="dt" sz="half" idx="10"/>
          </p:nvPr>
        </p:nvSpPr>
        <p:spPr/>
        <p:txBody>
          <a:bodyPr/>
          <a:lstStyle/>
          <a:p>
            <a:fld id="{D64EDBA2-D498-2D4E-A23C-859D09444AE5}" type="datetimeFigureOut">
              <a:rPr lang="en-US" smtClean="0"/>
              <a:t>14-11-14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0CF8D-186C-8C4F-B9AA-29DABED5E354}"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7" name="Date Placeholder 6"/>
          <p:cNvSpPr>
            <a:spLocks noGrp="1"/>
          </p:cNvSpPr>
          <p:nvPr>
            <p:ph type="dt" sz="half" idx="10"/>
          </p:nvPr>
        </p:nvSpPr>
        <p:spPr/>
        <p:txBody>
          <a:bodyPr/>
          <a:lstStyle/>
          <a:p>
            <a:fld id="{D64EDBA2-D498-2D4E-A23C-859D09444AE5}" type="datetimeFigureOut">
              <a:rPr lang="en-US" smtClean="0"/>
              <a:t>14-11-14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D0CF8D-186C-8C4F-B9AA-29DABED5E35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D64EDBA2-D498-2D4E-A23C-859D09444AE5}" type="datetimeFigureOut">
              <a:rPr lang="en-US" smtClean="0"/>
              <a:t>14-11-14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D0CF8D-186C-8C4F-B9AA-29DABED5E35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D64EDBA2-D498-2D4E-A23C-859D09444AE5}" type="datetimeFigureOut">
              <a:rPr lang="en-US" smtClean="0"/>
              <a:t>14-11-14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D0CF8D-186C-8C4F-B9AA-29DABED5E35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D64EDBA2-D498-2D4E-A23C-859D09444AE5}" type="datetimeFigureOut">
              <a:rPr lang="en-US" smtClean="0"/>
              <a:t>14-11-14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0CF8D-186C-8C4F-B9AA-29DABED5E354}"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CA"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CA"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D64EDBA2-D498-2D4E-A23C-859D09444AE5}" type="datetimeFigureOut">
              <a:rPr lang="en-US" smtClean="0"/>
              <a:t>14-11-14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D0CF8D-186C-8C4F-B9AA-29DABED5E354}" type="slidenum">
              <a:rPr lang="en-US" smtClean="0"/>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CA"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D64EDBA2-D498-2D4E-A23C-859D09444AE5}" type="datetimeFigureOut">
              <a:rPr lang="en-US" smtClean="0"/>
              <a:t>14-11-14</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8DD0CF8D-186C-8C4F-B9AA-29DABED5E354}" type="slidenum">
              <a:rPr lang="en-US" smtClean="0"/>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chart" Target="../charts/char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chart" Target="../charts/chart2.xml"/><Relationship Id="rId5" Type="http://schemas.openxmlformats.org/officeDocument/2006/relationships/chart" Target="../charts/chart3.xml"/><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2.png"/><Relationship Id="rId3"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3.xml.rels><?xml version="1.0" encoding="UTF-8" standalone="yes"?>
<Relationships xmlns="http://schemas.openxmlformats.org/package/2006/relationships"><Relationship Id="rId11" Type="http://schemas.openxmlformats.org/officeDocument/2006/relationships/image" Target="../media/image42.png"/><Relationship Id="rId12" Type="http://schemas.openxmlformats.org/officeDocument/2006/relationships/image" Target="../media/image43.png"/><Relationship Id="rId13" Type="http://schemas.openxmlformats.org/officeDocument/2006/relationships/image" Target="../media/image44.png"/><Relationship Id="rId14"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1" Type="http://schemas.openxmlformats.org/officeDocument/2006/relationships/slideLayout" Target="../slideLayouts/slideLayout4.xml"/><Relationship Id="rId2"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jpeg"/><Relationship Id="rId9" Type="http://schemas.openxmlformats.org/officeDocument/2006/relationships/image" Target="../media/image12.png"/><Relationship Id="rId10"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1" Type="http://schemas.microsoft.com/office/2007/relationships/diagramDrawing" Target="../diagrams/drawing2.xml"/><Relationship Id="rId12"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diagramData" Target="../diagrams/data1.xml"/><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diagramData" Target="../diagrams/data2.xml"/><Relationship Id="rId8" Type="http://schemas.openxmlformats.org/officeDocument/2006/relationships/diagramLayout" Target="../diagrams/layout2.xml"/><Relationship Id="rId9" Type="http://schemas.openxmlformats.org/officeDocument/2006/relationships/diagramQuickStyle" Target="../diagrams/quickStyle2.xml"/><Relationship Id="rId10" Type="http://schemas.openxmlformats.org/officeDocument/2006/relationships/diagramColors" Target="../diagrams/colors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jpeg"/><Relationship Id="rId3"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7.xml"/><Relationship Id="rId2" Type="http://schemas.openxmlformats.org/officeDocument/2006/relationships/diagramData" Target="../diagrams/data3.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jpe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67.png"/><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png"/><Relationship Id="rId3" Type="http://schemas.openxmlformats.org/officeDocument/2006/relationships/hyperlink" Target="http://www.physicalliteracy.ca/PLAY"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oleObject" Target="../embeddings/oleObject1.bin"/><Relationship Id="rId6" Type="http://schemas.openxmlformats.org/officeDocument/2006/relationships/image" Target="../media/image21.png"/><Relationship Id="rId1" Type="http://schemas.openxmlformats.org/officeDocument/2006/relationships/vmlDrawing" Target="../drawings/vmlDrawing1.vml"/><Relationship Id="rId2" Type="http://schemas.openxmlformats.org/officeDocument/2006/relationships/tags" Target="../tags/tag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4.xml"/></Relationships>
</file>

<file path=ppt/slides/_rels/slide55.xml.rels><?xml version="1.0" encoding="UTF-8" standalone="yes"?>
<Relationships xmlns="http://schemas.openxmlformats.org/package/2006/relationships"><Relationship Id="rId3" Type="http://schemas.openxmlformats.org/officeDocument/2006/relationships/image" Target="../media/image78.emf"/><Relationship Id="rId4" Type="http://schemas.openxmlformats.org/officeDocument/2006/relationships/image" Target="../media/image79.emf"/><Relationship Id="rId1" Type="http://schemas.openxmlformats.org/officeDocument/2006/relationships/slideLayout" Target="../slideLayouts/slideLayout6.xml"/><Relationship Id="rId2" Type="http://schemas.openxmlformats.org/officeDocument/2006/relationships/image" Target="../media/image77.emf"/></Relationships>
</file>

<file path=ppt/slides/_rels/slide56.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22.jpeg"/><Relationship Id="rId1" Type="http://schemas.openxmlformats.org/officeDocument/2006/relationships/tags" Target="../tags/tag2.xml"/><Relationship Id="rId2"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5.xml"/></Relationships>
</file>

<file path=ppt/slides/_rels/slide67.xml.rels><?xml version="1.0" encoding="UTF-8" standalone="yes"?>
<Relationships xmlns="http://schemas.openxmlformats.org/package/2006/relationships"><Relationship Id="rId3" Type="http://schemas.openxmlformats.org/officeDocument/2006/relationships/chart" Target="../charts/chart7.xml"/><Relationship Id="rId4" Type="http://schemas.openxmlformats.org/officeDocument/2006/relationships/image" Target="../media/image84.jpeg"/><Relationship Id="rId5" Type="http://schemas.openxmlformats.org/officeDocument/2006/relationships/image" Target="../media/image85.jpeg"/><Relationship Id="rId1" Type="http://schemas.openxmlformats.org/officeDocument/2006/relationships/slideLayout" Target="../slideLayouts/slideLayout7.xml"/><Relationship Id="rId2" Type="http://schemas.openxmlformats.org/officeDocument/2006/relationships/chart" Target="../charts/chart6.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86.jpeg"/><Relationship Id="rId1" Type="http://schemas.openxmlformats.org/officeDocument/2006/relationships/tags" Target="../tags/tag5.xml"/><Relationship Id="rId2"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6.xml"/><Relationship Id="rId5" Type="http://schemas.openxmlformats.org/officeDocument/2006/relationships/oleObject" Target="../embeddings/oleObject2.bin"/><Relationship Id="rId6" Type="http://schemas.openxmlformats.org/officeDocument/2006/relationships/image" Target="../media/image23.png"/><Relationship Id="rId7" Type="http://schemas.openxmlformats.org/officeDocument/2006/relationships/image" Target="../media/image24.jpeg"/><Relationship Id="rId1" Type="http://schemas.openxmlformats.org/officeDocument/2006/relationships/vmlDrawing" Target="../drawings/vmlDrawing2.vml"/><Relationship Id="rId2" Type="http://schemas.openxmlformats.org/officeDocument/2006/relationships/tags" Target="../tags/tag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03579256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2999" y="0"/>
            <a:ext cx="8123472" cy="3496235"/>
          </a:xfrm>
          <a:prstGeom prst="rect">
            <a:avLst/>
          </a:prstGeom>
        </p:spPr>
      </p:pic>
      <p:pic>
        <p:nvPicPr>
          <p:cNvPr id="7" name="Content Placeholder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1105242" y="3302000"/>
            <a:ext cx="7411229" cy="3556000"/>
          </a:xfrm>
          <a:prstGeom prst="rect">
            <a:avLst/>
          </a:prstGeom>
          <a:noFill/>
          <a:ln w="9525">
            <a:noFill/>
            <a:miter lim="800000"/>
            <a:headEnd/>
            <a:tailEnd/>
          </a:ln>
        </p:spPr>
      </p:pic>
      <p:sp>
        <p:nvSpPr>
          <p:cNvPr id="3" name="TextBox 2"/>
          <p:cNvSpPr txBox="1"/>
          <p:nvPr/>
        </p:nvSpPr>
        <p:spPr>
          <a:xfrm>
            <a:off x="3469775" y="2979888"/>
            <a:ext cx="1982935" cy="338554"/>
          </a:xfrm>
          <a:prstGeom prst="rect">
            <a:avLst/>
          </a:prstGeom>
          <a:noFill/>
        </p:spPr>
        <p:txBody>
          <a:bodyPr wrap="none" rtlCol="0">
            <a:spAutoFit/>
          </a:bodyPr>
          <a:lstStyle/>
          <a:p>
            <a:r>
              <a:rPr lang="en-US" sz="1600" dirty="0" smtClean="0">
                <a:latin typeface="Cambria"/>
                <a:cs typeface="Cambria"/>
              </a:rPr>
              <a:t>Global Obesity Rates </a:t>
            </a:r>
            <a:endParaRPr lang="en-US" sz="1600" dirty="0">
              <a:latin typeface="Cambria"/>
              <a:cs typeface="Cambria"/>
            </a:endParaRPr>
          </a:p>
        </p:txBody>
      </p:sp>
      <p:sp>
        <p:nvSpPr>
          <p:cNvPr id="4" name="Rectangle 3"/>
          <p:cNvSpPr/>
          <p:nvPr/>
        </p:nvSpPr>
        <p:spPr>
          <a:xfrm>
            <a:off x="1284941" y="2241178"/>
            <a:ext cx="134471" cy="134470"/>
          </a:xfrm>
          <a:prstGeom prst="rect">
            <a:avLst/>
          </a:prstGeom>
          <a:solidFill>
            <a:srgbClr val="FF55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284941" y="2647575"/>
            <a:ext cx="134471" cy="134470"/>
          </a:xfrm>
          <a:prstGeom prst="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1284941" y="3024090"/>
            <a:ext cx="134471" cy="134470"/>
          </a:xfrm>
          <a:prstGeom prst="rect">
            <a:avLst/>
          </a:prstGeom>
          <a:solidFill>
            <a:srgbClr val="DCD14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425392" y="2095962"/>
            <a:ext cx="590088" cy="369332"/>
          </a:xfrm>
          <a:prstGeom prst="rect">
            <a:avLst/>
          </a:prstGeom>
          <a:noFill/>
        </p:spPr>
        <p:txBody>
          <a:bodyPr wrap="none" rtlCol="0">
            <a:spAutoFit/>
          </a:bodyPr>
          <a:lstStyle/>
          <a:p>
            <a:r>
              <a:rPr lang="en-US" dirty="0" smtClean="0"/>
              <a:t>&gt; 30</a:t>
            </a:r>
            <a:endParaRPr lang="en-US" dirty="0"/>
          </a:p>
        </p:txBody>
      </p:sp>
      <p:sp>
        <p:nvSpPr>
          <p:cNvPr id="10" name="TextBox 9"/>
          <p:cNvSpPr txBox="1"/>
          <p:nvPr/>
        </p:nvSpPr>
        <p:spPr>
          <a:xfrm>
            <a:off x="1425392" y="2490409"/>
            <a:ext cx="701785" cy="369332"/>
          </a:xfrm>
          <a:prstGeom prst="rect">
            <a:avLst/>
          </a:prstGeom>
          <a:noFill/>
        </p:spPr>
        <p:txBody>
          <a:bodyPr wrap="none" rtlCol="0">
            <a:spAutoFit/>
          </a:bodyPr>
          <a:lstStyle/>
          <a:p>
            <a:r>
              <a:rPr lang="en-US" dirty="0" smtClean="0"/>
              <a:t>25-30</a:t>
            </a:r>
            <a:endParaRPr lang="en-US" dirty="0"/>
          </a:p>
        </p:txBody>
      </p:sp>
      <p:sp>
        <p:nvSpPr>
          <p:cNvPr id="12" name="TextBox 11"/>
          <p:cNvSpPr txBox="1"/>
          <p:nvPr/>
        </p:nvSpPr>
        <p:spPr>
          <a:xfrm>
            <a:off x="1425392" y="2854366"/>
            <a:ext cx="696262" cy="369332"/>
          </a:xfrm>
          <a:prstGeom prst="rect">
            <a:avLst/>
          </a:prstGeom>
          <a:noFill/>
        </p:spPr>
        <p:txBody>
          <a:bodyPr wrap="none" rtlCol="0">
            <a:spAutoFit/>
          </a:bodyPr>
          <a:lstStyle/>
          <a:p>
            <a:r>
              <a:rPr lang="en-US" dirty="0" smtClean="0"/>
              <a:t>20-25</a:t>
            </a:r>
            <a:endParaRPr lang="en-US" dirty="0"/>
          </a:p>
        </p:txBody>
      </p:sp>
    </p:spTree>
    <p:extLst>
      <p:ext uri="{BB962C8B-B14F-4D97-AF65-F5344CB8AC3E}">
        <p14:creationId xmlns:p14="http://schemas.microsoft.com/office/powerpoint/2010/main" val="235197840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5800" y="1524000"/>
            <a:ext cx="7772400" cy="3810000"/>
          </a:xfrm>
          <a:prstGeom prst="rect">
            <a:avLst/>
          </a:prstGeom>
        </p:spPr>
      </p:pic>
      <p:sp>
        <p:nvSpPr>
          <p:cNvPr id="3" name="TextBox 2"/>
          <p:cNvSpPr txBox="1"/>
          <p:nvPr/>
        </p:nvSpPr>
        <p:spPr>
          <a:xfrm>
            <a:off x="2957341" y="5360650"/>
            <a:ext cx="3137473" cy="646331"/>
          </a:xfrm>
          <a:prstGeom prst="rect">
            <a:avLst/>
          </a:prstGeom>
          <a:noFill/>
        </p:spPr>
        <p:txBody>
          <a:bodyPr wrap="none" rtlCol="0">
            <a:spAutoFit/>
          </a:bodyPr>
          <a:lstStyle/>
          <a:p>
            <a:r>
              <a:rPr lang="en-US" dirty="0" smtClean="0"/>
              <a:t>Eat Well and Exercise Regularly</a:t>
            </a:r>
          </a:p>
          <a:p>
            <a:endParaRPr lang="en-US" dirty="0"/>
          </a:p>
        </p:txBody>
      </p:sp>
    </p:spTree>
    <p:extLst>
      <p:ext uri="{BB962C8B-B14F-4D97-AF65-F5344CB8AC3E}">
        <p14:creationId xmlns:p14="http://schemas.microsoft.com/office/powerpoint/2010/main" val="23894499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Title 1"/>
          <p:cNvSpPr>
            <a:spLocks noGrp="1"/>
          </p:cNvSpPr>
          <p:nvPr>
            <p:ph type="title"/>
          </p:nvPr>
        </p:nvSpPr>
        <p:spPr>
          <a:xfrm>
            <a:off x="520348" y="295833"/>
            <a:ext cx="7583488" cy="1143000"/>
          </a:xfrm>
        </p:spPr>
        <p:txBody>
          <a:bodyPr/>
          <a:lstStyle/>
          <a:p>
            <a:pPr eaLnBrk="1" hangingPunct="1"/>
            <a:r>
              <a:rPr lang="en-US" dirty="0">
                <a:latin typeface="Goudy Old Style" charset="0"/>
              </a:rPr>
              <a:t>BORN TO </a:t>
            </a:r>
            <a:r>
              <a:rPr lang="en-US" dirty="0" smtClean="0">
                <a:latin typeface="Goudy Old Style" charset="0"/>
              </a:rPr>
              <a:t>MOVE </a:t>
            </a:r>
            <a:endParaRPr lang="en-US" dirty="0">
              <a:latin typeface="Goudy Old Style" charset="0"/>
            </a:endParaRPr>
          </a:p>
        </p:txBody>
      </p:sp>
      <p:sp>
        <p:nvSpPr>
          <p:cNvPr id="280578" name="Content Placeholder 2"/>
          <p:cNvSpPr>
            <a:spLocks noGrp="1"/>
          </p:cNvSpPr>
          <p:nvPr>
            <p:ph idx="1"/>
          </p:nvPr>
        </p:nvSpPr>
        <p:spPr>
          <a:xfrm>
            <a:off x="257707" y="2071511"/>
            <a:ext cx="8585377" cy="4897085"/>
          </a:xfrm>
        </p:spPr>
        <p:txBody>
          <a:bodyPr>
            <a:normAutofit/>
          </a:bodyPr>
          <a:lstStyle/>
          <a:p>
            <a:pPr eaLnBrk="1" hangingPunct="1"/>
            <a:r>
              <a:rPr lang="en-US" dirty="0">
                <a:latin typeface="Goudy Old Style" charset="0"/>
              </a:rPr>
              <a:t>Better brain </a:t>
            </a:r>
          </a:p>
          <a:p>
            <a:pPr eaLnBrk="1" hangingPunct="1"/>
            <a:r>
              <a:rPr lang="en-US" dirty="0">
                <a:latin typeface="Goudy Old Style" charset="0"/>
              </a:rPr>
              <a:t>Better muscle </a:t>
            </a:r>
          </a:p>
          <a:p>
            <a:pPr eaLnBrk="1" hangingPunct="1"/>
            <a:r>
              <a:rPr lang="en-US" dirty="0">
                <a:latin typeface="Goudy Old Style" charset="0"/>
              </a:rPr>
              <a:t>Better bone </a:t>
            </a:r>
          </a:p>
          <a:p>
            <a:pPr eaLnBrk="1" hangingPunct="1"/>
            <a:r>
              <a:rPr lang="en-US" dirty="0">
                <a:latin typeface="Goudy Old Style" charset="0"/>
              </a:rPr>
              <a:t>Better heart </a:t>
            </a:r>
          </a:p>
          <a:p>
            <a:pPr eaLnBrk="1" hangingPunct="1"/>
            <a:r>
              <a:rPr lang="en-US" dirty="0">
                <a:latin typeface="Goudy Old Style" charset="0"/>
              </a:rPr>
              <a:t>Better body</a:t>
            </a:r>
          </a:p>
          <a:p>
            <a:pPr eaLnBrk="1" hangingPunct="1"/>
            <a:r>
              <a:rPr lang="en-US" dirty="0">
                <a:latin typeface="Goudy Old Style" charset="0"/>
              </a:rPr>
              <a:t>Better social life </a:t>
            </a:r>
            <a:endParaRPr lang="en-US" dirty="0" smtClean="0">
              <a:latin typeface="Goudy Old Style" charset="0"/>
            </a:endParaRPr>
          </a:p>
          <a:p>
            <a:pPr eaLnBrk="1" hangingPunct="1"/>
            <a:r>
              <a:rPr lang="en-US" dirty="0" smtClean="0">
                <a:latin typeface="Goudy Old Style" charset="0"/>
              </a:rPr>
              <a:t>Better self-esteem</a:t>
            </a:r>
            <a:endParaRPr lang="en-US" dirty="0">
              <a:latin typeface="Goudy Old Style" charset="0"/>
            </a:endParaRPr>
          </a:p>
          <a:p>
            <a:pPr eaLnBrk="1" hangingPunct="1"/>
            <a:r>
              <a:rPr lang="en-US" dirty="0" smtClean="0">
                <a:latin typeface="Goudy Old Style" charset="0"/>
              </a:rPr>
              <a:t>Low burden on health care and society</a:t>
            </a:r>
          </a:p>
          <a:p>
            <a:pPr eaLnBrk="1" hangingPunct="1"/>
            <a:r>
              <a:rPr lang="en-US" dirty="0" smtClean="0">
                <a:latin typeface="Goudy Old Style" charset="0"/>
              </a:rPr>
              <a:t>Better productivity 	</a:t>
            </a:r>
          </a:p>
          <a:p>
            <a:pPr marL="0" indent="0" eaLnBrk="1" hangingPunct="1">
              <a:buNone/>
            </a:pPr>
            <a:r>
              <a:rPr lang="en-US" dirty="0" smtClean="0">
                <a:latin typeface="Goudy Old Style" charset="0"/>
              </a:rPr>
              <a:t>…	</a:t>
            </a:r>
          </a:p>
        </p:txBody>
      </p:sp>
      <p:pic>
        <p:nvPicPr>
          <p:cNvPr id="280579"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81079" y="4328230"/>
            <a:ext cx="3362921" cy="252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133750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471580574"/>
              </p:ext>
            </p:extLst>
          </p:nvPr>
        </p:nvGraphicFramePr>
        <p:xfrm>
          <a:off x="472107" y="1673915"/>
          <a:ext cx="8085623" cy="4901019"/>
        </p:xfrm>
        <a:graphic>
          <a:graphicData uri="http://schemas.openxmlformats.org/drawingml/2006/chart">
            <c:chart xmlns:c="http://schemas.openxmlformats.org/drawingml/2006/chart" xmlns:r="http://schemas.openxmlformats.org/officeDocument/2006/relationships" r:id="rId3"/>
          </a:graphicData>
        </a:graphic>
      </p:graphicFrame>
      <p:sp>
        <p:nvSpPr>
          <p:cNvPr id="22" name="Down Arrow 21"/>
          <p:cNvSpPr/>
          <p:nvPr/>
        </p:nvSpPr>
        <p:spPr>
          <a:xfrm>
            <a:off x="7251687" y="2629568"/>
            <a:ext cx="721225" cy="1783299"/>
          </a:xfrm>
          <a:prstGeom prst="downArrow">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39680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607765" y="1568481"/>
            <a:ext cx="7502597" cy="5243477"/>
          </a:xfrm>
          <a:prstGeom prst="rect">
            <a:avLst/>
          </a:prstGeom>
        </p:spPr>
      </p:pic>
    </p:spTree>
    <p:extLst>
      <p:ext uri="{BB962C8B-B14F-4D97-AF65-F5344CB8AC3E}">
        <p14:creationId xmlns:p14="http://schemas.microsoft.com/office/powerpoint/2010/main" val="121807772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21805" y="1878584"/>
            <a:ext cx="2343873" cy="3970318"/>
          </a:xfrm>
          <a:prstGeom prst="rect">
            <a:avLst/>
          </a:prstGeom>
          <a:noFill/>
        </p:spPr>
        <p:txBody>
          <a:bodyPr wrap="none" rtlCol="0">
            <a:spAutoFit/>
          </a:bodyPr>
          <a:lstStyle/>
          <a:p>
            <a:r>
              <a:rPr lang="en-US" b="1" dirty="0" smtClean="0"/>
              <a:t>2010-2015</a:t>
            </a:r>
          </a:p>
          <a:p>
            <a:endParaRPr lang="en-US" dirty="0"/>
          </a:p>
          <a:p>
            <a:r>
              <a:rPr lang="en-US" dirty="0" smtClean="0"/>
              <a:t>85% </a:t>
            </a:r>
          </a:p>
          <a:p>
            <a:r>
              <a:rPr lang="en-US" dirty="0" smtClean="0"/>
              <a:t>Sedentary / </a:t>
            </a:r>
            <a:r>
              <a:rPr lang="en-US" dirty="0" err="1"/>
              <a:t>S</a:t>
            </a:r>
            <a:r>
              <a:rPr lang="en-US" dirty="0" err="1" smtClean="0"/>
              <a:t>édentaire</a:t>
            </a:r>
            <a:endParaRPr lang="en-US" dirty="0" smtClean="0"/>
          </a:p>
          <a:p>
            <a:endParaRPr lang="en-US" dirty="0"/>
          </a:p>
          <a:p>
            <a:r>
              <a:rPr lang="en-US" dirty="0" smtClean="0"/>
              <a:t>62%                27%</a:t>
            </a:r>
          </a:p>
          <a:p>
            <a:r>
              <a:rPr lang="en-US" dirty="0" smtClean="0"/>
              <a:t>Overweight / Obese</a:t>
            </a:r>
          </a:p>
          <a:p>
            <a:r>
              <a:rPr lang="en-US" dirty="0" smtClean="0"/>
              <a:t>Embonpoint / </a:t>
            </a:r>
            <a:r>
              <a:rPr lang="en-US" dirty="0" err="1" smtClean="0"/>
              <a:t>Obésité</a:t>
            </a:r>
            <a:r>
              <a:rPr lang="en-US" dirty="0" smtClean="0"/>
              <a:t> </a:t>
            </a:r>
          </a:p>
          <a:p>
            <a:endParaRPr lang="en-US" dirty="0"/>
          </a:p>
          <a:p>
            <a:r>
              <a:rPr lang="en-US" dirty="0" smtClean="0"/>
              <a:t>2.5 Million</a:t>
            </a:r>
          </a:p>
          <a:p>
            <a:r>
              <a:rPr lang="en-US" dirty="0" smtClean="0"/>
              <a:t>Diabetes / </a:t>
            </a:r>
            <a:r>
              <a:rPr lang="en-US" dirty="0" err="1" smtClean="0"/>
              <a:t>Diabète</a:t>
            </a:r>
            <a:endParaRPr lang="en-US" dirty="0" smtClean="0"/>
          </a:p>
          <a:p>
            <a:endParaRPr lang="en-US" dirty="0"/>
          </a:p>
          <a:p>
            <a:r>
              <a:rPr lang="en-US" dirty="0" smtClean="0"/>
              <a:t>50,733 TKR / ATG </a:t>
            </a:r>
          </a:p>
          <a:p>
            <a:endParaRPr lang="en-US" dirty="0"/>
          </a:p>
        </p:txBody>
      </p:sp>
      <p:sp>
        <p:nvSpPr>
          <p:cNvPr id="7" name="TextBox 6"/>
          <p:cNvSpPr txBox="1"/>
          <p:nvPr/>
        </p:nvSpPr>
        <p:spPr>
          <a:xfrm>
            <a:off x="4685772" y="1878584"/>
            <a:ext cx="2452527" cy="5078314"/>
          </a:xfrm>
          <a:prstGeom prst="rect">
            <a:avLst/>
          </a:prstGeom>
          <a:noFill/>
        </p:spPr>
        <p:txBody>
          <a:bodyPr wrap="none" rtlCol="0">
            <a:spAutoFit/>
          </a:bodyPr>
          <a:lstStyle/>
          <a:p>
            <a:r>
              <a:rPr lang="en-US" b="1" dirty="0" smtClean="0"/>
              <a:t>2020-2025</a:t>
            </a:r>
            <a:endParaRPr lang="en-US" dirty="0"/>
          </a:p>
          <a:p>
            <a:endParaRPr lang="en-US" dirty="0"/>
          </a:p>
          <a:p>
            <a:r>
              <a:rPr lang="en-US" dirty="0" smtClean="0"/>
              <a:t>90-95%</a:t>
            </a:r>
          </a:p>
          <a:p>
            <a:r>
              <a:rPr lang="en-US" dirty="0" smtClean="0"/>
              <a:t>Sedentary / </a:t>
            </a:r>
            <a:r>
              <a:rPr lang="en-US" dirty="0" err="1" smtClean="0"/>
              <a:t>Sédentaire</a:t>
            </a:r>
            <a:endParaRPr lang="en-US" dirty="0" smtClean="0"/>
          </a:p>
          <a:p>
            <a:r>
              <a:rPr lang="en-US" dirty="0" smtClean="0"/>
              <a:t> </a:t>
            </a:r>
          </a:p>
          <a:p>
            <a:r>
              <a:rPr lang="en-US" dirty="0" smtClean="0"/>
              <a:t>30-32% Obese / </a:t>
            </a:r>
            <a:r>
              <a:rPr lang="en-US" dirty="0" err="1" smtClean="0"/>
              <a:t>Obésité</a:t>
            </a:r>
            <a:r>
              <a:rPr lang="en-US" dirty="0" smtClean="0"/>
              <a:t> </a:t>
            </a:r>
          </a:p>
          <a:p>
            <a:endParaRPr lang="en-US" dirty="0" smtClean="0"/>
          </a:p>
          <a:p>
            <a:endParaRPr lang="en-US" dirty="0" smtClean="0"/>
          </a:p>
          <a:p>
            <a:endParaRPr lang="en-US" dirty="0"/>
          </a:p>
          <a:p>
            <a:r>
              <a:rPr lang="en-US" dirty="0" smtClean="0"/>
              <a:t>3.7+ Million </a:t>
            </a:r>
          </a:p>
          <a:p>
            <a:r>
              <a:rPr lang="en-US" dirty="0" smtClean="0"/>
              <a:t>Diabetes / </a:t>
            </a:r>
            <a:r>
              <a:rPr lang="en-US" dirty="0" err="1" smtClean="0"/>
              <a:t>Diabète</a:t>
            </a:r>
            <a:endParaRPr lang="en-US" dirty="0" smtClean="0"/>
          </a:p>
          <a:p>
            <a:endParaRPr lang="en-US" dirty="0"/>
          </a:p>
          <a:p>
            <a:r>
              <a:rPr lang="en-US" dirty="0" smtClean="0"/>
              <a:t>68,200 TKR / ATG </a:t>
            </a:r>
          </a:p>
          <a:p>
            <a:endParaRPr lang="en-US" dirty="0" smtClean="0"/>
          </a:p>
          <a:p>
            <a:endParaRPr lang="en-US" dirty="0"/>
          </a:p>
          <a:p>
            <a:endParaRPr lang="en-US" dirty="0" smtClean="0"/>
          </a:p>
          <a:p>
            <a:endParaRPr lang="en-US" dirty="0"/>
          </a:p>
          <a:p>
            <a:r>
              <a:rPr lang="en-US" dirty="0" smtClean="0"/>
              <a:t> </a:t>
            </a:r>
            <a:endParaRPr lang="en-US" dirty="0"/>
          </a:p>
        </p:txBody>
      </p:sp>
    </p:spTree>
    <p:extLst>
      <p:ext uri="{BB962C8B-B14F-4D97-AF65-F5344CB8AC3E}">
        <p14:creationId xmlns:p14="http://schemas.microsoft.com/office/powerpoint/2010/main" val="34196973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1712135" y="2245253"/>
            <a:ext cx="5919121" cy="2006403"/>
            <a:chOff x="141494" y="4417678"/>
            <a:chExt cx="5919121" cy="2006403"/>
          </a:xfrm>
        </p:grpSpPr>
        <p:sp>
          <p:nvSpPr>
            <p:cNvPr id="8" name="TextBox 7"/>
            <p:cNvSpPr txBox="1"/>
            <p:nvPr/>
          </p:nvSpPr>
          <p:spPr>
            <a:xfrm>
              <a:off x="1247743" y="4417678"/>
              <a:ext cx="2202346" cy="461665"/>
            </a:xfrm>
            <a:prstGeom prst="rect">
              <a:avLst/>
            </a:prstGeom>
            <a:noFill/>
          </p:spPr>
          <p:txBody>
            <a:bodyPr wrap="none" rtlCol="0">
              <a:spAutoFit/>
            </a:bodyPr>
            <a:lstStyle/>
            <a:p>
              <a:r>
                <a:rPr lang="en-US" sz="2400" b="1" dirty="0" smtClean="0"/>
                <a:t>Cost     </a:t>
              </a:r>
              <a:r>
                <a:rPr lang="en-US" sz="2400" b="1" dirty="0" err="1" smtClean="0"/>
                <a:t>Dépense</a:t>
              </a:r>
              <a:endParaRPr lang="en-US" sz="2400" b="1" dirty="0"/>
            </a:p>
          </p:txBody>
        </p:sp>
        <p:sp>
          <p:nvSpPr>
            <p:cNvPr id="10" name="TextBox 9"/>
            <p:cNvSpPr txBox="1"/>
            <p:nvPr/>
          </p:nvSpPr>
          <p:spPr>
            <a:xfrm>
              <a:off x="141494" y="5530843"/>
              <a:ext cx="1779754" cy="646331"/>
            </a:xfrm>
            <a:prstGeom prst="rect">
              <a:avLst/>
            </a:prstGeom>
            <a:noFill/>
          </p:spPr>
          <p:txBody>
            <a:bodyPr wrap="none" rtlCol="0">
              <a:spAutoFit/>
            </a:bodyPr>
            <a:lstStyle/>
            <a:p>
              <a:r>
                <a:rPr lang="en-US" dirty="0" smtClean="0"/>
                <a:t>3 $Billion/million</a:t>
              </a:r>
            </a:p>
            <a:p>
              <a:r>
                <a:rPr lang="en-US" dirty="0" smtClean="0"/>
                <a:t>103 $Billion</a:t>
              </a:r>
            </a:p>
          </p:txBody>
        </p:sp>
        <p:sp>
          <p:nvSpPr>
            <p:cNvPr id="11" name="TextBox 10"/>
            <p:cNvSpPr txBox="1"/>
            <p:nvPr/>
          </p:nvSpPr>
          <p:spPr>
            <a:xfrm>
              <a:off x="810214" y="4873012"/>
              <a:ext cx="652643" cy="369332"/>
            </a:xfrm>
            <a:prstGeom prst="rect">
              <a:avLst/>
            </a:prstGeom>
            <a:noFill/>
          </p:spPr>
          <p:txBody>
            <a:bodyPr wrap="none" rtlCol="0">
              <a:spAutoFit/>
            </a:bodyPr>
            <a:lstStyle/>
            <a:p>
              <a:r>
                <a:rPr lang="en-US" dirty="0" smtClean="0"/>
                <a:t>2014 </a:t>
              </a:r>
            </a:p>
          </p:txBody>
        </p:sp>
        <p:sp>
          <p:nvSpPr>
            <p:cNvPr id="12" name="TextBox 11"/>
            <p:cNvSpPr txBox="1"/>
            <p:nvPr/>
          </p:nvSpPr>
          <p:spPr>
            <a:xfrm>
              <a:off x="3115131" y="4870700"/>
              <a:ext cx="704828" cy="369332"/>
            </a:xfrm>
            <a:prstGeom prst="rect">
              <a:avLst/>
            </a:prstGeom>
            <a:noFill/>
          </p:spPr>
          <p:txBody>
            <a:bodyPr wrap="none" rtlCol="0">
              <a:spAutoFit/>
            </a:bodyPr>
            <a:lstStyle/>
            <a:p>
              <a:r>
                <a:rPr lang="en-US" dirty="0" smtClean="0"/>
                <a:t> 2025 </a:t>
              </a:r>
            </a:p>
          </p:txBody>
        </p:sp>
        <p:sp>
          <p:nvSpPr>
            <p:cNvPr id="13" name="TextBox 12"/>
            <p:cNvSpPr txBox="1"/>
            <p:nvPr/>
          </p:nvSpPr>
          <p:spPr>
            <a:xfrm>
              <a:off x="2335241" y="5223752"/>
              <a:ext cx="3725374" cy="1200329"/>
            </a:xfrm>
            <a:prstGeom prst="rect">
              <a:avLst/>
            </a:prstGeom>
            <a:noFill/>
          </p:spPr>
          <p:txBody>
            <a:bodyPr wrap="none" rtlCol="0">
              <a:spAutoFit/>
            </a:bodyPr>
            <a:lstStyle/>
            <a:p>
              <a:r>
                <a:rPr lang="en-US" sz="3600" dirty="0" smtClean="0"/>
                <a:t>5.8 $Billion/million</a:t>
              </a:r>
            </a:p>
            <a:p>
              <a:r>
                <a:rPr lang="en-US" sz="3600" dirty="0" smtClean="0"/>
                <a:t>219 $Billion </a:t>
              </a:r>
            </a:p>
          </p:txBody>
        </p:sp>
        <p:sp>
          <p:nvSpPr>
            <p:cNvPr id="15" name="Right Arrow 14"/>
            <p:cNvSpPr/>
            <p:nvPr/>
          </p:nvSpPr>
          <p:spPr>
            <a:xfrm>
              <a:off x="1884639" y="5738778"/>
              <a:ext cx="530987" cy="257200"/>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sp>
        <p:nvSpPr>
          <p:cNvPr id="2" name="TextBox 1"/>
          <p:cNvSpPr txBox="1"/>
          <p:nvPr/>
        </p:nvSpPr>
        <p:spPr>
          <a:xfrm>
            <a:off x="7075029" y="6262751"/>
            <a:ext cx="2068971" cy="369332"/>
          </a:xfrm>
          <a:prstGeom prst="rect">
            <a:avLst/>
          </a:prstGeom>
          <a:noFill/>
        </p:spPr>
        <p:txBody>
          <a:bodyPr wrap="none" rtlCol="0">
            <a:spAutoFit/>
          </a:bodyPr>
          <a:lstStyle/>
          <a:p>
            <a:r>
              <a:rPr lang="en-US" dirty="0" smtClean="0"/>
              <a:t>Kruger Report 2014 </a:t>
            </a:r>
            <a:endParaRPr lang="en-US" dirty="0"/>
          </a:p>
        </p:txBody>
      </p:sp>
    </p:spTree>
    <p:extLst>
      <p:ext uri="{BB962C8B-B14F-4D97-AF65-F5344CB8AC3E}">
        <p14:creationId xmlns:p14="http://schemas.microsoft.com/office/powerpoint/2010/main" val="287228433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“UNBALANCED” BUDGETS</a:t>
            </a:r>
            <a:endParaRPr lang="en-US" dirty="0"/>
          </a:p>
        </p:txBody>
      </p:sp>
      <p:sp>
        <p:nvSpPr>
          <p:cNvPr id="7" name="Vertical Text Placeholder 6"/>
          <p:cNvSpPr>
            <a:spLocks noGrp="1"/>
          </p:cNvSpPr>
          <p:nvPr>
            <p:ph idx="1"/>
          </p:nvPr>
        </p:nvSpPr>
        <p:spPr>
          <a:xfrm>
            <a:off x="535519" y="1978944"/>
            <a:ext cx="8280400" cy="4398279"/>
          </a:xfrm>
        </p:spPr>
        <p:txBody>
          <a:bodyPr>
            <a:normAutofit/>
          </a:bodyPr>
          <a:lstStyle/>
          <a:p>
            <a:r>
              <a:rPr lang="en-US" sz="2600" dirty="0" smtClean="0"/>
              <a:t>Health Care		5 billion $ per million people</a:t>
            </a:r>
          </a:p>
          <a:p>
            <a:r>
              <a:rPr lang="en-US" sz="2600" dirty="0" smtClean="0"/>
              <a:t>Education &amp; Literacy	2.3 billion $ per million people</a:t>
            </a:r>
          </a:p>
          <a:p>
            <a:r>
              <a:rPr lang="en-US" sz="2600" b="1" dirty="0" smtClean="0"/>
              <a:t>Sport</a:t>
            </a:r>
            <a:r>
              <a:rPr lang="en-US" sz="2600" dirty="0" smtClean="0"/>
              <a:t> 			40 million $ per million people</a:t>
            </a:r>
          </a:p>
          <a:p>
            <a:r>
              <a:rPr lang="en-US" sz="2600" b="1" dirty="0" smtClean="0"/>
              <a:t>Tourism and Recreation</a:t>
            </a:r>
            <a:r>
              <a:rPr lang="en-US" sz="2600" dirty="0" smtClean="0"/>
              <a:t>	61 million $ per million people</a:t>
            </a:r>
          </a:p>
          <a:p>
            <a:r>
              <a:rPr lang="en-US" sz="2600" b="1" dirty="0" smtClean="0"/>
              <a:t>Healthy Living </a:t>
            </a:r>
            <a:r>
              <a:rPr lang="en-US" sz="2600" dirty="0" smtClean="0"/>
              <a:t>		57 million $ per million people</a:t>
            </a:r>
          </a:p>
          <a:p>
            <a:endParaRPr lang="en-US" dirty="0" smtClean="0"/>
          </a:p>
        </p:txBody>
      </p:sp>
      <p:pic>
        <p:nvPicPr>
          <p:cNvPr id="2" name="Picture 1"/>
          <p:cNvPicPr>
            <a:picLocks noChangeAspect="1"/>
          </p:cNvPicPr>
          <p:nvPr/>
        </p:nvPicPr>
        <p:blipFill>
          <a:blip r:embed="rId3"/>
          <a:stretch>
            <a:fillRect/>
          </a:stretch>
        </p:blipFill>
        <p:spPr>
          <a:xfrm>
            <a:off x="5538610" y="4588441"/>
            <a:ext cx="862891" cy="647168"/>
          </a:xfrm>
          <a:prstGeom prst="rect">
            <a:avLst/>
          </a:prstGeom>
        </p:spPr>
      </p:pic>
      <p:pic>
        <p:nvPicPr>
          <p:cNvPr id="6" name="Picture 5"/>
          <p:cNvPicPr>
            <a:picLocks noChangeAspect="1"/>
          </p:cNvPicPr>
          <p:nvPr/>
        </p:nvPicPr>
        <p:blipFill>
          <a:blip r:embed="rId3"/>
          <a:stretch>
            <a:fillRect/>
          </a:stretch>
        </p:blipFill>
        <p:spPr>
          <a:xfrm>
            <a:off x="4675719" y="4588441"/>
            <a:ext cx="862891" cy="647168"/>
          </a:xfrm>
          <a:prstGeom prst="rect">
            <a:avLst/>
          </a:prstGeom>
        </p:spPr>
      </p:pic>
      <p:pic>
        <p:nvPicPr>
          <p:cNvPr id="8" name="Picture 7"/>
          <p:cNvPicPr>
            <a:picLocks noChangeAspect="1"/>
          </p:cNvPicPr>
          <p:nvPr/>
        </p:nvPicPr>
        <p:blipFill>
          <a:blip r:embed="rId3"/>
          <a:stretch>
            <a:fillRect/>
          </a:stretch>
        </p:blipFill>
        <p:spPr>
          <a:xfrm>
            <a:off x="3812828" y="4588441"/>
            <a:ext cx="862891" cy="647168"/>
          </a:xfrm>
          <a:prstGeom prst="rect">
            <a:avLst/>
          </a:prstGeom>
        </p:spPr>
      </p:pic>
      <p:pic>
        <p:nvPicPr>
          <p:cNvPr id="11" name="Picture 10"/>
          <p:cNvPicPr>
            <a:picLocks noChangeAspect="1"/>
          </p:cNvPicPr>
          <p:nvPr/>
        </p:nvPicPr>
        <p:blipFill>
          <a:blip r:embed="rId3"/>
          <a:stretch>
            <a:fillRect/>
          </a:stretch>
        </p:blipFill>
        <p:spPr>
          <a:xfrm>
            <a:off x="2967441" y="4588441"/>
            <a:ext cx="862891" cy="647168"/>
          </a:xfrm>
          <a:prstGeom prst="rect">
            <a:avLst/>
          </a:prstGeom>
        </p:spPr>
      </p:pic>
      <p:pic>
        <p:nvPicPr>
          <p:cNvPr id="12" name="Picture 11"/>
          <p:cNvPicPr>
            <a:picLocks noChangeAspect="1"/>
          </p:cNvPicPr>
          <p:nvPr/>
        </p:nvPicPr>
        <p:blipFill>
          <a:blip r:embed="rId3"/>
          <a:stretch>
            <a:fillRect/>
          </a:stretch>
        </p:blipFill>
        <p:spPr>
          <a:xfrm>
            <a:off x="2145617" y="4588441"/>
            <a:ext cx="862891" cy="647168"/>
          </a:xfrm>
          <a:prstGeom prst="rect">
            <a:avLst/>
          </a:prstGeom>
        </p:spPr>
      </p:pic>
      <p:pic>
        <p:nvPicPr>
          <p:cNvPr id="13" name="Picture 12"/>
          <p:cNvPicPr>
            <a:picLocks noChangeAspect="1"/>
          </p:cNvPicPr>
          <p:nvPr/>
        </p:nvPicPr>
        <p:blipFill rotWithShape="1">
          <a:blip r:embed="rId3"/>
          <a:srcRect l="49382"/>
          <a:stretch/>
        </p:blipFill>
        <p:spPr>
          <a:xfrm>
            <a:off x="2145617" y="5235609"/>
            <a:ext cx="446780" cy="647168"/>
          </a:xfrm>
          <a:prstGeom prst="rect">
            <a:avLst/>
          </a:prstGeom>
        </p:spPr>
      </p:pic>
      <p:sp>
        <p:nvSpPr>
          <p:cNvPr id="3" name="TextBox 2"/>
          <p:cNvSpPr txBox="1"/>
          <p:nvPr/>
        </p:nvSpPr>
        <p:spPr>
          <a:xfrm>
            <a:off x="770030" y="5235734"/>
            <a:ext cx="1253957" cy="369332"/>
          </a:xfrm>
          <a:prstGeom prst="rect">
            <a:avLst/>
          </a:prstGeom>
          <a:noFill/>
        </p:spPr>
        <p:txBody>
          <a:bodyPr wrap="none" rtlCol="0">
            <a:spAutoFit/>
          </a:bodyPr>
          <a:lstStyle/>
          <a:p>
            <a:r>
              <a:rPr lang="en-US" dirty="0" smtClean="0"/>
              <a:t>Prevention </a:t>
            </a:r>
            <a:endParaRPr lang="en-US" dirty="0"/>
          </a:p>
        </p:txBody>
      </p:sp>
      <p:sp>
        <p:nvSpPr>
          <p:cNvPr id="14" name="TextBox 13"/>
          <p:cNvSpPr txBox="1"/>
          <p:nvPr/>
        </p:nvSpPr>
        <p:spPr>
          <a:xfrm>
            <a:off x="770030" y="4593645"/>
            <a:ext cx="1204927" cy="369332"/>
          </a:xfrm>
          <a:prstGeom prst="rect">
            <a:avLst/>
          </a:prstGeom>
          <a:noFill/>
        </p:spPr>
        <p:txBody>
          <a:bodyPr wrap="none" rtlCol="0">
            <a:spAutoFit/>
          </a:bodyPr>
          <a:lstStyle/>
          <a:p>
            <a:r>
              <a:rPr lang="en-US" dirty="0" smtClean="0"/>
              <a:t>Treatment </a:t>
            </a:r>
            <a:endParaRPr lang="en-US" dirty="0"/>
          </a:p>
        </p:txBody>
      </p:sp>
    </p:spTree>
    <p:extLst>
      <p:ext uri="{BB962C8B-B14F-4D97-AF65-F5344CB8AC3E}">
        <p14:creationId xmlns:p14="http://schemas.microsoft.com/office/powerpoint/2010/main" val="58357141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818697" y="3195170"/>
            <a:ext cx="7772400" cy="1780108"/>
          </a:xfrm>
          <a:prstGeom prst="rect">
            <a:avLst/>
          </a:prstGeom>
        </p:spPr>
        <p:txBody>
          <a:bodyPr>
            <a:spAutoFit/>
          </a:bodyPr>
          <a:lstStyle/>
          <a:p>
            <a:pPr algn="r"/>
            <a:r>
              <a:rPr lang="en-CA" dirty="0"/>
              <a:t>The function of protecting and developing health must rank even above</a:t>
            </a:r>
            <a:br>
              <a:rPr lang="en-CA" dirty="0"/>
            </a:br>
            <a:r>
              <a:rPr lang="en-CA" dirty="0"/>
              <a:t>that of restoring it when impaired  </a:t>
            </a:r>
            <a:r>
              <a:rPr lang="en-CA" dirty="0" smtClean="0"/>
              <a:t/>
            </a:r>
            <a:br>
              <a:rPr lang="en-CA" dirty="0" smtClean="0"/>
            </a:br>
            <a:r>
              <a:rPr lang="en-CA" dirty="0" smtClean="0">
                <a:solidFill>
                  <a:srgbClr val="5FA326"/>
                </a:solidFill>
              </a:rPr>
              <a:t>Hippocrates</a:t>
            </a:r>
            <a:endParaRPr lang="en-CA" dirty="0">
              <a:solidFill>
                <a:srgbClr val="5FA326"/>
              </a:solidFill>
            </a:endParaRPr>
          </a:p>
        </p:txBody>
      </p:sp>
    </p:spTree>
    <p:extLst>
      <p:ext uri="{BB962C8B-B14F-4D97-AF65-F5344CB8AC3E}">
        <p14:creationId xmlns:p14="http://schemas.microsoft.com/office/powerpoint/2010/main" val="3070406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895" y="1403396"/>
            <a:ext cx="4308419" cy="4893648"/>
          </a:xfrm>
          <a:prstGeom prst="rect">
            <a:avLst/>
          </a:prstGeom>
        </p:spPr>
        <p:txBody>
          <a:bodyPr wrap="square">
            <a:spAutoFit/>
          </a:bodyPr>
          <a:lstStyle/>
          <a:p>
            <a:r>
              <a:rPr lang="en-US" sz="1800" b="1" dirty="0">
                <a:solidFill>
                  <a:schemeClr val="tx1">
                    <a:lumMod val="95000"/>
                    <a:lumOff val="5000"/>
                  </a:schemeClr>
                </a:solidFill>
              </a:rPr>
              <a:t>Committing armchair </a:t>
            </a:r>
            <a:r>
              <a:rPr lang="en-US" sz="1800" b="1" dirty="0" smtClean="0">
                <a:solidFill>
                  <a:schemeClr val="tx1">
                    <a:lumMod val="95000"/>
                    <a:lumOff val="5000"/>
                  </a:schemeClr>
                </a:solidFill>
              </a:rPr>
              <a:t>suicide</a:t>
            </a:r>
          </a:p>
          <a:p>
            <a:r>
              <a:rPr lang="en-US" b="1" dirty="0" smtClean="0">
                <a:solidFill>
                  <a:schemeClr val="tx1">
                    <a:lumMod val="95000"/>
                    <a:lumOff val="5000"/>
                  </a:schemeClr>
                </a:solidFill>
              </a:rPr>
              <a:t>CBC </a:t>
            </a:r>
            <a:endParaRPr lang="en-US" sz="1800" b="1" dirty="0">
              <a:solidFill>
                <a:schemeClr val="tx1">
                  <a:lumMod val="95000"/>
                  <a:lumOff val="5000"/>
                </a:schemeClr>
              </a:solidFill>
            </a:endParaRPr>
          </a:p>
          <a:p>
            <a:endParaRPr lang="en-US" dirty="0">
              <a:solidFill>
                <a:schemeClr val="tx1">
                  <a:lumMod val="95000"/>
                  <a:lumOff val="5000"/>
                </a:schemeClr>
              </a:solidFill>
            </a:endParaRPr>
          </a:p>
          <a:p>
            <a:r>
              <a:rPr lang="en-US" sz="1800" dirty="0">
                <a:solidFill>
                  <a:srgbClr val="FF0000"/>
                </a:solidFill>
              </a:rPr>
              <a:t>Broadcast Date: July 16, </a:t>
            </a:r>
            <a:r>
              <a:rPr lang="en-US" sz="2400" dirty="0">
                <a:solidFill>
                  <a:srgbClr val="FF0000"/>
                </a:solidFill>
              </a:rPr>
              <a:t>1968</a:t>
            </a:r>
          </a:p>
          <a:p>
            <a:r>
              <a:rPr lang="en-US" sz="1800" dirty="0">
                <a:solidFill>
                  <a:schemeClr val="tx1">
                    <a:lumMod val="95000"/>
                    <a:lumOff val="5000"/>
                  </a:schemeClr>
                </a:solidFill>
              </a:rPr>
              <a:t>Increased postwar affluence means the nation eats more and walks less. These days, Canadians with bulging bellies are more likely to opt for a ride in the Chevy instead. Passive recreation like TV-watching is also a problem. A fitness expert in this 1968 television report says people are committing "armchair suicide." A man 33-pounds overweight is three times as likely to die suddenly of a heart attack. As a result, men begin lifting weights at the gym and housewives bounce along to TV exercise programs. </a:t>
            </a:r>
          </a:p>
        </p:txBody>
      </p:sp>
      <p:sp>
        <p:nvSpPr>
          <p:cNvPr id="4" name="Rectangle 3"/>
          <p:cNvSpPr/>
          <p:nvPr/>
        </p:nvSpPr>
        <p:spPr>
          <a:xfrm>
            <a:off x="4445189" y="1517106"/>
            <a:ext cx="4530800" cy="4678205"/>
          </a:xfrm>
          <a:prstGeom prst="rect">
            <a:avLst/>
          </a:prstGeom>
        </p:spPr>
        <p:txBody>
          <a:bodyPr wrap="square">
            <a:spAutoFit/>
          </a:bodyPr>
          <a:lstStyle/>
          <a:p>
            <a:r>
              <a:rPr lang="en-US" sz="1800" b="1" dirty="0"/>
              <a:t>Committing armchair suicide</a:t>
            </a:r>
          </a:p>
          <a:p>
            <a:endParaRPr lang="en-US" dirty="0"/>
          </a:p>
          <a:p>
            <a:r>
              <a:rPr lang="en-US" sz="1800" dirty="0">
                <a:solidFill>
                  <a:srgbClr val="FF0000"/>
                </a:solidFill>
              </a:rPr>
              <a:t>Broadcast </a:t>
            </a:r>
            <a:r>
              <a:rPr lang="en-US" sz="1800" dirty="0" smtClean="0">
                <a:solidFill>
                  <a:srgbClr val="FF0000"/>
                </a:solidFill>
              </a:rPr>
              <a:t>Date: </a:t>
            </a:r>
            <a:r>
              <a:rPr lang="en-US" dirty="0" smtClean="0">
                <a:solidFill>
                  <a:srgbClr val="FF0000"/>
                </a:solidFill>
              </a:rPr>
              <a:t>October 17</a:t>
            </a:r>
            <a:r>
              <a:rPr lang="en-US" sz="1800" dirty="0" smtClean="0">
                <a:solidFill>
                  <a:srgbClr val="FF0000"/>
                </a:solidFill>
              </a:rPr>
              <a:t>, </a:t>
            </a:r>
            <a:r>
              <a:rPr lang="en-US" sz="2800" dirty="0" smtClean="0">
                <a:solidFill>
                  <a:srgbClr val="FF0000"/>
                </a:solidFill>
              </a:rPr>
              <a:t>2014</a:t>
            </a:r>
            <a:endParaRPr lang="en-US" sz="1800" dirty="0">
              <a:solidFill>
                <a:srgbClr val="FF0000"/>
              </a:solidFill>
            </a:endParaRPr>
          </a:p>
          <a:p>
            <a:r>
              <a:rPr lang="en-US" sz="1800" dirty="0"/>
              <a:t>Increased </a:t>
            </a:r>
            <a:r>
              <a:rPr lang="en-US" sz="1800" strike="sngStrike" dirty="0"/>
              <a:t>postwar</a:t>
            </a:r>
            <a:r>
              <a:rPr lang="en-US" sz="1800" dirty="0"/>
              <a:t> </a:t>
            </a:r>
            <a:r>
              <a:rPr lang="en-US" sz="1800" dirty="0" smtClean="0"/>
              <a:t>debt means </a:t>
            </a:r>
            <a:r>
              <a:rPr lang="en-US" sz="1800" dirty="0"/>
              <a:t>the nation eats more and walks less. These days, Canadians with bulging bellies are more likely to opt for a ride in the </a:t>
            </a:r>
            <a:r>
              <a:rPr lang="en-US" sz="1800" dirty="0" smtClean="0"/>
              <a:t>VW instead</a:t>
            </a:r>
            <a:r>
              <a:rPr lang="en-US" sz="1800" dirty="0"/>
              <a:t>. Passive recreation like </a:t>
            </a:r>
            <a:r>
              <a:rPr lang="en-US" sz="1800" b="1" dirty="0" smtClean="0"/>
              <a:t>screen time  </a:t>
            </a:r>
            <a:r>
              <a:rPr lang="en-US" sz="1800" b="1" strike="sngStrike" dirty="0" smtClean="0"/>
              <a:t>TV</a:t>
            </a:r>
            <a:r>
              <a:rPr lang="en-US" sz="1800" b="1" strike="sngStrike" dirty="0"/>
              <a:t>-watching </a:t>
            </a:r>
            <a:r>
              <a:rPr lang="en-US" sz="1800" dirty="0"/>
              <a:t>is also a problem. A fitness expert in this </a:t>
            </a:r>
            <a:r>
              <a:rPr lang="en-US" sz="1800" b="1" dirty="0" smtClean="0"/>
              <a:t>2014</a:t>
            </a:r>
            <a:r>
              <a:rPr lang="en-US" sz="1800" dirty="0" smtClean="0"/>
              <a:t> </a:t>
            </a:r>
            <a:r>
              <a:rPr lang="en-US" sz="1800" strike="sngStrike" dirty="0" smtClean="0"/>
              <a:t>1968</a:t>
            </a:r>
            <a:r>
              <a:rPr lang="en-US" sz="1800" dirty="0" smtClean="0"/>
              <a:t> </a:t>
            </a:r>
            <a:r>
              <a:rPr lang="en-US" sz="1800" dirty="0"/>
              <a:t>television report says people are committing "armchair suicide." A man </a:t>
            </a:r>
            <a:r>
              <a:rPr lang="en-US" dirty="0" smtClean="0"/>
              <a:t>47</a:t>
            </a:r>
            <a:r>
              <a:rPr lang="en-US" sz="1800" dirty="0" smtClean="0"/>
              <a:t>-</a:t>
            </a:r>
            <a:r>
              <a:rPr lang="en-US" sz="1800" dirty="0"/>
              <a:t>pounds overweight is </a:t>
            </a:r>
            <a:r>
              <a:rPr lang="en-US" sz="1800" dirty="0" smtClean="0"/>
              <a:t>five times </a:t>
            </a:r>
            <a:r>
              <a:rPr lang="en-US" sz="1800" dirty="0"/>
              <a:t>as likely to die suddenly of a heart attack. As a result, men begin lifting weights at the gym and housewives </a:t>
            </a:r>
            <a:r>
              <a:rPr lang="en-US" sz="1800" dirty="0" smtClean="0"/>
              <a:t>head to hot yoga </a:t>
            </a:r>
            <a:r>
              <a:rPr lang="en-US" sz="1800" strike="sngStrike" dirty="0" smtClean="0"/>
              <a:t>TV</a:t>
            </a:r>
            <a:r>
              <a:rPr lang="en-US" sz="1800" dirty="0" smtClean="0"/>
              <a:t> &amp; Good Life. </a:t>
            </a:r>
            <a:endParaRPr lang="en-US" sz="1800" dirty="0"/>
          </a:p>
        </p:txBody>
      </p:sp>
      <p:sp>
        <p:nvSpPr>
          <p:cNvPr id="3" name="TextBox 2"/>
          <p:cNvSpPr txBox="1"/>
          <p:nvPr/>
        </p:nvSpPr>
        <p:spPr>
          <a:xfrm>
            <a:off x="323528" y="548680"/>
            <a:ext cx="4976242" cy="584776"/>
          </a:xfrm>
          <a:prstGeom prst="rect">
            <a:avLst/>
          </a:prstGeom>
          <a:noFill/>
        </p:spPr>
        <p:txBody>
          <a:bodyPr wrap="none" rtlCol="0">
            <a:spAutoFit/>
          </a:bodyPr>
          <a:lstStyle/>
          <a:p>
            <a:r>
              <a:rPr lang="en-US" sz="3200" dirty="0" smtClean="0">
                <a:latin typeface="Arial Rounded MT Bold"/>
                <a:cs typeface="Arial Rounded MT Bold"/>
              </a:rPr>
              <a:t>Despite all our efforts …</a:t>
            </a:r>
            <a:endParaRPr lang="en-US" sz="3200" dirty="0">
              <a:latin typeface="Arial Rounded MT Bold"/>
              <a:cs typeface="Arial Rounded MT Bold"/>
            </a:endParaRPr>
          </a:p>
        </p:txBody>
      </p:sp>
      <p:sp>
        <p:nvSpPr>
          <p:cNvPr id="6" name="Rectangle 5"/>
          <p:cNvSpPr/>
          <p:nvPr/>
        </p:nvSpPr>
        <p:spPr>
          <a:xfrm>
            <a:off x="4445189" y="396579"/>
            <a:ext cx="4572000" cy="369332"/>
          </a:xfrm>
          <a:prstGeom prst="rect">
            <a:avLst/>
          </a:prstGeom>
        </p:spPr>
        <p:txBody>
          <a:bodyPr>
            <a:spAutoFit/>
          </a:bodyPr>
          <a:lstStyle/>
          <a:p>
            <a:endParaRPr lang="en-US" dirty="0"/>
          </a:p>
        </p:txBody>
      </p:sp>
    </p:spTree>
    <p:extLst>
      <p:ext uri="{BB962C8B-B14F-4D97-AF65-F5344CB8AC3E}">
        <p14:creationId xmlns:p14="http://schemas.microsoft.com/office/powerpoint/2010/main" val="150964463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58744" y="173164"/>
            <a:ext cx="8788630" cy="6450344"/>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1092955" y="4003984"/>
            <a:ext cx="3091347" cy="1511967"/>
          </a:xfrm>
          <a:prstGeom prst="rect">
            <a:avLst/>
          </a:prstGeom>
        </p:spPr>
      </p:pic>
      <p:pic>
        <p:nvPicPr>
          <p:cNvPr id="3" name="Picture 2"/>
          <p:cNvPicPr>
            <a:picLocks noChangeAspect="1"/>
          </p:cNvPicPr>
          <p:nvPr/>
        </p:nvPicPr>
        <p:blipFill>
          <a:blip r:embed="rId3"/>
          <a:stretch>
            <a:fillRect/>
          </a:stretch>
        </p:blipFill>
        <p:spPr>
          <a:xfrm>
            <a:off x="4960282" y="3674432"/>
            <a:ext cx="2951988" cy="2202277"/>
          </a:xfrm>
          <a:prstGeom prst="rect">
            <a:avLst/>
          </a:prstGeom>
        </p:spPr>
      </p:pic>
      <p:pic>
        <p:nvPicPr>
          <p:cNvPr id="8" name="Picture 7"/>
          <p:cNvPicPr>
            <a:picLocks noChangeAspect="1"/>
          </p:cNvPicPr>
          <p:nvPr/>
        </p:nvPicPr>
        <p:blipFill rotWithShape="1">
          <a:blip r:embed="rId4"/>
          <a:srcRect l="3419" t="4210" r="5766" b="4506"/>
          <a:stretch/>
        </p:blipFill>
        <p:spPr>
          <a:xfrm>
            <a:off x="2873946" y="374626"/>
            <a:ext cx="2979966" cy="2995344"/>
          </a:xfrm>
          <a:prstGeom prst="rect">
            <a:avLst/>
          </a:prstGeom>
        </p:spPr>
      </p:pic>
    </p:spTree>
    <p:extLst>
      <p:ext uri="{BB962C8B-B14F-4D97-AF65-F5344CB8AC3E}">
        <p14:creationId xmlns:p14="http://schemas.microsoft.com/office/powerpoint/2010/main" val="962862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5607" y="5459014"/>
            <a:ext cx="2858393" cy="1398986"/>
          </a:xfrm>
          <a:prstGeom prst="rect">
            <a:avLst/>
          </a:prstGeom>
        </p:spPr>
      </p:pic>
      <p:sp>
        <p:nvSpPr>
          <p:cNvPr id="2" name="Title 1"/>
          <p:cNvSpPr>
            <a:spLocks noGrp="1"/>
          </p:cNvSpPr>
          <p:nvPr>
            <p:ph type="title" idx="4294967295"/>
          </p:nvPr>
        </p:nvSpPr>
        <p:spPr>
          <a:xfrm>
            <a:off x="-674575" y="5269021"/>
            <a:ext cx="7772400" cy="1362075"/>
          </a:xfrm>
        </p:spPr>
        <p:txBody>
          <a:bodyPr>
            <a:normAutofit fontScale="90000"/>
          </a:bodyPr>
          <a:lstStyle/>
          <a:p>
            <a:r>
              <a:rPr lang="en-US" dirty="0" smtClean="0"/>
              <a:t/>
            </a:r>
            <a:br>
              <a:rPr lang="en-US" dirty="0" smtClean="0"/>
            </a:br>
            <a:r>
              <a:rPr lang="en-US" dirty="0" smtClean="0">
                <a:solidFill>
                  <a:srgbClr val="2D83F4"/>
                </a:solidFill>
              </a:rPr>
              <a:t>Canada:  a </a:t>
            </a:r>
            <a:r>
              <a:rPr lang="en-US" b="1" dirty="0" smtClean="0">
                <a:solidFill>
                  <a:srgbClr val="2D83F4"/>
                </a:solidFill>
              </a:rPr>
              <a:t>Spectator</a:t>
            </a:r>
            <a:r>
              <a:rPr lang="en-US" dirty="0" smtClean="0">
                <a:solidFill>
                  <a:srgbClr val="2D83F4"/>
                </a:solidFill>
              </a:rPr>
              <a:t> </a:t>
            </a:r>
            <a:r>
              <a:rPr lang="en-US" b="1" dirty="0" smtClean="0">
                <a:solidFill>
                  <a:srgbClr val="2D83F4"/>
                </a:solidFill>
              </a:rPr>
              <a:t>Society</a:t>
            </a:r>
            <a:endParaRPr lang="en-US" b="1" dirty="0">
              <a:solidFill>
                <a:srgbClr val="2D83F4"/>
              </a:solidFill>
            </a:endParaRPr>
          </a:p>
        </p:txBody>
      </p:sp>
      <p:sp>
        <p:nvSpPr>
          <p:cNvPr id="3" name="Text Placeholder 2"/>
          <p:cNvSpPr>
            <a:spLocks noGrp="1"/>
          </p:cNvSpPr>
          <p:nvPr>
            <p:ph type="body" idx="4294967295"/>
          </p:nvPr>
        </p:nvSpPr>
        <p:spPr>
          <a:xfrm>
            <a:off x="806803" y="342292"/>
            <a:ext cx="7772400" cy="1060450"/>
          </a:xfrm>
        </p:spPr>
        <p:txBody>
          <a:bodyPr>
            <a:normAutofit/>
          </a:bodyPr>
          <a:lstStyle/>
          <a:p>
            <a:r>
              <a:rPr lang="en-US" sz="3600" dirty="0" smtClean="0"/>
              <a:t>Obesity and Olympic Performance </a:t>
            </a:r>
            <a:endParaRPr lang="en-US" sz="3600" dirty="0"/>
          </a:p>
        </p:txBody>
      </p:sp>
      <p:graphicFrame>
        <p:nvGraphicFramePr>
          <p:cNvPr id="7" name="Chart 6"/>
          <p:cNvGraphicFramePr>
            <a:graphicFrameLocks/>
          </p:cNvGraphicFramePr>
          <p:nvPr>
            <p:extLst>
              <p:ext uri="{D42A27DB-BD31-4B8C-83A1-F6EECF244321}">
                <p14:modId xmlns:p14="http://schemas.microsoft.com/office/powerpoint/2010/main" val="3547448669"/>
              </p:ext>
            </p:extLst>
          </p:nvPr>
        </p:nvGraphicFramePr>
        <p:xfrm>
          <a:off x="4398723" y="1579935"/>
          <a:ext cx="4853696" cy="331476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p:cNvGraphicFramePr>
          <p:nvPr>
            <p:extLst>
              <p:ext uri="{D42A27DB-BD31-4B8C-83A1-F6EECF244321}">
                <p14:modId xmlns:p14="http://schemas.microsoft.com/office/powerpoint/2010/main" val="98188089"/>
              </p:ext>
            </p:extLst>
          </p:nvPr>
        </p:nvGraphicFramePr>
        <p:xfrm>
          <a:off x="-123908" y="1723214"/>
          <a:ext cx="4816911" cy="3171486"/>
        </p:xfrm>
        <a:graphic>
          <a:graphicData uri="http://schemas.openxmlformats.org/drawingml/2006/chart">
            <c:chart xmlns:c="http://schemas.openxmlformats.org/drawingml/2006/chart" xmlns:r="http://schemas.openxmlformats.org/officeDocument/2006/relationships" r:id="rId5"/>
          </a:graphicData>
        </a:graphic>
      </p:graphicFrame>
      <p:sp>
        <p:nvSpPr>
          <p:cNvPr id="4" name="Oval 3"/>
          <p:cNvSpPr/>
          <p:nvPr/>
        </p:nvSpPr>
        <p:spPr>
          <a:xfrm>
            <a:off x="992683" y="4807106"/>
            <a:ext cx="145983" cy="130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094872" y="4762967"/>
            <a:ext cx="1925264" cy="369332"/>
          </a:xfrm>
          <a:prstGeom prst="rect">
            <a:avLst/>
          </a:prstGeom>
          <a:noFill/>
        </p:spPr>
        <p:txBody>
          <a:bodyPr wrap="none" rtlCol="0">
            <a:spAutoFit/>
          </a:bodyPr>
          <a:lstStyle/>
          <a:p>
            <a:r>
              <a:rPr lang="en-US" dirty="0" smtClean="0"/>
              <a:t>Obesity  (&gt;30 BMI)</a:t>
            </a:r>
            <a:endParaRPr lang="en-US" dirty="0"/>
          </a:p>
        </p:txBody>
      </p:sp>
      <p:sp>
        <p:nvSpPr>
          <p:cNvPr id="9" name="Rectangle 8"/>
          <p:cNvSpPr/>
          <p:nvPr/>
        </p:nvSpPr>
        <p:spPr>
          <a:xfrm>
            <a:off x="3065642" y="4807106"/>
            <a:ext cx="145983" cy="130600"/>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3247239" y="4786982"/>
            <a:ext cx="877163" cy="369332"/>
          </a:xfrm>
          <a:prstGeom prst="rect">
            <a:avLst/>
          </a:prstGeom>
          <a:noFill/>
        </p:spPr>
        <p:txBody>
          <a:bodyPr wrap="none" rtlCol="0">
            <a:spAutoFit/>
          </a:bodyPr>
          <a:lstStyle/>
          <a:p>
            <a:r>
              <a:rPr lang="en-US" dirty="0" smtClean="0"/>
              <a:t>Medals</a:t>
            </a:r>
            <a:endParaRPr lang="en-US" dirty="0"/>
          </a:p>
        </p:txBody>
      </p:sp>
    </p:spTree>
    <p:extLst>
      <p:ext uri="{BB962C8B-B14F-4D97-AF65-F5344CB8AC3E}">
        <p14:creationId xmlns:p14="http://schemas.microsoft.com/office/powerpoint/2010/main" val="196766483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
            <a:ext cx="9135986" cy="4471434"/>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247687"/>
            <a:ext cx="9144000" cy="2975348"/>
          </a:xfrm>
          <a:prstGeom prst="rect">
            <a:avLst/>
          </a:prstGeom>
        </p:spPr>
      </p:pic>
      <p:sp>
        <p:nvSpPr>
          <p:cNvPr id="2" name="Title 1"/>
          <p:cNvSpPr>
            <a:spLocks noGrp="1"/>
          </p:cNvSpPr>
          <p:nvPr>
            <p:ph type="title"/>
          </p:nvPr>
        </p:nvSpPr>
        <p:spPr>
          <a:xfrm>
            <a:off x="4009832" y="5376624"/>
            <a:ext cx="7772400" cy="1524000"/>
          </a:xfrm>
        </p:spPr>
        <p:txBody>
          <a:bodyPr>
            <a:noAutofit/>
          </a:bodyPr>
          <a:lstStyle/>
          <a:p>
            <a:pPr algn="l">
              <a:lnSpc>
                <a:spcPts val="5000"/>
              </a:lnSpc>
            </a:pPr>
            <a:r>
              <a:rPr lang="en-US" sz="6200" b="1" cap="all" dirty="0" err="1" smtClean="0">
                <a:solidFill>
                  <a:schemeClr val="tx1">
                    <a:lumMod val="50000"/>
                    <a:lumOff val="50000"/>
                  </a:schemeClr>
                </a:solidFill>
              </a:rPr>
              <a:t>Littératie</a:t>
            </a:r>
            <a:r>
              <a:rPr lang="en-US" sz="6200" b="1" cap="all" dirty="0" smtClean="0">
                <a:solidFill>
                  <a:schemeClr val="tx1">
                    <a:lumMod val="50000"/>
                    <a:lumOff val="50000"/>
                  </a:schemeClr>
                </a:solidFill>
              </a:rPr>
              <a:t> </a:t>
            </a:r>
            <a:br>
              <a:rPr lang="en-US" sz="6200" b="1" cap="all" dirty="0" smtClean="0">
                <a:solidFill>
                  <a:schemeClr val="tx1">
                    <a:lumMod val="50000"/>
                    <a:lumOff val="50000"/>
                  </a:schemeClr>
                </a:solidFill>
              </a:rPr>
            </a:br>
            <a:r>
              <a:rPr lang="en-US" sz="6200" b="1" cap="all" dirty="0" smtClean="0">
                <a:solidFill>
                  <a:schemeClr val="tx1">
                    <a:lumMod val="50000"/>
                    <a:lumOff val="50000"/>
                  </a:schemeClr>
                </a:solidFill>
              </a:rPr>
              <a:t>physique </a:t>
            </a:r>
            <a:endParaRPr lang="en-US" sz="6200" b="1" cap="all" dirty="0">
              <a:solidFill>
                <a:schemeClr val="tx1">
                  <a:lumMod val="50000"/>
                  <a:lumOff val="50000"/>
                </a:schemeClr>
              </a:solidFill>
            </a:endParaRPr>
          </a:p>
        </p:txBody>
      </p:sp>
    </p:spTree>
    <p:extLst>
      <p:ext uri="{BB962C8B-B14F-4D97-AF65-F5344CB8AC3E}">
        <p14:creationId xmlns:p14="http://schemas.microsoft.com/office/powerpoint/2010/main" val="199503869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Content Placeholder 3"/>
          <p:cNvSpPr>
            <a:spLocks noGrp="1"/>
          </p:cNvSpPr>
          <p:nvPr>
            <p:ph idx="1"/>
          </p:nvPr>
        </p:nvSpPr>
        <p:spPr>
          <a:xfrm>
            <a:off x="457200" y="2975348"/>
            <a:ext cx="8229600" cy="3564988"/>
          </a:xfrm>
        </p:spPr>
        <p:txBody>
          <a:bodyPr>
            <a:normAutofit lnSpcReduction="10000"/>
          </a:bodyPr>
          <a:lstStyle/>
          <a:p>
            <a:pPr marL="0" indent="0">
              <a:buNone/>
            </a:pPr>
            <a:r>
              <a:rPr lang="en-US" sz="3600" dirty="0" smtClean="0"/>
              <a:t>What is it?</a:t>
            </a:r>
            <a:r>
              <a:rPr lang="en-US" sz="3600" dirty="0"/>
              <a:t> </a:t>
            </a:r>
            <a:endParaRPr lang="en-US" sz="3600" dirty="0" smtClean="0"/>
          </a:p>
          <a:p>
            <a:pPr lvl="1"/>
            <a:r>
              <a:rPr lang="en-US" sz="3200" dirty="0"/>
              <a:t>PL for </a:t>
            </a:r>
            <a:r>
              <a:rPr lang="en-US" sz="3200" dirty="0" smtClean="0">
                <a:solidFill>
                  <a:schemeClr val="accent3">
                    <a:lumMod val="75000"/>
                  </a:schemeClr>
                </a:solidFill>
              </a:rPr>
              <a:t>health and active participation</a:t>
            </a:r>
          </a:p>
          <a:p>
            <a:pPr lvl="1"/>
            <a:r>
              <a:rPr lang="en-US" sz="3200" dirty="0"/>
              <a:t>PL for </a:t>
            </a:r>
            <a:r>
              <a:rPr lang="en-US" sz="3200" dirty="0">
                <a:solidFill>
                  <a:srgbClr val="3366FF"/>
                </a:solidFill>
              </a:rPr>
              <a:t>performance </a:t>
            </a:r>
          </a:p>
          <a:p>
            <a:pPr lvl="1"/>
            <a:r>
              <a:rPr lang="en-US" sz="3200" dirty="0" smtClean="0"/>
              <a:t>PL for </a:t>
            </a:r>
            <a:r>
              <a:rPr lang="en-US" sz="3200" dirty="0" smtClean="0">
                <a:solidFill>
                  <a:srgbClr val="FF5500"/>
                </a:solidFill>
              </a:rPr>
              <a:t>prevention</a:t>
            </a:r>
          </a:p>
          <a:p>
            <a:pPr lvl="1"/>
            <a:r>
              <a:rPr lang="en-US" sz="3200" dirty="0" smtClean="0"/>
              <a:t>PL for </a:t>
            </a:r>
            <a:r>
              <a:rPr lang="en-US" sz="3200" dirty="0" smtClean="0">
                <a:solidFill>
                  <a:schemeClr val="accent5">
                    <a:lumMod val="75000"/>
                  </a:schemeClr>
                </a:solidFill>
              </a:rPr>
              <a:t>rehabilitation</a:t>
            </a:r>
          </a:p>
          <a:p>
            <a:pPr lvl="1"/>
            <a:r>
              <a:rPr lang="en-US" sz="3200" dirty="0" smtClean="0">
                <a:solidFill>
                  <a:srgbClr val="000000"/>
                </a:solidFill>
              </a:rPr>
              <a:t>PL for </a:t>
            </a:r>
            <a:r>
              <a:rPr lang="en-US" sz="3200" dirty="0" smtClean="0">
                <a:solidFill>
                  <a:srgbClr val="E03BD1"/>
                </a:solidFill>
              </a:rPr>
              <a:t>vocation </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2975348"/>
          </a:xfrm>
          <a:prstGeom prst="rect">
            <a:avLst/>
          </a:prstGeom>
        </p:spPr>
      </p:pic>
    </p:spTree>
    <p:extLst>
      <p:ext uri="{BB962C8B-B14F-4D97-AF65-F5344CB8AC3E}">
        <p14:creationId xmlns:p14="http://schemas.microsoft.com/office/powerpoint/2010/main" val="69267207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5613423"/>
            <a:ext cx="4266962" cy="117096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0" y="5613423"/>
            <a:ext cx="4266962" cy="124457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0" y="0"/>
            <a:ext cx="9105900" cy="3187700"/>
          </a:xfrm>
          <a:prstGeom prst="rect">
            <a:avLst/>
          </a:prstGeom>
        </p:spPr>
      </p:pic>
      <p:pic>
        <p:nvPicPr>
          <p:cNvPr id="3" name="Picture 2"/>
          <p:cNvPicPr>
            <a:picLocks noChangeAspect="1"/>
          </p:cNvPicPr>
          <p:nvPr/>
        </p:nvPicPr>
        <p:blipFill>
          <a:blip r:embed="rId4"/>
          <a:stretch>
            <a:fillRect/>
          </a:stretch>
        </p:blipFill>
        <p:spPr>
          <a:xfrm>
            <a:off x="7657485" y="2381111"/>
            <a:ext cx="1333104" cy="1765876"/>
          </a:xfrm>
          <a:prstGeom prst="rect">
            <a:avLst/>
          </a:prstGeom>
        </p:spPr>
      </p:pic>
      <p:pic>
        <p:nvPicPr>
          <p:cNvPr id="5" name="Picture 4"/>
          <p:cNvPicPr>
            <a:picLocks noChangeAspect="1"/>
          </p:cNvPicPr>
          <p:nvPr/>
        </p:nvPicPr>
        <p:blipFill>
          <a:blip r:embed="rId5"/>
          <a:stretch>
            <a:fillRect/>
          </a:stretch>
        </p:blipFill>
        <p:spPr>
          <a:xfrm>
            <a:off x="0" y="3253312"/>
            <a:ext cx="2705100" cy="1027253"/>
          </a:xfrm>
          <a:prstGeom prst="rect">
            <a:avLst/>
          </a:prstGeom>
        </p:spPr>
      </p:pic>
      <p:pic>
        <p:nvPicPr>
          <p:cNvPr id="6" name="Picture 5"/>
          <p:cNvPicPr>
            <a:picLocks noChangeAspect="1"/>
          </p:cNvPicPr>
          <p:nvPr/>
        </p:nvPicPr>
        <p:blipFill rotWithShape="1">
          <a:blip r:embed="rId6"/>
          <a:srcRect b="22773"/>
          <a:stretch/>
        </p:blipFill>
        <p:spPr>
          <a:xfrm>
            <a:off x="0" y="4335704"/>
            <a:ext cx="2705100" cy="1206374"/>
          </a:xfrm>
          <a:prstGeom prst="rect">
            <a:avLst/>
          </a:prstGeom>
        </p:spPr>
      </p:pic>
      <p:pic>
        <p:nvPicPr>
          <p:cNvPr id="7" name="Picture 6"/>
          <p:cNvPicPr>
            <a:picLocks noChangeAspect="1"/>
          </p:cNvPicPr>
          <p:nvPr/>
        </p:nvPicPr>
        <p:blipFill>
          <a:blip r:embed="rId7"/>
          <a:stretch>
            <a:fillRect/>
          </a:stretch>
        </p:blipFill>
        <p:spPr>
          <a:xfrm>
            <a:off x="3025890" y="2381111"/>
            <a:ext cx="2286000" cy="2286000"/>
          </a:xfrm>
          <a:prstGeom prst="rect">
            <a:avLst/>
          </a:prstGeom>
        </p:spPr>
      </p:pic>
      <p:pic>
        <p:nvPicPr>
          <p:cNvPr id="8" name="Picture 7"/>
          <p:cNvPicPr>
            <a:picLocks noChangeAspect="1"/>
          </p:cNvPicPr>
          <p:nvPr/>
        </p:nvPicPr>
        <p:blipFill>
          <a:blip r:embed="rId8"/>
          <a:stretch>
            <a:fillRect/>
          </a:stretch>
        </p:blipFill>
        <p:spPr>
          <a:xfrm>
            <a:off x="178744" y="5613423"/>
            <a:ext cx="4473497" cy="1110443"/>
          </a:xfrm>
          <a:prstGeom prst="rect">
            <a:avLst/>
          </a:prstGeom>
        </p:spPr>
      </p:pic>
      <p:pic>
        <p:nvPicPr>
          <p:cNvPr id="9" name="Picture 8"/>
          <p:cNvPicPr>
            <a:picLocks noChangeAspect="1"/>
          </p:cNvPicPr>
          <p:nvPr/>
        </p:nvPicPr>
        <p:blipFill>
          <a:blip r:embed="rId9"/>
          <a:stretch>
            <a:fillRect/>
          </a:stretch>
        </p:blipFill>
        <p:spPr>
          <a:xfrm>
            <a:off x="5398065" y="2470940"/>
            <a:ext cx="2162785" cy="1355548"/>
          </a:xfrm>
          <a:prstGeom prst="rect">
            <a:avLst/>
          </a:prstGeom>
        </p:spPr>
      </p:pic>
      <p:pic>
        <p:nvPicPr>
          <p:cNvPr id="10" name="Picture 9"/>
          <p:cNvPicPr>
            <a:picLocks noChangeAspect="1"/>
          </p:cNvPicPr>
          <p:nvPr/>
        </p:nvPicPr>
        <p:blipFill>
          <a:blip r:embed="rId10"/>
          <a:stretch>
            <a:fillRect/>
          </a:stretch>
        </p:blipFill>
        <p:spPr>
          <a:xfrm>
            <a:off x="5146863" y="5613423"/>
            <a:ext cx="3799114" cy="1170960"/>
          </a:xfrm>
          <a:prstGeom prst="rect">
            <a:avLst/>
          </a:prstGeom>
        </p:spPr>
      </p:pic>
      <p:pic>
        <p:nvPicPr>
          <p:cNvPr id="12" name="Picture 11"/>
          <p:cNvPicPr>
            <a:picLocks noChangeAspect="1"/>
          </p:cNvPicPr>
          <p:nvPr/>
        </p:nvPicPr>
        <p:blipFill>
          <a:blip r:embed="rId11"/>
          <a:stretch>
            <a:fillRect/>
          </a:stretch>
        </p:blipFill>
        <p:spPr>
          <a:xfrm>
            <a:off x="5435747" y="4267546"/>
            <a:ext cx="3510230" cy="1183373"/>
          </a:xfrm>
          <a:prstGeom prst="rect">
            <a:avLst/>
          </a:prstGeom>
        </p:spPr>
      </p:pic>
      <p:pic>
        <p:nvPicPr>
          <p:cNvPr id="13" name="Picture 12"/>
          <p:cNvPicPr>
            <a:picLocks noChangeAspect="1"/>
          </p:cNvPicPr>
          <p:nvPr/>
        </p:nvPicPr>
        <p:blipFill>
          <a:blip r:embed="rId12"/>
          <a:stretch>
            <a:fillRect/>
          </a:stretch>
        </p:blipFill>
        <p:spPr>
          <a:xfrm>
            <a:off x="2265618" y="5120719"/>
            <a:ext cx="1905000" cy="660400"/>
          </a:xfrm>
          <a:prstGeom prst="rect">
            <a:avLst/>
          </a:prstGeom>
        </p:spPr>
      </p:pic>
      <p:pic>
        <p:nvPicPr>
          <p:cNvPr id="15" name="Picture 2"/>
          <p:cNvPicPr>
            <a:picLocks noChangeAspect="1" noChangeArrowheads="1"/>
          </p:cNvPicPr>
          <p:nvPr/>
        </p:nvPicPr>
        <p:blipFill>
          <a:blip r:embed="rId13"/>
          <a:srcRect/>
          <a:stretch>
            <a:fillRect/>
          </a:stretch>
        </p:blipFill>
        <p:spPr bwMode="auto">
          <a:xfrm>
            <a:off x="3350295" y="4059312"/>
            <a:ext cx="2081113" cy="965405"/>
          </a:xfrm>
          <a:prstGeom prst="rect">
            <a:avLst/>
          </a:prstGeom>
          <a:noFill/>
          <a:ln w="9525">
            <a:noFill/>
            <a:miter lim="800000"/>
            <a:headEnd/>
            <a:tailEnd/>
          </a:ln>
          <a:effectLst/>
        </p:spPr>
      </p:pic>
      <p:pic>
        <p:nvPicPr>
          <p:cNvPr id="14" name="Picture 13"/>
          <p:cNvPicPr>
            <a:picLocks noChangeAspect="1"/>
          </p:cNvPicPr>
          <p:nvPr/>
        </p:nvPicPr>
        <p:blipFill>
          <a:blip r:embed="rId14"/>
          <a:stretch>
            <a:fillRect/>
          </a:stretch>
        </p:blipFill>
        <p:spPr>
          <a:xfrm>
            <a:off x="3025890" y="2381111"/>
            <a:ext cx="1009650" cy="1210742"/>
          </a:xfrm>
          <a:prstGeom prst="rect">
            <a:avLst/>
          </a:prstGeom>
        </p:spPr>
      </p:pic>
    </p:spTree>
    <p:extLst>
      <p:ext uri="{BB962C8B-B14F-4D97-AF65-F5344CB8AC3E}">
        <p14:creationId xmlns:p14="http://schemas.microsoft.com/office/powerpoint/2010/main" val="3951616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15428" y="546132"/>
            <a:ext cx="4572000" cy="3416320"/>
          </a:xfrm>
          <a:prstGeom prst="rect">
            <a:avLst/>
          </a:prstGeom>
        </p:spPr>
        <p:txBody>
          <a:bodyPr>
            <a:spAutoFit/>
          </a:bodyPr>
          <a:lstStyle/>
          <a:p>
            <a:pPr algn="ctr"/>
            <a:r>
              <a:rPr lang="en-US" sz="2400" dirty="0" smtClean="0"/>
              <a:t>Physical </a:t>
            </a:r>
            <a:r>
              <a:rPr lang="en-US" sz="2400" dirty="0"/>
              <a:t>literacy can be described as the motivation, confidence, physical competence, knowledge and understanding to value and take responsibility for engagement in physical activities for life</a:t>
            </a:r>
            <a:r>
              <a:rPr lang="en-US" sz="2400" dirty="0" smtClean="0"/>
              <a:t>.</a:t>
            </a:r>
          </a:p>
          <a:p>
            <a:pPr algn="ctr"/>
            <a:endParaRPr lang="en-US" sz="2400" dirty="0"/>
          </a:p>
          <a:p>
            <a:pPr algn="ctr"/>
            <a:r>
              <a:rPr lang="is-IS" sz="2400" dirty="0"/>
              <a:t> Whitehead, M. </a:t>
            </a:r>
            <a:r>
              <a:rPr lang="is-IS" sz="2400" dirty="0" smtClean="0"/>
              <a:t> 2014</a:t>
            </a:r>
            <a:r>
              <a:rPr lang="is-IS" sz="2400" dirty="0"/>
              <a:t>.</a:t>
            </a:r>
            <a:endParaRPr lang="en-US" sz="2400" dirty="0"/>
          </a:p>
        </p:txBody>
      </p:sp>
      <p:pic>
        <p:nvPicPr>
          <p:cNvPr id="4" name="Picture 3"/>
          <p:cNvPicPr>
            <a:picLocks noChangeAspect="1"/>
          </p:cNvPicPr>
          <p:nvPr/>
        </p:nvPicPr>
        <p:blipFill>
          <a:blip r:embed="rId2"/>
          <a:stretch>
            <a:fillRect/>
          </a:stretch>
        </p:blipFill>
        <p:spPr>
          <a:xfrm>
            <a:off x="2444028" y="5236029"/>
            <a:ext cx="4114800" cy="1320800"/>
          </a:xfrm>
          <a:prstGeom prst="rect">
            <a:avLst/>
          </a:prstGeom>
        </p:spPr>
      </p:pic>
    </p:spTree>
    <p:extLst>
      <p:ext uri="{BB962C8B-B14F-4D97-AF65-F5344CB8AC3E}">
        <p14:creationId xmlns:p14="http://schemas.microsoft.com/office/powerpoint/2010/main" val="977874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11657" y="2214563"/>
            <a:ext cx="8612822" cy="3255557"/>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Literacy Model</a:t>
            </a:r>
            <a:br>
              <a:rPr lang="en-US" dirty="0" smtClean="0"/>
            </a:br>
            <a:r>
              <a:rPr lang="en-US" dirty="0" smtClean="0"/>
              <a:t>“Skill Based Literacies”</a:t>
            </a:r>
            <a:endParaRPr lang="en-US" dirty="0"/>
          </a:p>
        </p:txBody>
      </p:sp>
      <p:sp>
        <p:nvSpPr>
          <p:cNvPr id="3" name="Content Placeholder 2"/>
          <p:cNvSpPr>
            <a:spLocks noGrp="1"/>
          </p:cNvSpPr>
          <p:nvPr>
            <p:ph sz="half" idx="4294967295"/>
          </p:nvPr>
        </p:nvSpPr>
        <p:spPr>
          <a:xfrm>
            <a:off x="457200" y="2214563"/>
            <a:ext cx="2066406" cy="3911600"/>
          </a:xfrm>
          <a:prstGeom prst="rect">
            <a:avLst/>
          </a:prstGeom>
        </p:spPr>
        <p:txBody>
          <a:bodyPr/>
          <a:lstStyle/>
          <a:p>
            <a:pPr marL="0" indent="0" algn="ctr">
              <a:buNone/>
            </a:pPr>
            <a:r>
              <a:rPr lang="en-US" dirty="0" smtClean="0">
                <a:solidFill>
                  <a:schemeClr val="tx1"/>
                </a:solidFill>
              </a:rPr>
              <a:t>Literacy</a:t>
            </a:r>
          </a:p>
          <a:p>
            <a:r>
              <a:rPr lang="en-US" sz="2400" dirty="0" smtClean="0"/>
              <a:t>ABC</a:t>
            </a:r>
          </a:p>
          <a:p>
            <a:r>
              <a:rPr lang="en-US" sz="2400" dirty="0" smtClean="0"/>
              <a:t>Words</a:t>
            </a:r>
          </a:p>
          <a:p>
            <a:r>
              <a:rPr lang="en-US" sz="2400" dirty="0" smtClean="0"/>
              <a:t>Sentences</a:t>
            </a:r>
          </a:p>
        </p:txBody>
      </p:sp>
      <p:sp>
        <p:nvSpPr>
          <p:cNvPr id="5" name="Content Placeholder 2"/>
          <p:cNvSpPr>
            <a:spLocks noGrp="1"/>
          </p:cNvSpPr>
          <p:nvPr>
            <p:ph sz="half" idx="4294967295"/>
          </p:nvPr>
        </p:nvSpPr>
        <p:spPr>
          <a:xfrm>
            <a:off x="4403149" y="2214563"/>
            <a:ext cx="2066406" cy="3911600"/>
          </a:xfrm>
          <a:prstGeom prst="rect">
            <a:avLst/>
          </a:prstGeom>
        </p:spPr>
        <p:txBody>
          <a:bodyPr/>
          <a:lstStyle/>
          <a:p>
            <a:pPr marL="0" indent="0" algn="ctr">
              <a:buNone/>
            </a:pPr>
            <a:r>
              <a:rPr lang="en-US" dirty="0" smtClean="0">
                <a:solidFill>
                  <a:srgbClr val="008000"/>
                </a:solidFill>
              </a:rPr>
              <a:t>Music</a:t>
            </a:r>
          </a:p>
          <a:p>
            <a:r>
              <a:rPr lang="en-US" sz="2400" dirty="0" smtClean="0"/>
              <a:t>Do-re-mi</a:t>
            </a:r>
          </a:p>
          <a:p>
            <a:r>
              <a:rPr lang="en-US" sz="2400" dirty="0" smtClean="0"/>
              <a:t>Scale </a:t>
            </a:r>
          </a:p>
          <a:p>
            <a:r>
              <a:rPr lang="en-US" sz="2400" dirty="0" smtClean="0"/>
              <a:t>Score</a:t>
            </a:r>
          </a:p>
        </p:txBody>
      </p:sp>
      <p:sp>
        <p:nvSpPr>
          <p:cNvPr id="6" name="Content Placeholder 2"/>
          <p:cNvSpPr>
            <a:spLocks noGrp="1"/>
          </p:cNvSpPr>
          <p:nvPr>
            <p:ph sz="half" idx="4294967295"/>
          </p:nvPr>
        </p:nvSpPr>
        <p:spPr>
          <a:xfrm>
            <a:off x="2337811" y="2182813"/>
            <a:ext cx="2065338" cy="3911600"/>
          </a:xfrm>
        </p:spPr>
        <p:txBody>
          <a:bodyPr/>
          <a:lstStyle/>
          <a:p>
            <a:pPr marL="0" indent="0" algn="ctr">
              <a:buNone/>
            </a:pPr>
            <a:r>
              <a:rPr lang="en-US" dirty="0" smtClean="0">
                <a:solidFill>
                  <a:srgbClr val="FF0000"/>
                </a:solidFill>
              </a:rPr>
              <a:t>Numeracy</a:t>
            </a:r>
          </a:p>
          <a:p>
            <a:r>
              <a:rPr lang="en-US" sz="2400" dirty="0" smtClean="0"/>
              <a:t>123</a:t>
            </a:r>
          </a:p>
          <a:p>
            <a:r>
              <a:rPr lang="en-US" sz="2400" dirty="0" smtClean="0"/>
              <a:t>Fractions</a:t>
            </a:r>
          </a:p>
          <a:p>
            <a:r>
              <a:rPr lang="en-US" sz="2400" dirty="0" smtClean="0"/>
              <a:t>Equations</a:t>
            </a:r>
          </a:p>
        </p:txBody>
      </p:sp>
      <p:sp>
        <p:nvSpPr>
          <p:cNvPr id="7" name="Content Placeholder 2"/>
          <p:cNvSpPr>
            <a:spLocks noGrp="1"/>
          </p:cNvSpPr>
          <p:nvPr>
            <p:ph sz="half" idx="4294967295"/>
          </p:nvPr>
        </p:nvSpPr>
        <p:spPr>
          <a:xfrm>
            <a:off x="6469555" y="2182813"/>
            <a:ext cx="2411412" cy="3911600"/>
          </a:xfrm>
        </p:spPr>
        <p:txBody>
          <a:bodyPr/>
          <a:lstStyle/>
          <a:p>
            <a:pPr marL="0" indent="0" algn="ctr">
              <a:buNone/>
            </a:pPr>
            <a:r>
              <a:rPr lang="en-US" dirty="0" smtClean="0">
                <a:solidFill>
                  <a:srgbClr val="0000FF"/>
                </a:solidFill>
              </a:rPr>
              <a:t>Physical Literacy</a:t>
            </a:r>
          </a:p>
          <a:p>
            <a:r>
              <a:rPr lang="en-US" sz="2400" dirty="0" smtClean="0"/>
              <a:t>Movement vocabulary</a:t>
            </a:r>
          </a:p>
          <a:p>
            <a:r>
              <a:rPr lang="en-US" sz="2400" dirty="0" smtClean="0"/>
              <a:t>Sequences</a:t>
            </a:r>
          </a:p>
          <a:p>
            <a:r>
              <a:rPr lang="en-US" sz="2400" dirty="0" smtClean="0"/>
              <a:t>Tasks  </a:t>
            </a:r>
          </a:p>
        </p:txBody>
      </p:sp>
      <p:pic>
        <p:nvPicPr>
          <p:cNvPr id="9" name="Picture 8"/>
          <p:cNvPicPr>
            <a:picLocks noChangeAspect="1"/>
          </p:cNvPicPr>
          <p:nvPr/>
        </p:nvPicPr>
        <p:blipFill>
          <a:blip r:embed="rId2"/>
          <a:stretch>
            <a:fillRect/>
          </a:stretch>
        </p:blipFill>
        <p:spPr>
          <a:xfrm>
            <a:off x="457200" y="4583505"/>
            <a:ext cx="1785128" cy="1234067"/>
          </a:xfrm>
          <a:prstGeom prst="rect">
            <a:avLst/>
          </a:prstGeom>
        </p:spPr>
      </p:pic>
      <p:pic>
        <p:nvPicPr>
          <p:cNvPr id="10" name="Picture 9"/>
          <p:cNvPicPr>
            <a:picLocks noChangeAspect="1"/>
          </p:cNvPicPr>
          <p:nvPr/>
        </p:nvPicPr>
        <p:blipFill>
          <a:blip r:embed="rId3"/>
          <a:stretch>
            <a:fillRect/>
          </a:stretch>
        </p:blipFill>
        <p:spPr>
          <a:xfrm>
            <a:off x="2428816" y="4583505"/>
            <a:ext cx="2261239" cy="1226918"/>
          </a:xfrm>
          <a:prstGeom prst="rect">
            <a:avLst/>
          </a:prstGeom>
        </p:spPr>
      </p:pic>
      <p:pic>
        <p:nvPicPr>
          <p:cNvPr id="11" name="Picture 10"/>
          <p:cNvPicPr>
            <a:picLocks noChangeAspect="1"/>
          </p:cNvPicPr>
          <p:nvPr/>
        </p:nvPicPr>
        <p:blipFill>
          <a:blip r:embed="rId4"/>
          <a:stretch>
            <a:fillRect/>
          </a:stretch>
        </p:blipFill>
        <p:spPr>
          <a:xfrm>
            <a:off x="4831705" y="4508350"/>
            <a:ext cx="1378226" cy="1378226"/>
          </a:xfrm>
          <a:prstGeom prst="rect">
            <a:avLst/>
          </a:prstGeom>
        </p:spPr>
      </p:pic>
      <p:pic>
        <p:nvPicPr>
          <p:cNvPr id="12" name="Picture 11"/>
          <p:cNvPicPr>
            <a:picLocks noChangeAspect="1"/>
          </p:cNvPicPr>
          <p:nvPr/>
        </p:nvPicPr>
        <p:blipFill>
          <a:blip r:embed="rId5"/>
          <a:stretch>
            <a:fillRect/>
          </a:stretch>
        </p:blipFill>
        <p:spPr>
          <a:xfrm>
            <a:off x="6381352" y="4404031"/>
            <a:ext cx="2173113" cy="1482546"/>
          </a:xfrm>
          <a:prstGeom prst="rect">
            <a:avLst/>
          </a:prstGeom>
        </p:spPr>
      </p:pic>
      <p:cxnSp>
        <p:nvCxnSpPr>
          <p:cNvPr id="13" name="Straight Connector 12"/>
          <p:cNvCxnSpPr/>
          <p:nvPr/>
        </p:nvCxnSpPr>
        <p:spPr>
          <a:xfrm>
            <a:off x="580204" y="3086244"/>
            <a:ext cx="596424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587107" y="3418134"/>
            <a:ext cx="196735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9" name="Picture 18"/>
          <p:cNvPicPr>
            <a:picLocks noChangeAspect="1"/>
          </p:cNvPicPr>
          <p:nvPr/>
        </p:nvPicPr>
        <p:blipFill>
          <a:blip r:embed="rId6"/>
          <a:stretch>
            <a:fillRect/>
          </a:stretch>
        </p:blipFill>
        <p:spPr>
          <a:xfrm>
            <a:off x="5948956" y="2811300"/>
            <a:ext cx="609926" cy="680302"/>
          </a:xfrm>
          <a:prstGeom prst="rect">
            <a:avLst/>
          </a:prstGeom>
        </p:spPr>
      </p:pic>
    </p:spTree>
    <p:extLst>
      <p:ext uri="{BB962C8B-B14F-4D97-AF65-F5344CB8AC3E}">
        <p14:creationId xmlns:p14="http://schemas.microsoft.com/office/powerpoint/2010/main" val="2531550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par>
                                <p:cTn id="11" presetID="9"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7F7F7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1216" y="622556"/>
            <a:ext cx="4572000" cy="2862322"/>
          </a:xfrm>
          <a:prstGeom prst="rect">
            <a:avLst/>
          </a:prstGeom>
        </p:spPr>
        <p:txBody>
          <a:bodyPr>
            <a:spAutoFit/>
          </a:bodyPr>
          <a:lstStyle/>
          <a:p>
            <a:r>
              <a:rPr lang="en-US" sz="3600" b="1" dirty="0">
                <a:solidFill>
                  <a:srgbClr val="FFFF00"/>
                </a:solidFill>
              </a:rPr>
              <a:t>Literacy</a:t>
            </a:r>
            <a:r>
              <a:rPr lang="en-US" sz="3600" dirty="0">
                <a:solidFill>
                  <a:srgbClr val="FFFF00"/>
                </a:solidFill>
              </a:rPr>
              <a:t> </a:t>
            </a:r>
            <a:r>
              <a:rPr lang="en-US" sz="2400" dirty="0">
                <a:solidFill>
                  <a:srgbClr val="FFFF00"/>
                </a:solidFill>
              </a:rPr>
              <a:t>is the ability to identify, understand, interpret, create, communicate, compute and use printed and written materials associated with varying contexts. </a:t>
            </a:r>
            <a:endParaRPr lang="en-US" sz="2400" dirty="0" smtClean="0"/>
          </a:p>
        </p:txBody>
      </p:sp>
      <p:sp>
        <p:nvSpPr>
          <p:cNvPr id="3" name="Rectangle 2"/>
          <p:cNvSpPr/>
          <p:nvPr/>
        </p:nvSpPr>
        <p:spPr>
          <a:xfrm>
            <a:off x="88503" y="4118928"/>
            <a:ext cx="3475831" cy="369332"/>
          </a:xfrm>
          <a:prstGeom prst="rect">
            <a:avLst/>
          </a:prstGeom>
        </p:spPr>
        <p:txBody>
          <a:bodyPr wrap="none">
            <a:spAutoFit/>
          </a:bodyPr>
          <a:lstStyle/>
          <a:p>
            <a:r>
              <a:rPr lang="en-US" b="1" dirty="0" smtClean="0">
                <a:solidFill>
                  <a:srgbClr val="FF0000"/>
                </a:solidFill>
              </a:rPr>
              <a:t>is </a:t>
            </a:r>
            <a:r>
              <a:rPr lang="en-US" b="1" dirty="0">
                <a:solidFill>
                  <a:srgbClr val="FF0000"/>
                </a:solidFill>
              </a:rPr>
              <a:t>the </a:t>
            </a:r>
            <a:r>
              <a:rPr lang="en-US" b="1" dirty="0" smtClean="0">
                <a:solidFill>
                  <a:srgbClr val="FF0000"/>
                </a:solidFill>
              </a:rPr>
              <a:t>ability to read and write  </a:t>
            </a:r>
            <a:endParaRPr lang="en-US" b="1" dirty="0">
              <a:solidFill>
                <a:srgbClr val="FF0000"/>
              </a:solidFill>
            </a:endParaRPr>
          </a:p>
        </p:txBody>
      </p:sp>
      <p:sp>
        <p:nvSpPr>
          <p:cNvPr id="4" name="Rectangle 3"/>
          <p:cNvSpPr/>
          <p:nvPr/>
        </p:nvSpPr>
        <p:spPr>
          <a:xfrm>
            <a:off x="102308" y="5277546"/>
            <a:ext cx="3151167" cy="923330"/>
          </a:xfrm>
          <a:prstGeom prst="rect">
            <a:avLst/>
          </a:prstGeom>
        </p:spPr>
        <p:txBody>
          <a:bodyPr wrap="square">
            <a:spAutoFit/>
          </a:bodyPr>
          <a:lstStyle/>
          <a:p>
            <a:r>
              <a:rPr lang="en-US" b="1" dirty="0" smtClean="0">
                <a:solidFill>
                  <a:srgbClr val="FFFF00"/>
                </a:solidFill>
              </a:rPr>
              <a:t>is </a:t>
            </a:r>
            <a:r>
              <a:rPr lang="en-US" b="1" dirty="0">
                <a:solidFill>
                  <a:srgbClr val="FFFF00"/>
                </a:solidFill>
              </a:rPr>
              <a:t>the </a:t>
            </a:r>
            <a:r>
              <a:rPr lang="en-US" b="1" dirty="0" smtClean="0">
                <a:solidFill>
                  <a:srgbClr val="FFFF00"/>
                </a:solidFill>
              </a:rPr>
              <a:t>ability to use vocabulary to participate in society </a:t>
            </a:r>
            <a:r>
              <a:rPr lang="en-US" dirty="0" smtClean="0">
                <a:solidFill>
                  <a:srgbClr val="FFFF00"/>
                </a:solidFill>
              </a:rPr>
              <a:t> </a:t>
            </a:r>
            <a:endParaRPr lang="en-US" dirty="0"/>
          </a:p>
        </p:txBody>
      </p:sp>
      <p:sp>
        <p:nvSpPr>
          <p:cNvPr id="6" name="Rectangle 5"/>
          <p:cNvSpPr/>
          <p:nvPr/>
        </p:nvSpPr>
        <p:spPr>
          <a:xfrm>
            <a:off x="4560784" y="628161"/>
            <a:ext cx="4572000" cy="3170099"/>
          </a:xfrm>
          <a:prstGeom prst="rect">
            <a:avLst/>
          </a:prstGeom>
        </p:spPr>
        <p:txBody>
          <a:bodyPr>
            <a:spAutoFit/>
          </a:bodyPr>
          <a:lstStyle/>
          <a:p>
            <a:pPr algn="r"/>
            <a:r>
              <a:rPr lang="en-US" sz="3200" b="1" dirty="0" smtClean="0"/>
              <a:t>Physical </a:t>
            </a:r>
            <a:r>
              <a:rPr lang="en-US" sz="3200" b="1" dirty="0"/>
              <a:t>literacy </a:t>
            </a:r>
            <a:r>
              <a:rPr lang="en-US" sz="2400" dirty="0"/>
              <a:t>can be described as the motivation, confidence, physical competence, knowledge and understanding to value and take responsibility for engagement in physical activities for life</a:t>
            </a:r>
            <a:r>
              <a:rPr lang="en-US" sz="2400" dirty="0" smtClean="0"/>
              <a:t>.</a:t>
            </a:r>
          </a:p>
        </p:txBody>
      </p:sp>
      <p:sp>
        <p:nvSpPr>
          <p:cNvPr id="7" name="Rectangle 6"/>
          <p:cNvSpPr/>
          <p:nvPr/>
        </p:nvSpPr>
        <p:spPr>
          <a:xfrm>
            <a:off x="4953743" y="5273483"/>
            <a:ext cx="4047549" cy="646331"/>
          </a:xfrm>
          <a:prstGeom prst="rect">
            <a:avLst/>
          </a:prstGeom>
        </p:spPr>
        <p:txBody>
          <a:bodyPr wrap="square">
            <a:spAutoFit/>
          </a:bodyPr>
          <a:lstStyle/>
          <a:p>
            <a:r>
              <a:rPr lang="en-CA" b="1" dirty="0" smtClean="0">
                <a:solidFill>
                  <a:srgbClr val="FFFF00"/>
                </a:solidFill>
              </a:rPr>
              <a:t>is </a:t>
            </a:r>
            <a:r>
              <a:rPr lang="en-CA" b="1" dirty="0">
                <a:solidFill>
                  <a:srgbClr val="FFFF00"/>
                </a:solidFill>
              </a:rPr>
              <a:t>the ability to use movement vocabulary to </a:t>
            </a:r>
            <a:r>
              <a:rPr lang="en-CA" b="1" dirty="0" smtClean="0">
                <a:solidFill>
                  <a:srgbClr val="FFFF00"/>
                </a:solidFill>
              </a:rPr>
              <a:t>participate in activity</a:t>
            </a:r>
            <a:endParaRPr lang="en-US" dirty="0">
              <a:solidFill>
                <a:srgbClr val="FFFF00"/>
              </a:solidFill>
            </a:endParaRPr>
          </a:p>
        </p:txBody>
      </p:sp>
      <p:sp>
        <p:nvSpPr>
          <p:cNvPr id="8" name="Rectangle 7"/>
          <p:cNvSpPr/>
          <p:nvPr/>
        </p:nvSpPr>
        <p:spPr>
          <a:xfrm>
            <a:off x="4953743" y="4109619"/>
            <a:ext cx="4047549" cy="369332"/>
          </a:xfrm>
          <a:prstGeom prst="rect">
            <a:avLst/>
          </a:prstGeom>
        </p:spPr>
        <p:txBody>
          <a:bodyPr wrap="square">
            <a:spAutoFit/>
          </a:bodyPr>
          <a:lstStyle/>
          <a:p>
            <a:r>
              <a:rPr lang="en-CA" b="1" dirty="0">
                <a:solidFill>
                  <a:srgbClr val="FF0000"/>
                </a:solidFill>
              </a:rPr>
              <a:t>c</a:t>
            </a:r>
            <a:r>
              <a:rPr lang="en-CA" b="1" dirty="0" smtClean="0">
                <a:solidFill>
                  <a:srgbClr val="FF0000"/>
                </a:solidFill>
              </a:rPr>
              <a:t>ompetence to move</a:t>
            </a:r>
            <a:endParaRPr lang="en-US" dirty="0">
              <a:solidFill>
                <a:srgbClr val="FF0000"/>
              </a:solidFill>
            </a:endParaRPr>
          </a:p>
        </p:txBody>
      </p:sp>
    </p:spTree>
    <p:extLst>
      <p:ext uri="{BB962C8B-B14F-4D97-AF65-F5344CB8AC3E}">
        <p14:creationId xmlns:p14="http://schemas.microsoft.com/office/powerpoint/2010/main" val="379471236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0" y="4375491"/>
            <a:ext cx="5554105" cy="1950886"/>
          </a:xfrm>
          <a:prstGeom prst="rect">
            <a:avLst/>
          </a:prstGeom>
        </p:spPr>
      </p:pic>
      <p:pic>
        <p:nvPicPr>
          <p:cNvPr id="5" name="Picture 4"/>
          <p:cNvPicPr>
            <a:picLocks noChangeAspect="1"/>
          </p:cNvPicPr>
          <p:nvPr/>
        </p:nvPicPr>
        <p:blipFill>
          <a:blip r:embed="rId4" cstate="print"/>
          <a:stretch>
            <a:fillRect/>
          </a:stretch>
        </p:blipFill>
        <p:spPr>
          <a:xfrm>
            <a:off x="67732" y="2410661"/>
            <a:ext cx="5554105" cy="1976885"/>
          </a:xfrm>
          <a:prstGeom prst="rect">
            <a:avLst/>
          </a:prstGeom>
        </p:spPr>
      </p:pic>
      <p:pic>
        <p:nvPicPr>
          <p:cNvPr id="6" name="Picture 5"/>
          <p:cNvPicPr>
            <a:picLocks noChangeAspect="1"/>
          </p:cNvPicPr>
          <p:nvPr/>
        </p:nvPicPr>
        <p:blipFill>
          <a:blip r:embed="rId5" cstate="print"/>
          <a:stretch>
            <a:fillRect/>
          </a:stretch>
        </p:blipFill>
        <p:spPr>
          <a:xfrm>
            <a:off x="147840" y="413086"/>
            <a:ext cx="5554105" cy="1997575"/>
          </a:xfrm>
          <a:prstGeom prst="rect">
            <a:avLst/>
          </a:prstGeom>
        </p:spPr>
      </p:pic>
      <p:sp>
        <p:nvSpPr>
          <p:cNvPr id="7" name="Down Arrow 6"/>
          <p:cNvSpPr/>
          <p:nvPr/>
        </p:nvSpPr>
        <p:spPr>
          <a:xfrm>
            <a:off x="2929467" y="1573199"/>
            <a:ext cx="101600" cy="57573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own Arrow 7"/>
          <p:cNvSpPr/>
          <p:nvPr/>
        </p:nvSpPr>
        <p:spPr>
          <a:xfrm>
            <a:off x="3974745" y="3572934"/>
            <a:ext cx="101600" cy="57573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wn Arrow 8"/>
          <p:cNvSpPr/>
          <p:nvPr/>
        </p:nvSpPr>
        <p:spPr>
          <a:xfrm>
            <a:off x="4576591" y="5388003"/>
            <a:ext cx="101600" cy="57573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650795" y="1203867"/>
            <a:ext cx="652643" cy="369332"/>
          </a:xfrm>
          <a:prstGeom prst="rect">
            <a:avLst/>
          </a:prstGeom>
          <a:noFill/>
        </p:spPr>
        <p:txBody>
          <a:bodyPr wrap="none" rtlCol="0">
            <a:spAutoFit/>
          </a:bodyPr>
          <a:lstStyle/>
          <a:p>
            <a:r>
              <a:rPr lang="en-US" dirty="0" smtClean="0"/>
              <a:t>1910</a:t>
            </a:r>
            <a:endParaRPr lang="en-US" dirty="0"/>
          </a:p>
        </p:txBody>
      </p:sp>
      <p:sp>
        <p:nvSpPr>
          <p:cNvPr id="11" name="TextBox 10"/>
          <p:cNvSpPr txBox="1"/>
          <p:nvPr/>
        </p:nvSpPr>
        <p:spPr>
          <a:xfrm>
            <a:off x="3699199" y="3203602"/>
            <a:ext cx="652643" cy="369332"/>
          </a:xfrm>
          <a:prstGeom prst="rect">
            <a:avLst/>
          </a:prstGeom>
          <a:noFill/>
        </p:spPr>
        <p:txBody>
          <a:bodyPr wrap="none" rtlCol="0">
            <a:spAutoFit/>
          </a:bodyPr>
          <a:lstStyle/>
          <a:p>
            <a:r>
              <a:rPr lang="en-US" dirty="0" smtClean="0"/>
              <a:t>1960</a:t>
            </a:r>
            <a:endParaRPr lang="en-US" dirty="0"/>
          </a:p>
        </p:txBody>
      </p:sp>
      <p:sp>
        <p:nvSpPr>
          <p:cNvPr id="12" name="TextBox 11"/>
          <p:cNvSpPr txBox="1"/>
          <p:nvPr/>
        </p:nvSpPr>
        <p:spPr>
          <a:xfrm>
            <a:off x="4284137" y="5018671"/>
            <a:ext cx="652643" cy="369332"/>
          </a:xfrm>
          <a:prstGeom prst="rect">
            <a:avLst/>
          </a:prstGeom>
          <a:noFill/>
        </p:spPr>
        <p:txBody>
          <a:bodyPr wrap="none" rtlCol="0">
            <a:spAutoFit/>
          </a:bodyPr>
          <a:lstStyle/>
          <a:p>
            <a:r>
              <a:rPr lang="en-US" dirty="0" smtClean="0"/>
              <a:t>1992</a:t>
            </a:r>
            <a:endParaRPr lang="en-US" dirty="0"/>
          </a:p>
        </p:txBody>
      </p:sp>
      <p:sp>
        <p:nvSpPr>
          <p:cNvPr id="13" name="TextBox 12"/>
          <p:cNvSpPr txBox="1"/>
          <p:nvPr/>
        </p:nvSpPr>
        <p:spPr>
          <a:xfrm>
            <a:off x="123001" y="17469"/>
            <a:ext cx="5852884" cy="461665"/>
          </a:xfrm>
          <a:prstGeom prst="rect">
            <a:avLst/>
          </a:prstGeom>
          <a:noFill/>
        </p:spPr>
        <p:txBody>
          <a:bodyPr wrap="none" rtlCol="0">
            <a:spAutoFit/>
          </a:bodyPr>
          <a:lstStyle/>
          <a:p>
            <a:r>
              <a:rPr lang="en-US" sz="2400" b="1" dirty="0" smtClean="0"/>
              <a:t>Literacy Campaigns: Word Usage 1800-2008 </a:t>
            </a:r>
            <a:endParaRPr lang="en-US" sz="2400" b="1" dirty="0"/>
          </a:p>
        </p:txBody>
      </p:sp>
      <p:sp>
        <p:nvSpPr>
          <p:cNvPr id="14" name="Rectangle 13"/>
          <p:cNvSpPr/>
          <p:nvPr/>
        </p:nvSpPr>
        <p:spPr>
          <a:xfrm>
            <a:off x="5701945" y="2714514"/>
            <a:ext cx="3475922" cy="1754327"/>
          </a:xfrm>
          <a:prstGeom prst="rect">
            <a:avLst/>
          </a:prstGeom>
        </p:spPr>
        <p:txBody>
          <a:bodyPr wrap="square">
            <a:spAutoFit/>
          </a:bodyPr>
          <a:lstStyle/>
          <a:p>
            <a:r>
              <a:rPr lang="en-US" dirty="0"/>
              <a:t>Educators now say that the public schools must train for </a:t>
            </a:r>
            <a:r>
              <a:rPr lang="en-US" b="1" dirty="0"/>
              <a:t>physical </a:t>
            </a:r>
            <a:r>
              <a:rPr lang="en-US" b="1" dirty="0" smtClean="0"/>
              <a:t>literacy,</a:t>
            </a:r>
            <a:r>
              <a:rPr lang="en-US" dirty="0" smtClean="0"/>
              <a:t> </a:t>
            </a:r>
            <a:r>
              <a:rPr lang="en-US" dirty="0"/>
              <a:t>as </a:t>
            </a:r>
            <a:r>
              <a:rPr lang="en-US" dirty="0" smtClean="0"/>
              <a:t>well </a:t>
            </a:r>
            <a:r>
              <a:rPr lang="en-US" dirty="0"/>
              <a:t>as mental literacy. There is much physical illiteracy in America</a:t>
            </a:r>
            <a:r>
              <a:rPr lang="en-US" dirty="0" smtClean="0"/>
              <a:t>. </a:t>
            </a:r>
            <a:endParaRPr lang="en-US" dirty="0" smtClean="0"/>
          </a:p>
          <a:p>
            <a:r>
              <a:rPr lang="en-US" dirty="0" smtClean="0"/>
              <a:t>1935 </a:t>
            </a:r>
            <a:endParaRPr lang="en-US" dirty="0"/>
          </a:p>
        </p:txBody>
      </p:sp>
      <p:sp>
        <p:nvSpPr>
          <p:cNvPr id="15" name="Rectangle 14"/>
          <p:cNvSpPr/>
          <p:nvPr/>
        </p:nvSpPr>
        <p:spPr>
          <a:xfrm>
            <a:off x="5723441" y="4557006"/>
            <a:ext cx="3437437" cy="2031325"/>
          </a:xfrm>
          <a:prstGeom prst="rect">
            <a:avLst/>
          </a:prstGeom>
        </p:spPr>
        <p:txBody>
          <a:bodyPr wrap="square">
            <a:spAutoFit/>
          </a:bodyPr>
          <a:lstStyle/>
          <a:p>
            <a:r>
              <a:rPr lang="en-US" dirty="0"/>
              <a:t>Games, climbing, walking, dancing and manual occupations such as carpentry, building and so on, all conduce to </a:t>
            </a:r>
            <a:r>
              <a:rPr lang="en-US" b="1" dirty="0"/>
              <a:t>physical literacy</a:t>
            </a:r>
            <a:r>
              <a:rPr lang="en-US" dirty="0"/>
              <a:t>: that is to a disciplined command over the body. The same is true of literacy of the ear</a:t>
            </a:r>
            <a:r>
              <a:rPr lang="en-US" dirty="0" smtClean="0"/>
              <a:t>. 1937 </a:t>
            </a:r>
            <a:endParaRPr lang="en-US" dirty="0"/>
          </a:p>
        </p:txBody>
      </p:sp>
      <p:sp>
        <p:nvSpPr>
          <p:cNvPr id="16" name="Rectangle 15"/>
          <p:cNvSpPr/>
          <p:nvPr/>
        </p:nvSpPr>
        <p:spPr>
          <a:xfrm>
            <a:off x="5723441" y="515578"/>
            <a:ext cx="3204988" cy="2031325"/>
          </a:xfrm>
          <a:prstGeom prst="rect">
            <a:avLst/>
          </a:prstGeom>
        </p:spPr>
        <p:txBody>
          <a:bodyPr wrap="square">
            <a:spAutoFit/>
          </a:bodyPr>
          <a:lstStyle/>
          <a:p>
            <a:r>
              <a:rPr lang="en-US" dirty="0"/>
              <a:t>We must prepare for </a:t>
            </a:r>
            <a:r>
              <a:rPr lang="en-US" b="1" dirty="0"/>
              <a:t>physical literacy</a:t>
            </a:r>
            <a:r>
              <a:rPr lang="en-US" dirty="0"/>
              <a:t> as well as for mental literacy. A physically fit America becomes more necessary with modern mechanical inventions</a:t>
            </a:r>
            <a:r>
              <a:rPr lang="en-US" dirty="0" smtClean="0"/>
              <a:t>.</a:t>
            </a:r>
          </a:p>
          <a:p>
            <a:r>
              <a:rPr lang="en-US" dirty="0" smtClean="0"/>
              <a:t> </a:t>
            </a:r>
            <a:r>
              <a:rPr lang="en-US" dirty="0" smtClean="0"/>
              <a:t>1930 </a:t>
            </a:r>
            <a:endParaRPr lang="en-US" dirty="0"/>
          </a:p>
        </p:txBody>
      </p:sp>
      <p:sp>
        <p:nvSpPr>
          <p:cNvPr id="18" name="TextBox 17"/>
          <p:cNvSpPr txBox="1"/>
          <p:nvPr/>
        </p:nvSpPr>
        <p:spPr>
          <a:xfrm>
            <a:off x="654155" y="423703"/>
            <a:ext cx="1187945" cy="461665"/>
          </a:xfrm>
          <a:prstGeom prst="rect">
            <a:avLst/>
          </a:prstGeom>
          <a:noFill/>
        </p:spPr>
        <p:txBody>
          <a:bodyPr wrap="none" rtlCol="0">
            <a:spAutoFit/>
          </a:bodyPr>
          <a:lstStyle/>
          <a:p>
            <a:r>
              <a:rPr lang="en-US" sz="2400" b="1" dirty="0" smtClean="0"/>
              <a:t>Literacy</a:t>
            </a:r>
            <a:endParaRPr lang="en-US" sz="2400" b="1" dirty="0"/>
          </a:p>
        </p:txBody>
      </p:sp>
      <p:sp>
        <p:nvSpPr>
          <p:cNvPr id="19" name="TextBox 18"/>
          <p:cNvSpPr txBox="1"/>
          <p:nvPr/>
        </p:nvSpPr>
        <p:spPr>
          <a:xfrm>
            <a:off x="586423" y="2472469"/>
            <a:ext cx="1493768" cy="461665"/>
          </a:xfrm>
          <a:prstGeom prst="rect">
            <a:avLst/>
          </a:prstGeom>
          <a:noFill/>
        </p:spPr>
        <p:txBody>
          <a:bodyPr wrap="none" rtlCol="0">
            <a:spAutoFit/>
          </a:bodyPr>
          <a:lstStyle/>
          <a:p>
            <a:r>
              <a:rPr lang="en-US" sz="2400" b="1" dirty="0" smtClean="0"/>
              <a:t>Numeracy</a:t>
            </a:r>
            <a:endParaRPr lang="en-US" sz="2400" b="1" dirty="0"/>
          </a:p>
        </p:txBody>
      </p:sp>
      <p:sp>
        <p:nvSpPr>
          <p:cNvPr id="20" name="TextBox 19"/>
          <p:cNvSpPr txBox="1"/>
          <p:nvPr/>
        </p:nvSpPr>
        <p:spPr>
          <a:xfrm>
            <a:off x="633588" y="4472341"/>
            <a:ext cx="2287806" cy="461665"/>
          </a:xfrm>
          <a:prstGeom prst="rect">
            <a:avLst/>
          </a:prstGeom>
          <a:noFill/>
        </p:spPr>
        <p:txBody>
          <a:bodyPr wrap="none" rtlCol="0">
            <a:spAutoFit/>
          </a:bodyPr>
          <a:lstStyle/>
          <a:p>
            <a:r>
              <a:rPr lang="en-US" sz="2400" b="1" dirty="0" smtClean="0"/>
              <a:t>Physical Literacy </a:t>
            </a:r>
            <a:endParaRPr lang="en-US" sz="2400" b="1" dirty="0"/>
          </a:p>
        </p:txBody>
      </p:sp>
      <p:sp>
        <p:nvSpPr>
          <p:cNvPr id="21" name="Down Arrow 20"/>
          <p:cNvSpPr/>
          <p:nvPr/>
        </p:nvSpPr>
        <p:spPr>
          <a:xfrm>
            <a:off x="3365127" y="5337201"/>
            <a:ext cx="101600" cy="57573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3080422" y="4991210"/>
            <a:ext cx="652643" cy="369332"/>
          </a:xfrm>
          <a:prstGeom prst="rect">
            <a:avLst/>
          </a:prstGeom>
          <a:noFill/>
        </p:spPr>
        <p:txBody>
          <a:bodyPr wrap="none" rtlCol="0">
            <a:spAutoFit/>
          </a:bodyPr>
          <a:lstStyle/>
          <a:p>
            <a:r>
              <a:rPr lang="en-US" dirty="0" smtClean="0"/>
              <a:t>1930</a:t>
            </a:r>
            <a:endParaRPr lang="en-US" dirty="0"/>
          </a:p>
        </p:txBody>
      </p:sp>
    </p:spTree>
    <p:extLst>
      <p:ext uri="{BB962C8B-B14F-4D97-AF65-F5344CB8AC3E}">
        <p14:creationId xmlns:p14="http://schemas.microsoft.com/office/powerpoint/2010/main" val="318105139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Title 1"/>
          <p:cNvSpPr>
            <a:spLocks noGrp="1"/>
          </p:cNvSpPr>
          <p:nvPr>
            <p:ph type="title"/>
          </p:nvPr>
        </p:nvSpPr>
        <p:spPr>
          <a:xfrm>
            <a:off x="457199" y="342900"/>
            <a:ext cx="8433536" cy="1143000"/>
          </a:xfrm>
        </p:spPr>
        <p:txBody>
          <a:bodyPr>
            <a:noAutofit/>
          </a:bodyPr>
          <a:lstStyle/>
          <a:p>
            <a:pPr eaLnBrk="1" hangingPunct="1"/>
            <a:r>
              <a:rPr lang="en-US" sz="3600" b="1" dirty="0">
                <a:latin typeface="Goudy Old Style" charset="0"/>
              </a:rPr>
              <a:t>Aligning </a:t>
            </a:r>
            <a:r>
              <a:rPr lang="en-US" sz="3600" b="1" dirty="0" smtClean="0">
                <a:latin typeface="Goudy Old Style" charset="0"/>
              </a:rPr>
              <a:t>Physical Literacy </a:t>
            </a:r>
            <a:r>
              <a:rPr lang="en-US" sz="3600" b="1" dirty="0">
                <a:latin typeface="Goudy Old Style" charset="0"/>
              </a:rPr>
              <a:t>with Literacy</a:t>
            </a:r>
          </a:p>
        </p:txBody>
      </p:sp>
      <p:sp>
        <p:nvSpPr>
          <p:cNvPr id="3" name="Content Placeholder 2"/>
          <p:cNvSpPr>
            <a:spLocks noGrp="1"/>
          </p:cNvSpPr>
          <p:nvPr>
            <p:ph idx="1"/>
          </p:nvPr>
        </p:nvSpPr>
        <p:spPr>
          <a:xfrm>
            <a:off x="341313" y="1735138"/>
            <a:ext cx="8362950" cy="4754562"/>
          </a:xfrm>
        </p:spPr>
        <p:txBody>
          <a:bodyPr rtlCol="0">
            <a:normAutofit fontScale="92500" lnSpcReduction="10000"/>
          </a:bodyPr>
          <a:lstStyle/>
          <a:p>
            <a:pPr>
              <a:defRPr/>
            </a:pPr>
            <a:r>
              <a:rPr lang="en-CA" sz="3400" b="1" dirty="0">
                <a:ea typeface="+mn-ea"/>
                <a:cs typeface="+mn-cs"/>
              </a:rPr>
              <a:t>Movement Vocabulary </a:t>
            </a:r>
            <a:endParaRPr lang="en-US" sz="3400" dirty="0">
              <a:ea typeface="+mn-ea"/>
              <a:cs typeface="+mn-cs"/>
            </a:endParaRPr>
          </a:p>
          <a:p>
            <a:pPr lvl="1">
              <a:defRPr/>
            </a:pPr>
            <a:r>
              <a:rPr lang="en-CA" dirty="0">
                <a:ea typeface="+mn-ea"/>
                <a:cs typeface="+mn-cs"/>
              </a:rPr>
              <a:t>An individuals repertoire of movement skills (or sequence of skills</a:t>
            </a:r>
            <a:r>
              <a:rPr lang="en-CA" dirty="0" smtClean="0">
                <a:ea typeface="+mn-ea"/>
                <a:cs typeface="+mn-cs"/>
              </a:rPr>
              <a:t>)</a:t>
            </a:r>
            <a:endParaRPr lang="en-US" dirty="0">
              <a:ea typeface="+mn-ea"/>
              <a:cs typeface="+mn-cs"/>
            </a:endParaRPr>
          </a:p>
          <a:p>
            <a:pPr>
              <a:defRPr/>
            </a:pPr>
            <a:r>
              <a:rPr lang="en-CA" sz="3400" b="1" dirty="0">
                <a:ea typeface="+mn-ea"/>
                <a:cs typeface="+mn-cs"/>
              </a:rPr>
              <a:t>Movement Fluency </a:t>
            </a:r>
            <a:endParaRPr lang="en-US" sz="3400" dirty="0">
              <a:ea typeface="+mn-ea"/>
              <a:cs typeface="+mn-cs"/>
            </a:endParaRPr>
          </a:p>
          <a:p>
            <a:pPr lvl="1">
              <a:defRPr/>
            </a:pPr>
            <a:r>
              <a:rPr lang="en-CA" dirty="0">
                <a:ea typeface="+mn-ea"/>
                <a:cs typeface="+mn-cs"/>
              </a:rPr>
              <a:t>The ability to execute a component of movement vocabulary with expertise. </a:t>
            </a:r>
            <a:endParaRPr lang="en-US" dirty="0">
              <a:ea typeface="+mn-ea"/>
              <a:cs typeface="+mn-cs"/>
            </a:endParaRPr>
          </a:p>
          <a:p>
            <a:pPr>
              <a:defRPr/>
            </a:pPr>
            <a:r>
              <a:rPr lang="en-CA" sz="3800" b="1" dirty="0">
                <a:ea typeface="+mn-ea"/>
                <a:cs typeface="+mn-cs"/>
              </a:rPr>
              <a:t>Physical Proficiency </a:t>
            </a:r>
            <a:endParaRPr lang="en-US" sz="3800" dirty="0">
              <a:ea typeface="+mn-ea"/>
              <a:cs typeface="+mn-cs"/>
            </a:endParaRPr>
          </a:p>
          <a:p>
            <a:pPr lvl="1">
              <a:defRPr/>
            </a:pPr>
            <a:r>
              <a:rPr lang="en-CA" dirty="0">
                <a:ea typeface="+mn-ea"/>
                <a:cs typeface="+mn-cs"/>
              </a:rPr>
              <a:t>The ability to select and proficiently execute movement vocabulary suitable to an </a:t>
            </a:r>
            <a:r>
              <a:rPr lang="en-CA" dirty="0" smtClean="0">
                <a:ea typeface="+mn-ea"/>
                <a:cs typeface="+mn-cs"/>
              </a:rPr>
              <a:t>environment</a:t>
            </a:r>
            <a:r>
              <a:rPr lang="en-CA" dirty="0"/>
              <a:t> </a:t>
            </a:r>
            <a:r>
              <a:rPr lang="en-CA" dirty="0" smtClean="0"/>
              <a:t>or setting. </a:t>
            </a:r>
            <a:endParaRPr lang="en-US" dirty="0">
              <a:ea typeface="+mn-ea"/>
              <a:cs typeface="+mn-cs"/>
            </a:endParaRPr>
          </a:p>
          <a:p>
            <a:pPr>
              <a:defRPr/>
            </a:pPr>
            <a:r>
              <a:rPr lang="en-CA" sz="3800" b="1" dirty="0">
                <a:ea typeface="+mn-ea"/>
                <a:cs typeface="+mn-cs"/>
              </a:rPr>
              <a:t>Physical Literacy </a:t>
            </a:r>
            <a:endParaRPr lang="en-US" sz="3800" dirty="0">
              <a:ea typeface="+mn-ea"/>
              <a:cs typeface="+mn-cs"/>
            </a:endParaRPr>
          </a:p>
          <a:p>
            <a:pPr lvl="1">
              <a:defRPr/>
            </a:pPr>
            <a:r>
              <a:rPr lang="en-CA" dirty="0">
                <a:ea typeface="+mn-ea"/>
                <a:cs typeface="+mn-cs"/>
              </a:rPr>
              <a:t>Physical literacy is the ability to demonstrate physical proficiencies in multiple environments.</a:t>
            </a:r>
            <a:endParaRPr lang="en-US" dirty="0">
              <a:ea typeface="+mn-ea"/>
              <a:cs typeface="+mn-cs"/>
            </a:endParaRPr>
          </a:p>
          <a:p>
            <a:pPr eaLnBrk="1" fontAlgn="auto" hangingPunct="1">
              <a:spcAft>
                <a:spcPts val="0"/>
              </a:spcAft>
              <a:defRPr/>
            </a:pPr>
            <a:endParaRPr lang="en-US" dirty="0">
              <a:ea typeface="+mn-ea"/>
              <a:cs typeface="+mn-cs"/>
            </a:endParaRPr>
          </a:p>
        </p:txBody>
      </p:sp>
    </p:spTree>
    <p:extLst>
      <p:ext uri="{BB962C8B-B14F-4D97-AF65-F5344CB8AC3E}">
        <p14:creationId xmlns:p14="http://schemas.microsoft.com/office/powerpoint/2010/main" val="16544556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Physical Literacy </a:t>
            </a:r>
            <a:br>
              <a:rPr lang="en-US" dirty="0" smtClean="0"/>
            </a:br>
            <a:r>
              <a:rPr lang="en-US" dirty="0" smtClean="0">
                <a:solidFill>
                  <a:srgbClr val="FF0000"/>
                </a:solidFill>
              </a:rPr>
              <a:t>Educational</a:t>
            </a:r>
            <a:r>
              <a:rPr lang="en-US" dirty="0" smtClean="0"/>
              <a:t> </a:t>
            </a:r>
            <a:r>
              <a:rPr lang="en-US" dirty="0" smtClean="0">
                <a:solidFill>
                  <a:srgbClr val="FF0000"/>
                </a:solidFill>
              </a:rPr>
              <a:t>Context</a:t>
            </a:r>
            <a:br>
              <a:rPr lang="en-US" dirty="0" smtClean="0">
                <a:solidFill>
                  <a:srgbClr val="FF0000"/>
                </a:solidFill>
              </a:rPr>
            </a:br>
            <a:r>
              <a:rPr lang="en-US" dirty="0" smtClean="0">
                <a:solidFill>
                  <a:srgbClr val="FF0000"/>
                </a:solidFill>
              </a:rPr>
              <a:t>PHE Canada </a:t>
            </a:r>
            <a:endParaRPr lang="en-US" dirty="0">
              <a:solidFill>
                <a:srgbClr val="FF0000"/>
              </a:solidFill>
            </a:endParaRPr>
          </a:p>
        </p:txBody>
      </p:sp>
      <p:sp>
        <p:nvSpPr>
          <p:cNvPr id="4" name="Rectangle 3"/>
          <p:cNvSpPr/>
          <p:nvPr/>
        </p:nvSpPr>
        <p:spPr>
          <a:xfrm>
            <a:off x="309345" y="1964330"/>
            <a:ext cx="8377455" cy="4585871"/>
          </a:xfrm>
          <a:prstGeom prst="rect">
            <a:avLst/>
          </a:prstGeom>
        </p:spPr>
        <p:txBody>
          <a:bodyPr wrap="square">
            <a:spAutoFit/>
          </a:bodyPr>
          <a:lstStyle/>
          <a:p>
            <a:pPr algn="ctr"/>
            <a:r>
              <a:rPr lang="en-US" sz="2800" dirty="0"/>
              <a:t>Individuals who are physically literate move with competence and confidence in a wide variety of physical activities in multiple environments that benefit the healthy development of the whole person.</a:t>
            </a:r>
          </a:p>
          <a:p>
            <a:endParaRPr lang="en-US" dirty="0"/>
          </a:p>
          <a:p>
            <a:pPr marL="285750" indent="-285750">
              <a:buFont typeface="Arial"/>
              <a:buChar char="•"/>
            </a:pPr>
            <a:r>
              <a:rPr lang="en-US" dirty="0"/>
              <a:t>Physically literate individuals consistently develop the motivation and ability to understand, communicate, apply, and analyze different forms of movement</a:t>
            </a:r>
            <a:r>
              <a:rPr lang="en-US" dirty="0" smtClean="0"/>
              <a:t>.</a:t>
            </a:r>
          </a:p>
          <a:p>
            <a:pPr marL="285750" indent="-285750">
              <a:buFont typeface="Arial"/>
              <a:buChar char="•"/>
            </a:pPr>
            <a:endParaRPr lang="en-US" dirty="0"/>
          </a:p>
          <a:p>
            <a:pPr marL="285750" indent="-285750">
              <a:buFont typeface="Arial"/>
              <a:buChar char="•"/>
            </a:pPr>
            <a:r>
              <a:rPr lang="en-US" dirty="0"/>
              <a:t>They are able to demonstrate a variety of movements confidently, competently, creatively and strategically across a wide range of health-related physical activities</a:t>
            </a:r>
            <a:r>
              <a:rPr lang="en-US" dirty="0" smtClean="0"/>
              <a:t>.</a:t>
            </a:r>
          </a:p>
          <a:p>
            <a:pPr marL="285750" indent="-285750">
              <a:buFont typeface="Arial"/>
              <a:buChar char="•"/>
            </a:pPr>
            <a:endParaRPr lang="en-US" dirty="0"/>
          </a:p>
          <a:p>
            <a:pPr marL="285750" indent="-285750">
              <a:buFont typeface="Arial"/>
              <a:buChar char="•"/>
            </a:pPr>
            <a:r>
              <a:rPr lang="en-US" dirty="0"/>
              <a:t>These skills enable individuals to make healthy, active choices that are both beneficial to and respectful of their whole self, others, and their environment.</a:t>
            </a:r>
          </a:p>
        </p:txBody>
      </p:sp>
    </p:spTree>
    <p:extLst>
      <p:ext uri="{BB962C8B-B14F-4D97-AF65-F5344CB8AC3E}">
        <p14:creationId xmlns:p14="http://schemas.microsoft.com/office/powerpoint/2010/main" val="278746054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02954" y="3879925"/>
            <a:ext cx="4041046" cy="2978075"/>
          </a:xfrm>
          <a:prstGeom prst="rect">
            <a:avLst/>
          </a:prstGeom>
        </p:spPr>
      </p:pic>
      <p:pic>
        <p:nvPicPr>
          <p:cNvPr id="47107"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762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43225" y="2143125"/>
            <a:ext cx="6200775"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843188" y="4533709"/>
            <a:ext cx="23812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6021388"/>
            <a:ext cx="3214688"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5" name="Picture 9"/>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59594" y="4619625"/>
            <a:ext cx="1976438"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6" name="Picture 13"/>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3262313" y="3976688"/>
            <a:ext cx="2201862"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7" name="Picture 1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547813" y="0"/>
            <a:ext cx="259238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1"/>
          <a:stretch>
            <a:fillRect/>
          </a:stretch>
        </p:blipFill>
        <p:spPr>
          <a:xfrm>
            <a:off x="35305" y="2353784"/>
            <a:ext cx="3025015" cy="2265841"/>
          </a:xfrm>
          <a:prstGeom prst="rect">
            <a:avLst/>
          </a:prstGeom>
        </p:spPr>
      </p:pic>
      <p:pic>
        <p:nvPicPr>
          <p:cNvPr id="47113" name="Picture 10"/>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290734" y="0"/>
            <a:ext cx="2166938"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926588" y="1015310"/>
            <a:ext cx="1144097" cy="1842190"/>
          </a:xfrm>
          <a:prstGeom prst="rect">
            <a:avLst/>
          </a:prstGeom>
        </p:spPr>
      </p:pic>
    </p:spTree>
    <p:extLst>
      <p:ext uri="{BB962C8B-B14F-4D97-AF65-F5344CB8AC3E}">
        <p14:creationId xmlns:p14="http://schemas.microsoft.com/office/powerpoint/2010/main" val="110255015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33690"/>
            <a:ext cx="8229600" cy="1252728"/>
          </a:xfrm>
        </p:spPr>
        <p:txBody>
          <a:bodyPr>
            <a:normAutofit fontScale="90000"/>
          </a:bodyPr>
          <a:lstStyle/>
          <a:p>
            <a:r>
              <a:rPr lang="en-US" dirty="0" smtClean="0"/>
              <a:t>Physical Literacy </a:t>
            </a:r>
            <a:br>
              <a:rPr lang="en-US" dirty="0" smtClean="0"/>
            </a:br>
            <a:r>
              <a:rPr lang="en-US" dirty="0" smtClean="0">
                <a:solidFill>
                  <a:srgbClr val="FF0000"/>
                </a:solidFill>
              </a:rPr>
              <a:t>Sports and Activity Context</a:t>
            </a:r>
            <a:br>
              <a:rPr lang="en-US" dirty="0" smtClean="0">
                <a:solidFill>
                  <a:srgbClr val="FF0000"/>
                </a:solidFill>
              </a:rPr>
            </a:br>
            <a:r>
              <a:rPr lang="en-US" dirty="0" smtClean="0">
                <a:solidFill>
                  <a:srgbClr val="FF0000"/>
                </a:solidFill>
              </a:rPr>
              <a:t>Canadian Sport For Life </a:t>
            </a:r>
            <a:endParaRPr lang="en-US" dirty="0">
              <a:solidFill>
                <a:srgbClr val="FF0000"/>
              </a:solidFill>
            </a:endParaRPr>
          </a:p>
        </p:txBody>
      </p:sp>
      <p:sp>
        <p:nvSpPr>
          <p:cNvPr id="4" name="Rectangle 3"/>
          <p:cNvSpPr/>
          <p:nvPr/>
        </p:nvSpPr>
        <p:spPr>
          <a:xfrm>
            <a:off x="309345" y="2485293"/>
            <a:ext cx="8377455" cy="3970318"/>
          </a:xfrm>
          <a:prstGeom prst="rect">
            <a:avLst/>
          </a:prstGeom>
        </p:spPr>
        <p:txBody>
          <a:bodyPr wrap="square">
            <a:spAutoFit/>
          </a:bodyPr>
          <a:lstStyle/>
          <a:p>
            <a:pPr algn="ctr"/>
            <a:r>
              <a:rPr lang="en-US" sz="2800" dirty="0"/>
              <a:t>Having the skills, </a:t>
            </a:r>
          </a:p>
          <a:p>
            <a:pPr algn="ctr"/>
            <a:endParaRPr lang="en-US" sz="2800" dirty="0"/>
          </a:p>
          <a:p>
            <a:pPr algn="ctr"/>
            <a:r>
              <a:rPr lang="en-US" sz="2800" dirty="0"/>
              <a:t>confidence and </a:t>
            </a:r>
          </a:p>
          <a:p>
            <a:pPr algn="ctr"/>
            <a:endParaRPr lang="en-US" sz="2800" dirty="0"/>
          </a:p>
          <a:p>
            <a:pPr algn="ctr"/>
            <a:r>
              <a:rPr lang="en-US" sz="2800" dirty="0"/>
              <a:t>motivation to enjoy a </a:t>
            </a:r>
          </a:p>
          <a:p>
            <a:pPr algn="ctr"/>
            <a:endParaRPr lang="en-US" sz="2800" dirty="0"/>
          </a:p>
          <a:p>
            <a:pPr algn="ctr"/>
            <a:r>
              <a:rPr lang="en-US" sz="2800" dirty="0"/>
              <a:t>variety of sports and </a:t>
            </a:r>
          </a:p>
          <a:p>
            <a:pPr algn="ctr"/>
            <a:endParaRPr lang="en-US" sz="2800" dirty="0"/>
          </a:p>
          <a:p>
            <a:pPr algn="ctr"/>
            <a:r>
              <a:rPr lang="en-US" sz="2800" dirty="0"/>
              <a:t>physical activities. </a:t>
            </a:r>
            <a:endParaRPr lang="en-US" dirty="0"/>
          </a:p>
        </p:txBody>
      </p:sp>
    </p:spTree>
    <p:extLst>
      <p:ext uri="{BB962C8B-B14F-4D97-AF65-F5344CB8AC3E}">
        <p14:creationId xmlns:p14="http://schemas.microsoft.com/office/powerpoint/2010/main" val="37165646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650904886"/>
              </p:ext>
            </p:extLst>
          </p:nvPr>
        </p:nvGraphicFramePr>
        <p:xfrm>
          <a:off x="4280370" y="3290110"/>
          <a:ext cx="3324900" cy="33974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84673" name="Group 17"/>
          <p:cNvGrpSpPr>
            <a:grpSpLocks/>
          </p:cNvGrpSpPr>
          <p:nvPr/>
        </p:nvGrpSpPr>
        <p:grpSpPr bwMode="auto">
          <a:xfrm>
            <a:off x="13805" y="356743"/>
            <a:ext cx="7252547" cy="6807882"/>
            <a:chOff x="14607" y="-536836"/>
            <a:chExt cx="7673660" cy="7394187"/>
          </a:xfrm>
        </p:grpSpPr>
        <p:graphicFrame>
          <p:nvGraphicFramePr>
            <p:cNvPr id="9" name="Diagram 8"/>
            <p:cNvGraphicFramePr/>
            <p:nvPr>
              <p:extLst>
                <p:ext uri="{D42A27DB-BD31-4B8C-83A1-F6EECF244321}">
                  <p14:modId xmlns:p14="http://schemas.microsoft.com/office/powerpoint/2010/main" val="2096642767"/>
                </p:ext>
              </p:extLst>
            </p:nvPr>
          </p:nvGraphicFramePr>
          <p:xfrm>
            <a:off x="14607" y="1"/>
            <a:ext cx="5902397" cy="54132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Down Arrow 10"/>
            <p:cNvSpPr/>
            <p:nvPr/>
          </p:nvSpPr>
          <p:spPr>
            <a:xfrm rot="16200000">
              <a:off x="4586076" y="4476211"/>
              <a:ext cx="527878" cy="612999"/>
            </a:xfrm>
            <a:prstGeom prst="downArrow">
              <a:avLst/>
            </a:prstGeom>
          </p:spPr>
          <p:style>
            <a:lnRef idx="0">
              <a:schemeClr val="lt1">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dk1">
                <a:hueOff val="0"/>
                <a:satOff val="0"/>
                <a:lumOff val="0"/>
                <a:alphaOff val="0"/>
              </a:schemeClr>
            </a:fontRef>
          </p:style>
        </p:sp>
        <p:sp>
          <p:nvSpPr>
            <p:cNvPr id="284679" name="TextBox 11"/>
            <p:cNvSpPr txBox="1">
              <a:spLocks noChangeArrowheads="1"/>
            </p:cNvSpPr>
            <p:nvPr/>
          </p:nvSpPr>
          <p:spPr bwMode="auto">
            <a:xfrm>
              <a:off x="5579065" y="4407050"/>
              <a:ext cx="1579390" cy="103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Tahoma" charset="0"/>
                  <a:ea typeface="ＭＳ Ｐゴシック" charset="0"/>
                  <a:cs typeface="ＭＳ Ｐゴシック" charset="0"/>
                </a:defRPr>
              </a:lvl1pPr>
              <a:lvl2pPr marL="742950" indent="-285750" eaLnBrk="0" hangingPunct="0">
                <a:defRPr sz="2400">
                  <a:solidFill>
                    <a:schemeClr val="accent2"/>
                  </a:solidFill>
                  <a:latin typeface="Tahoma" charset="0"/>
                  <a:ea typeface="ＭＳ Ｐゴシック" charset="0"/>
                </a:defRPr>
              </a:lvl2pPr>
              <a:lvl3pPr marL="1143000" indent="-228600" eaLnBrk="0" hangingPunct="0">
                <a:defRPr sz="2400">
                  <a:solidFill>
                    <a:schemeClr val="accent2"/>
                  </a:solidFill>
                  <a:latin typeface="Tahoma" charset="0"/>
                  <a:ea typeface="ＭＳ Ｐゴシック" charset="0"/>
                </a:defRPr>
              </a:lvl3pPr>
              <a:lvl4pPr marL="1600200" indent="-228600" eaLnBrk="0" hangingPunct="0">
                <a:defRPr sz="2400">
                  <a:solidFill>
                    <a:schemeClr val="accent2"/>
                  </a:solidFill>
                  <a:latin typeface="Tahoma" charset="0"/>
                  <a:ea typeface="ＭＳ Ｐゴシック" charset="0"/>
                </a:defRPr>
              </a:lvl4pPr>
              <a:lvl5pPr marL="2057400" indent="-228600" eaLnBrk="0" hangingPunct="0">
                <a:defRPr sz="2400">
                  <a:solidFill>
                    <a:schemeClr val="accent2"/>
                  </a:solidFill>
                  <a:latin typeface="Tahoma" charset="0"/>
                  <a:ea typeface="ＭＳ Ｐゴシック" charset="0"/>
                </a:defRPr>
              </a:lvl5pPr>
              <a:lvl6pPr marL="2514600" indent="-228600" eaLnBrk="0" fontAlgn="base" hangingPunct="0">
                <a:spcBef>
                  <a:spcPct val="0"/>
                </a:spcBef>
                <a:spcAft>
                  <a:spcPct val="0"/>
                </a:spcAft>
                <a:defRPr sz="2400">
                  <a:solidFill>
                    <a:schemeClr val="accent2"/>
                  </a:solidFill>
                  <a:latin typeface="Tahoma" charset="0"/>
                  <a:ea typeface="ＭＳ Ｐゴシック" charset="0"/>
                </a:defRPr>
              </a:lvl6pPr>
              <a:lvl7pPr marL="2971800" indent="-228600" eaLnBrk="0" fontAlgn="base" hangingPunct="0">
                <a:spcBef>
                  <a:spcPct val="0"/>
                </a:spcBef>
                <a:spcAft>
                  <a:spcPct val="0"/>
                </a:spcAft>
                <a:defRPr sz="2400">
                  <a:solidFill>
                    <a:schemeClr val="accent2"/>
                  </a:solidFill>
                  <a:latin typeface="Tahoma" charset="0"/>
                  <a:ea typeface="ＭＳ Ｐゴシック" charset="0"/>
                </a:defRPr>
              </a:lvl7pPr>
              <a:lvl8pPr marL="3429000" indent="-228600" eaLnBrk="0" fontAlgn="base" hangingPunct="0">
                <a:spcBef>
                  <a:spcPct val="0"/>
                </a:spcBef>
                <a:spcAft>
                  <a:spcPct val="0"/>
                </a:spcAft>
                <a:defRPr sz="2400">
                  <a:solidFill>
                    <a:schemeClr val="accent2"/>
                  </a:solidFill>
                  <a:latin typeface="Tahoma" charset="0"/>
                  <a:ea typeface="ＭＳ Ｐゴシック" charset="0"/>
                </a:defRPr>
              </a:lvl8pPr>
              <a:lvl9pPr marL="3886200" indent="-228600" eaLnBrk="0" fontAlgn="base" hangingPunct="0">
                <a:spcBef>
                  <a:spcPct val="0"/>
                </a:spcBef>
                <a:spcAft>
                  <a:spcPct val="0"/>
                </a:spcAft>
                <a:defRPr sz="2400">
                  <a:solidFill>
                    <a:schemeClr val="accent2"/>
                  </a:solidFill>
                  <a:latin typeface="Tahoma" charset="0"/>
                  <a:ea typeface="ＭＳ Ｐゴシック" charset="0"/>
                </a:defRPr>
              </a:lvl9pPr>
            </a:lstStyle>
            <a:p>
              <a:pPr eaLnBrk="1" hangingPunct="1"/>
              <a:r>
                <a:rPr lang="en-US" sz="3200" dirty="0">
                  <a:solidFill>
                    <a:schemeClr val="accent1"/>
                  </a:solidFill>
                </a:rPr>
                <a:t>Activity</a:t>
              </a:r>
            </a:p>
            <a:p>
              <a:pPr eaLnBrk="1" hangingPunct="1"/>
              <a:endParaRPr lang="en-US" dirty="0"/>
            </a:p>
          </p:txBody>
        </p:sp>
        <p:sp>
          <p:nvSpPr>
            <p:cNvPr id="13" name="Down Arrow 12"/>
            <p:cNvSpPr/>
            <p:nvPr/>
          </p:nvSpPr>
          <p:spPr>
            <a:xfrm rot="10800000">
              <a:off x="5902399" y="3713555"/>
              <a:ext cx="872720" cy="558540"/>
            </a:xfrm>
            <a:prstGeom prst="downArrow">
              <a:avLst/>
            </a:prstGeom>
          </p:spPr>
          <p:style>
            <a:lnRef idx="0">
              <a:schemeClr val="lt1">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dk1">
                <a:hueOff val="0"/>
                <a:satOff val="0"/>
                <a:lumOff val="0"/>
                <a:alphaOff val="0"/>
              </a:schemeClr>
            </a:fontRef>
          </p:style>
        </p:sp>
        <p:sp>
          <p:nvSpPr>
            <p:cNvPr id="284683" name="TextBox 13"/>
            <p:cNvSpPr txBox="1">
              <a:spLocks noChangeArrowheads="1"/>
            </p:cNvSpPr>
            <p:nvPr/>
          </p:nvSpPr>
          <p:spPr bwMode="auto">
            <a:xfrm>
              <a:off x="5141907" y="2975910"/>
              <a:ext cx="2546360" cy="103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Tahoma" charset="0"/>
                  <a:ea typeface="ＭＳ Ｐゴシック" charset="0"/>
                  <a:cs typeface="ＭＳ Ｐゴシック" charset="0"/>
                </a:defRPr>
              </a:lvl1pPr>
              <a:lvl2pPr marL="742950" indent="-285750" eaLnBrk="0" hangingPunct="0">
                <a:defRPr sz="2400">
                  <a:solidFill>
                    <a:schemeClr val="accent2"/>
                  </a:solidFill>
                  <a:latin typeface="Tahoma" charset="0"/>
                  <a:ea typeface="ＭＳ Ｐゴシック" charset="0"/>
                </a:defRPr>
              </a:lvl2pPr>
              <a:lvl3pPr marL="1143000" indent="-228600" eaLnBrk="0" hangingPunct="0">
                <a:defRPr sz="2400">
                  <a:solidFill>
                    <a:schemeClr val="accent2"/>
                  </a:solidFill>
                  <a:latin typeface="Tahoma" charset="0"/>
                  <a:ea typeface="ＭＳ Ｐゴシック" charset="0"/>
                </a:defRPr>
              </a:lvl3pPr>
              <a:lvl4pPr marL="1600200" indent="-228600" eaLnBrk="0" hangingPunct="0">
                <a:defRPr sz="2400">
                  <a:solidFill>
                    <a:schemeClr val="accent2"/>
                  </a:solidFill>
                  <a:latin typeface="Tahoma" charset="0"/>
                  <a:ea typeface="ＭＳ Ｐゴシック" charset="0"/>
                </a:defRPr>
              </a:lvl4pPr>
              <a:lvl5pPr marL="2057400" indent="-228600" eaLnBrk="0" hangingPunct="0">
                <a:defRPr sz="2400">
                  <a:solidFill>
                    <a:schemeClr val="accent2"/>
                  </a:solidFill>
                  <a:latin typeface="Tahoma" charset="0"/>
                  <a:ea typeface="ＭＳ Ｐゴシック" charset="0"/>
                </a:defRPr>
              </a:lvl5pPr>
              <a:lvl6pPr marL="2514600" indent="-228600" eaLnBrk="0" fontAlgn="base" hangingPunct="0">
                <a:spcBef>
                  <a:spcPct val="0"/>
                </a:spcBef>
                <a:spcAft>
                  <a:spcPct val="0"/>
                </a:spcAft>
                <a:defRPr sz="2400">
                  <a:solidFill>
                    <a:schemeClr val="accent2"/>
                  </a:solidFill>
                  <a:latin typeface="Tahoma" charset="0"/>
                  <a:ea typeface="ＭＳ Ｐゴシック" charset="0"/>
                </a:defRPr>
              </a:lvl6pPr>
              <a:lvl7pPr marL="2971800" indent="-228600" eaLnBrk="0" fontAlgn="base" hangingPunct="0">
                <a:spcBef>
                  <a:spcPct val="0"/>
                </a:spcBef>
                <a:spcAft>
                  <a:spcPct val="0"/>
                </a:spcAft>
                <a:defRPr sz="2400">
                  <a:solidFill>
                    <a:schemeClr val="accent2"/>
                  </a:solidFill>
                  <a:latin typeface="Tahoma" charset="0"/>
                  <a:ea typeface="ＭＳ Ｐゴシック" charset="0"/>
                </a:defRPr>
              </a:lvl7pPr>
              <a:lvl8pPr marL="3429000" indent="-228600" eaLnBrk="0" fontAlgn="base" hangingPunct="0">
                <a:spcBef>
                  <a:spcPct val="0"/>
                </a:spcBef>
                <a:spcAft>
                  <a:spcPct val="0"/>
                </a:spcAft>
                <a:defRPr sz="2400">
                  <a:solidFill>
                    <a:schemeClr val="accent2"/>
                  </a:solidFill>
                  <a:latin typeface="Tahoma" charset="0"/>
                  <a:ea typeface="ＭＳ Ｐゴシック" charset="0"/>
                </a:defRPr>
              </a:lvl8pPr>
              <a:lvl9pPr marL="3886200" indent="-228600" eaLnBrk="0" fontAlgn="base" hangingPunct="0">
                <a:spcBef>
                  <a:spcPct val="0"/>
                </a:spcBef>
                <a:spcAft>
                  <a:spcPct val="0"/>
                </a:spcAft>
                <a:defRPr sz="2400">
                  <a:solidFill>
                    <a:schemeClr val="accent2"/>
                  </a:solidFill>
                  <a:latin typeface="Tahoma" charset="0"/>
                  <a:ea typeface="ＭＳ Ｐゴシック" charset="0"/>
                </a:defRPr>
              </a:lvl9pPr>
            </a:lstStyle>
            <a:p>
              <a:pPr eaLnBrk="1" hangingPunct="1"/>
              <a:r>
                <a:rPr lang="en-US" sz="3200" dirty="0">
                  <a:solidFill>
                    <a:schemeClr val="accent1"/>
                  </a:solidFill>
                </a:rPr>
                <a:t>Participation</a:t>
              </a:r>
            </a:p>
            <a:p>
              <a:pPr eaLnBrk="1" hangingPunct="1"/>
              <a:endParaRPr lang="en-US" dirty="0"/>
            </a:p>
          </p:txBody>
        </p:sp>
        <p:sp>
          <p:nvSpPr>
            <p:cNvPr id="16" name="Down Arrow 15"/>
            <p:cNvSpPr/>
            <p:nvPr/>
          </p:nvSpPr>
          <p:spPr>
            <a:xfrm rot="10800000">
              <a:off x="5902398" y="5094890"/>
              <a:ext cx="872720" cy="558540"/>
            </a:xfrm>
            <a:prstGeom prst="downArrow">
              <a:avLst/>
            </a:prstGeom>
          </p:spPr>
          <p:style>
            <a:lnRef idx="0">
              <a:schemeClr val="lt1">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dk1">
                <a:hueOff val="0"/>
                <a:satOff val="0"/>
                <a:lumOff val="0"/>
                <a:alphaOff val="0"/>
              </a:schemeClr>
            </a:fontRef>
          </p:style>
        </p:sp>
        <p:sp>
          <p:nvSpPr>
            <p:cNvPr id="284687" name="TextBox 16"/>
            <p:cNvSpPr txBox="1">
              <a:spLocks noChangeArrowheads="1"/>
            </p:cNvSpPr>
            <p:nvPr/>
          </p:nvSpPr>
          <p:spPr bwMode="auto">
            <a:xfrm>
              <a:off x="5619519" y="5821075"/>
              <a:ext cx="1527694" cy="103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Tahoma" charset="0"/>
                  <a:ea typeface="ＭＳ Ｐゴシック" charset="0"/>
                  <a:cs typeface="ＭＳ Ｐゴシック" charset="0"/>
                </a:defRPr>
              </a:lvl1pPr>
              <a:lvl2pPr marL="742950" indent="-285750" eaLnBrk="0" hangingPunct="0">
                <a:defRPr sz="2400">
                  <a:solidFill>
                    <a:schemeClr val="accent2"/>
                  </a:solidFill>
                  <a:latin typeface="Tahoma" charset="0"/>
                  <a:ea typeface="ＭＳ Ｐゴシック" charset="0"/>
                </a:defRPr>
              </a:lvl2pPr>
              <a:lvl3pPr marL="1143000" indent="-228600" eaLnBrk="0" hangingPunct="0">
                <a:defRPr sz="2400">
                  <a:solidFill>
                    <a:schemeClr val="accent2"/>
                  </a:solidFill>
                  <a:latin typeface="Tahoma" charset="0"/>
                  <a:ea typeface="ＭＳ Ｐゴシック" charset="0"/>
                </a:defRPr>
              </a:lvl3pPr>
              <a:lvl4pPr marL="1600200" indent="-228600" eaLnBrk="0" hangingPunct="0">
                <a:defRPr sz="2400">
                  <a:solidFill>
                    <a:schemeClr val="accent2"/>
                  </a:solidFill>
                  <a:latin typeface="Tahoma" charset="0"/>
                  <a:ea typeface="ＭＳ Ｐゴシック" charset="0"/>
                </a:defRPr>
              </a:lvl4pPr>
              <a:lvl5pPr marL="2057400" indent="-228600" eaLnBrk="0" hangingPunct="0">
                <a:defRPr sz="2400">
                  <a:solidFill>
                    <a:schemeClr val="accent2"/>
                  </a:solidFill>
                  <a:latin typeface="Tahoma" charset="0"/>
                  <a:ea typeface="ＭＳ Ｐゴシック" charset="0"/>
                </a:defRPr>
              </a:lvl5pPr>
              <a:lvl6pPr marL="2514600" indent="-228600" eaLnBrk="0" fontAlgn="base" hangingPunct="0">
                <a:spcBef>
                  <a:spcPct val="0"/>
                </a:spcBef>
                <a:spcAft>
                  <a:spcPct val="0"/>
                </a:spcAft>
                <a:defRPr sz="2400">
                  <a:solidFill>
                    <a:schemeClr val="accent2"/>
                  </a:solidFill>
                  <a:latin typeface="Tahoma" charset="0"/>
                  <a:ea typeface="ＭＳ Ｐゴシック" charset="0"/>
                </a:defRPr>
              </a:lvl6pPr>
              <a:lvl7pPr marL="2971800" indent="-228600" eaLnBrk="0" fontAlgn="base" hangingPunct="0">
                <a:spcBef>
                  <a:spcPct val="0"/>
                </a:spcBef>
                <a:spcAft>
                  <a:spcPct val="0"/>
                </a:spcAft>
                <a:defRPr sz="2400">
                  <a:solidFill>
                    <a:schemeClr val="accent2"/>
                  </a:solidFill>
                  <a:latin typeface="Tahoma" charset="0"/>
                  <a:ea typeface="ＭＳ Ｐゴシック" charset="0"/>
                </a:defRPr>
              </a:lvl7pPr>
              <a:lvl8pPr marL="3429000" indent="-228600" eaLnBrk="0" fontAlgn="base" hangingPunct="0">
                <a:spcBef>
                  <a:spcPct val="0"/>
                </a:spcBef>
                <a:spcAft>
                  <a:spcPct val="0"/>
                </a:spcAft>
                <a:defRPr sz="2400">
                  <a:solidFill>
                    <a:schemeClr val="accent2"/>
                  </a:solidFill>
                  <a:latin typeface="Tahoma" charset="0"/>
                  <a:ea typeface="ＭＳ Ｐゴシック" charset="0"/>
                </a:defRPr>
              </a:lvl8pPr>
              <a:lvl9pPr marL="3886200" indent="-228600" eaLnBrk="0" fontAlgn="base" hangingPunct="0">
                <a:spcBef>
                  <a:spcPct val="0"/>
                </a:spcBef>
                <a:spcAft>
                  <a:spcPct val="0"/>
                </a:spcAft>
                <a:defRPr sz="2400">
                  <a:solidFill>
                    <a:schemeClr val="accent2"/>
                  </a:solidFill>
                  <a:latin typeface="Tahoma" charset="0"/>
                  <a:ea typeface="ＭＳ Ｐゴシック" charset="0"/>
                </a:defRPr>
              </a:lvl9pPr>
            </a:lstStyle>
            <a:p>
              <a:pPr eaLnBrk="1" hangingPunct="1"/>
              <a:r>
                <a:rPr lang="en-US" sz="3200" dirty="0">
                  <a:solidFill>
                    <a:schemeClr val="accent1"/>
                  </a:solidFill>
                </a:rPr>
                <a:t>Fitness</a:t>
              </a:r>
            </a:p>
            <a:p>
              <a:pPr eaLnBrk="1" hangingPunct="1"/>
              <a:endParaRPr lang="en-US" dirty="0"/>
            </a:p>
          </p:txBody>
        </p:sp>
        <p:sp>
          <p:nvSpPr>
            <p:cNvPr id="18" name="Down Arrow 17"/>
            <p:cNvSpPr/>
            <p:nvPr/>
          </p:nvSpPr>
          <p:spPr>
            <a:xfrm>
              <a:off x="2598953" y="-85383"/>
              <a:ext cx="872720" cy="558540"/>
            </a:xfrm>
            <a:prstGeom prst="downArrow">
              <a:avLst/>
            </a:prstGeom>
          </p:spPr>
          <p:style>
            <a:lnRef idx="0">
              <a:schemeClr val="lt1">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dk1">
                <a:hueOff val="0"/>
                <a:satOff val="0"/>
                <a:lumOff val="0"/>
                <a:alphaOff val="0"/>
              </a:schemeClr>
            </a:fontRef>
          </p:style>
        </p:sp>
        <p:sp>
          <p:nvSpPr>
            <p:cNvPr id="33" name="Down Arrow 32"/>
            <p:cNvSpPr/>
            <p:nvPr/>
          </p:nvSpPr>
          <p:spPr>
            <a:xfrm rot="16200000">
              <a:off x="4801690" y="938319"/>
              <a:ext cx="895862" cy="544112"/>
            </a:xfrm>
            <a:prstGeom prst="downArrow">
              <a:avLst/>
            </a:prstGeom>
          </p:spPr>
          <p:style>
            <a:lnRef idx="0">
              <a:schemeClr val="lt1">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dk1">
                <a:hueOff val="0"/>
                <a:satOff val="0"/>
                <a:lumOff val="0"/>
                <a:alphaOff val="0"/>
              </a:schemeClr>
            </a:fontRef>
          </p:style>
        </p:sp>
        <p:sp>
          <p:nvSpPr>
            <p:cNvPr id="34" name="Down Arrow 33"/>
            <p:cNvSpPr/>
            <p:nvPr/>
          </p:nvSpPr>
          <p:spPr>
            <a:xfrm rot="16200000">
              <a:off x="6689884" y="938319"/>
              <a:ext cx="895862" cy="544112"/>
            </a:xfrm>
            <a:prstGeom prst="downArrow">
              <a:avLst/>
            </a:prstGeom>
          </p:spPr>
          <p:style>
            <a:lnRef idx="0">
              <a:schemeClr val="lt1">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dk1">
                <a:hueOff val="0"/>
                <a:satOff val="0"/>
                <a:lumOff val="0"/>
                <a:alphaOff val="0"/>
              </a:schemeClr>
            </a:fontRef>
          </p:style>
        </p:sp>
        <p:sp>
          <p:nvSpPr>
            <p:cNvPr id="26" name="Down Arrow 25"/>
            <p:cNvSpPr/>
            <p:nvPr/>
          </p:nvSpPr>
          <p:spPr>
            <a:xfrm rot="16200000">
              <a:off x="5352572" y="1968277"/>
              <a:ext cx="493298" cy="745882"/>
            </a:xfrm>
            <a:prstGeom prst="downArrow">
              <a:avLst/>
            </a:prstGeom>
          </p:spPr>
          <p:style>
            <a:lnRef idx="0">
              <a:schemeClr val="lt1">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dk1">
                <a:hueOff val="0"/>
                <a:satOff val="0"/>
                <a:lumOff val="0"/>
                <a:alphaOff val="0"/>
              </a:schemeClr>
            </a:fontRef>
          </p:style>
        </p:sp>
        <p:sp>
          <p:nvSpPr>
            <p:cNvPr id="27" name="Down Arrow 26"/>
            <p:cNvSpPr/>
            <p:nvPr/>
          </p:nvSpPr>
          <p:spPr>
            <a:xfrm rot="16200000">
              <a:off x="801835" y="-521318"/>
              <a:ext cx="289288" cy="258252"/>
            </a:xfrm>
            <a:prstGeom prst="downArrow">
              <a:avLst/>
            </a:prstGeom>
          </p:spPr>
          <p:style>
            <a:lnRef idx="0">
              <a:schemeClr val="lt1">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dk1">
                <a:hueOff val="0"/>
                <a:satOff val="0"/>
                <a:lumOff val="0"/>
                <a:alphaOff val="0"/>
              </a:schemeClr>
            </a:fontRef>
          </p:style>
        </p:sp>
      </p:grpSp>
      <p:sp>
        <p:nvSpPr>
          <p:cNvPr id="284674" name="TextBox 18"/>
          <p:cNvSpPr txBox="1">
            <a:spLocks noChangeArrowheads="1"/>
          </p:cNvSpPr>
          <p:nvPr/>
        </p:nvSpPr>
        <p:spPr bwMode="auto">
          <a:xfrm>
            <a:off x="940975" y="166872"/>
            <a:ext cx="416412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Tahoma" charset="0"/>
                <a:ea typeface="ＭＳ Ｐゴシック" charset="0"/>
                <a:cs typeface="ＭＳ Ｐゴシック" charset="0"/>
              </a:defRPr>
            </a:lvl1pPr>
            <a:lvl2pPr marL="742950" indent="-285750" eaLnBrk="0" hangingPunct="0">
              <a:defRPr sz="2400">
                <a:solidFill>
                  <a:schemeClr val="accent2"/>
                </a:solidFill>
                <a:latin typeface="Tahoma" charset="0"/>
                <a:ea typeface="ＭＳ Ｐゴシック" charset="0"/>
              </a:defRPr>
            </a:lvl2pPr>
            <a:lvl3pPr marL="1143000" indent="-228600" eaLnBrk="0" hangingPunct="0">
              <a:defRPr sz="2400">
                <a:solidFill>
                  <a:schemeClr val="accent2"/>
                </a:solidFill>
                <a:latin typeface="Tahoma" charset="0"/>
                <a:ea typeface="ＭＳ Ｐゴシック" charset="0"/>
              </a:defRPr>
            </a:lvl3pPr>
            <a:lvl4pPr marL="1600200" indent="-228600" eaLnBrk="0" hangingPunct="0">
              <a:defRPr sz="2400">
                <a:solidFill>
                  <a:schemeClr val="accent2"/>
                </a:solidFill>
                <a:latin typeface="Tahoma" charset="0"/>
                <a:ea typeface="ＭＳ Ｐゴシック" charset="0"/>
              </a:defRPr>
            </a:lvl4pPr>
            <a:lvl5pPr marL="2057400" indent="-228600" eaLnBrk="0" hangingPunct="0">
              <a:defRPr sz="2400">
                <a:solidFill>
                  <a:schemeClr val="accent2"/>
                </a:solidFill>
                <a:latin typeface="Tahoma" charset="0"/>
                <a:ea typeface="ＭＳ Ｐゴシック" charset="0"/>
              </a:defRPr>
            </a:lvl5pPr>
            <a:lvl6pPr marL="2514600" indent="-228600" eaLnBrk="0" fontAlgn="base" hangingPunct="0">
              <a:spcBef>
                <a:spcPct val="0"/>
              </a:spcBef>
              <a:spcAft>
                <a:spcPct val="0"/>
              </a:spcAft>
              <a:defRPr sz="2400">
                <a:solidFill>
                  <a:schemeClr val="accent2"/>
                </a:solidFill>
                <a:latin typeface="Tahoma" charset="0"/>
                <a:ea typeface="ＭＳ Ｐゴシック" charset="0"/>
              </a:defRPr>
            </a:lvl6pPr>
            <a:lvl7pPr marL="2971800" indent="-228600" eaLnBrk="0" fontAlgn="base" hangingPunct="0">
              <a:spcBef>
                <a:spcPct val="0"/>
              </a:spcBef>
              <a:spcAft>
                <a:spcPct val="0"/>
              </a:spcAft>
              <a:defRPr sz="2400">
                <a:solidFill>
                  <a:schemeClr val="accent2"/>
                </a:solidFill>
                <a:latin typeface="Tahoma" charset="0"/>
                <a:ea typeface="ＭＳ Ｐゴシック" charset="0"/>
              </a:defRPr>
            </a:lvl7pPr>
            <a:lvl8pPr marL="3429000" indent="-228600" eaLnBrk="0" fontAlgn="base" hangingPunct="0">
              <a:spcBef>
                <a:spcPct val="0"/>
              </a:spcBef>
              <a:spcAft>
                <a:spcPct val="0"/>
              </a:spcAft>
              <a:defRPr sz="2400">
                <a:solidFill>
                  <a:schemeClr val="accent2"/>
                </a:solidFill>
                <a:latin typeface="Tahoma" charset="0"/>
                <a:ea typeface="ＭＳ Ｐゴシック" charset="0"/>
              </a:defRPr>
            </a:lvl8pPr>
            <a:lvl9pPr marL="3886200" indent="-228600" eaLnBrk="0" fontAlgn="base" hangingPunct="0">
              <a:spcBef>
                <a:spcPct val="0"/>
              </a:spcBef>
              <a:spcAft>
                <a:spcPct val="0"/>
              </a:spcAft>
              <a:defRPr sz="2400">
                <a:solidFill>
                  <a:schemeClr val="accent2"/>
                </a:solidFill>
                <a:latin typeface="Tahoma" charset="0"/>
                <a:ea typeface="ＭＳ Ｐゴシック" charset="0"/>
              </a:defRPr>
            </a:lvl9pPr>
          </a:lstStyle>
          <a:p>
            <a:pPr eaLnBrk="1" hangingPunct="1"/>
            <a:r>
              <a:rPr lang="en-US" sz="3200" dirty="0" smtClean="0">
                <a:solidFill>
                  <a:schemeClr val="accent1">
                    <a:lumMod val="50000"/>
                  </a:schemeClr>
                </a:solidFill>
              </a:rPr>
              <a:t>Movement Vocabulary</a:t>
            </a:r>
            <a:endParaRPr lang="en-US" sz="3200" dirty="0">
              <a:solidFill>
                <a:schemeClr val="accent1">
                  <a:lumMod val="50000"/>
                </a:schemeClr>
              </a:solidFill>
            </a:endParaRPr>
          </a:p>
          <a:p>
            <a:pPr eaLnBrk="1" hangingPunct="1"/>
            <a:endParaRPr lang="en-US" dirty="0"/>
          </a:p>
        </p:txBody>
      </p:sp>
      <p:sp>
        <p:nvSpPr>
          <p:cNvPr id="15" name="TextBox 18"/>
          <p:cNvSpPr txBox="1">
            <a:spLocks noChangeArrowheads="1"/>
          </p:cNvSpPr>
          <p:nvPr/>
        </p:nvSpPr>
        <p:spPr bwMode="auto">
          <a:xfrm>
            <a:off x="6930048" y="1667474"/>
            <a:ext cx="1877437"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Tahoma" charset="0"/>
                <a:ea typeface="ＭＳ Ｐゴシック" charset="0"/>
                <a:cs typeface="ＭＳ Ｐゴシック" charset="0"/>
              </a:defRPr>
            </a:lvl1pPr>
            <a:lvl2pPr marL="742950" indent="-285750" eaLnBrk="0" hangingPunct="0">
              <a:defRPr sz="2400">
                <a:solidFill>
                  <a:schemeClr val="accent2"/>
                </a:solidFill>
                <a:latin typeface="Tahoma" charset="0"/>
                <a:ea typeface="ＭＳ Ｐゴシック" charset="0"/>
              </a:defRPr>
            </a:lvl2pPr>
            <a:lvl3pPr marL="1143000" indent="-228600" eaLnBrk="0" hangingPunct="0">
              <a:defRPr sz="2400">
                <a:solidFill>
                  <a:schemeClr val="accent2"/>
                </a:solidFill>
                <a:latin typeface="Tahoma" charset="0"/>
                <a:ea typeface="ＭＳ Ｐゴシック" charset="0"/>
              </a:defRPr>
            </a:lvl3pPr>
            <a:lvl4pPr marL="1600200" indent="-228600" eaLnBrk="0" hangingPunct="0">
              <a:defRPr sz="2400">
                <a:solidFill>
                  <a:schemeClr val="accent2"/>
                </a:solidFill>
                <a:latin typeface="Tahoma" charset="0"/>
                <a:ea typeface="ＭＳ Ｐゴシック" charset="0"/>
              </a:defRPr>
            </a:lvl4pPr>
            <a:lvl5pPr marL="2057400" indent="-228600" eaLnBrk="0" hangingPunct="0">
              <a:defRPr sz="2400">
                <a:solidFill>
                  <a:schemeClr val="accent2"/>
                </a:solidFill>
                <a:latin typeface="Tahoma" charset="0"/>
                <a:ea typeface="ＭＳ Ｐゴシック" charset="0"/>
              </a:defRPr>
            </a:lvl5pPr>
            <a:lvl6pPr marL="2514600" indent="-228600" eaLnBrk="0" fontAlgn="base" hangingPunct="0">
              <a:spcBef>
                <a:spcPct val="0"/>
              </a:spcBef>
              <a:spcAft>
                <a:spcPct val="0"/>
              </a:spcAft>
              <a:defRPr sz="2400">
                <a:solidFill>
                  <a:schemeClr val="accent2"/>
                </a:solidFill>
                <a:latin typeface="Tahoma" charset="0"/>
                <a:ea typeface="ＭＳ Ｐゴシック" charset="0"/>
              </a:defRPr>
            </a:lvl6pPr>
            <a:lvl7pPr marL="2971800" indent="-228600" eaLnBrk="0" fontAlgn="base" hangingPunct="0">
              <a:spcBef>
                <a:spcPct val="0"/>
              </a:spcBef>
              <a:spcAft>
                <a:spcPct val="0"/>
              </a:spcAft>
              <a:defRPr sz="2400">
                <a:solidFill>
                  <a:schemeClr val="accent2"/>
                </a:solidFill>
                <a:latin typeface="Tahoma" charset="0"/>
                <a:ea typeface="ＭＳ Ｐゴシック" charset="0"/>
              </a:defRPr>
            </a:lvl7pPr>
            <a:lvl8pPr marL="3429000" indent="-228600" eaLnBrk="0" fontAlgn="base" hangingPunct="0">
              <a:spcBef>
                <a:spcPct val="0"/>
              </a:spcBef>
              <a:spcAft>
                <a:spcPct val="0"/>
              </a:spcAft>
              <a:defRPr sz="2400">
                <a:solidFill>
                  <a:schemeClr val="accent2"/>
                </a:solidFill>
                <a:latin typeface="Tahoma" charset="0"/>
                <a:ea typeface="ＭＳ Ｐゴシック" charset="0"/>
              </a:defRPr>
            </a:lvl8pPr>
            <a:lvl9pPr marL="3886200" indent="-228600" eaLnBrk="0" fontAlgn="base" hangingPunct="0">
              <a:spcBef>
                <a:spcPct val="0"/>
              </a:spcBef>
              <a:spcAft>
                <a:spcPct val="0"/>
              </a:spcAft>
              <a:defRPr sz="2400">
                <a:solidFill>
                  <a:schemeClr val="accent2"/>
                </a:solidFill>
                <a:latin typeface="Tahoma" charset="0"/>
                <a:ea typeface="ＭＳ Ｐゴシック" charset="0"/>
              </a:defRPr>
            </a:lvl9pPr>
          </a:lstStyle>
          <a:p>
            <a:pPr eaLnBrk="1" hangingPunct="1"/>
            <a:r>
              <a:rPr lang="en-US" sz="3200" dirty="0" smtClean="0">
                <a:solidFill>
                  <a:schemeClr val="accent1"/>
                </a:solidFill>
              </a:rPr>
              <a:t>Creativity</a:t>
            </a:r>
            <a:endParaRPr lang="en-US" dirty="0"/>
          </a:p>
        </p:txBody>
      </p:sp>
      <p:pic>
        <p:nvPicPr>
          <p:cNvPr id="17" name="Picture 16"/>
          <p:cNvPicPr>
            <a:picLocks noChangeAspect="1"/>
          </p:cNvPicPr>
          <p:nvPr/>
        </p:nvPicPr>
        <p:blipFill rotWithShape="1">
          <a:blip r:embed="rId12"/>
          <a:srcRect l="3771" t="19977" r="35533"/>
          <a:stretch/>
        </p:blipFill>
        <p:spPr>
          <a:xfrm>
            <a:off x="5213698" y="1421992"/>
            <a:ext cx="1274593" cy="1118264"/>
          </a:xfrm>
          <a:prstGeom prst="rect">
            <a:avLst/>
          </a:prstGeom>
        </p:spPr>
      </p:pic>
      <p:sp>
        <p:nvSpPr>
          <p:cNvPr id="19" name="TextBox 18"/>
          <p:cNvSpPr txBox="1">
            <a:spLocks noChangeArrowheads="1"/>
          </p:cNvSpPr>
          <p:nvPr/>
        </p:nvSpPr>
        <p:spPr bwMode="auto">
          <a:xfrm>
            <a:off x="2557345" y="5752231"/>
            <a:ext cx="1895471"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Tahoma" charset="0"/>
                <a:ea typeface="ＭＳ Ｐゴシック" charset="0"/>
                <a:cs typeface="ＭＳ Ｐゴシック" charset="0"/>
              </a:defRPr>
            </a:lvl1pPr>
            <a:lvl2pPr marL="742950" indent="-285750" eaLnBrk="0" hangingPunct="0">
              <a:defRPr sz="2400">
                <a:solidFill>
                  <a:schemeClr val="accent2"/>
                </a:solidFill>
                <a:latin typeface="Tahoma" charset="0"/>
                <a:ea typeface="ＭＳ Ｐゴシック" charset="0"/>
              </a:defRPr>
            </a:lvl2pPr>
            <a:lvl3pPr marL="1143000" indent="-228600" eaLnBrk="0" hangingPunct="0">
              <a:defRPr sz="2400">
                <a:solidFill>
                  <a:schemeClr val="accent2"/>
                </a:solidFill>
                <a:latin typeface="Tahoma" charset="0"/>
                <a:ea typeface="ＭＳ Ｐゴシック" charset="0"/>
              </a:defRPr>
            </a:lvl3pPr>
            <a:lvl4pPr marL="1600200" indent="-228600" eaLnBrk="0" hangingPunct="0">
              <a:defRPr sz="2400">
                <a:solidFill>
                  <a:schemeClr val="accent2"/>
                </a:solidFill>
                <a:latin typeface="Tahoma" charset="0"/>
                <a:ea typeface="ＭＳ Ｐゴシック" charset="0"/>
              </a:defRPr>
            </a:lvl4pPr>
            <a:lvl5pPr marL="2057400" indent="-228600" eaLnBrk="0" hangingPunct="0">
              <a:defRPr sz="2400">
                <a:solidFill>
                  <a:schemeClr val="accent2"/>
                </a:solidFill>
                <a:latin typeface="Tahoma" charset="0"/>
                <a:ea typeface="ＭＳ Ｐゴシック" charset="0"/>
              </a:defRPr>
            </a:lvl5pPr>
            <a:lvl6pPr marL="2514600" indent="-228600" eaLnBrk="0" fontAlgn="base" hangingPunct="0">
              <a:spcBef>
                <a:spcPct val="0"/>
              </a:spcBef>
              <a:spcAft>
                <a:spcPct val="0"/>
              </a:spcAft>
              <a:defRPr sz="2400">
                <a:solidFill>
                  <a:schemeClr val="accent2"/>
                </a:solidFill>
                <a:latin typeface="Tahoma" charset="0"/>
                <a:ea typeface="ＭＳ Ｐゴシック" charset="0"/>
              </a:defRPr>
            </a:lvl6pPr>
            <a:lvl7pPr marL="2971800" indent="-228600" eaLnBrk="0" fontAlgn="base" hangingPunct="0">
              <a:spcBef>
                <a:spcPct val="0"/>
              </a:spcBef>
              <a:spcAft>
                <a:spcPct val="0"/>
              </a:spcAft>
              <a:defRPr sz="2400">
                <a:solidFill>
                  <a:schemeClr val="accent2"/>
                </a:solidFill>
                <a:latin typeface="Tahoma" charset="0"/>
                <a:ea typeface="ＭＳ Ｐゴシック" charset="0"/>
              </a:defRPr>
            </a:lvl7pPr>
            <a:lvl8pPr marL="3429000" indent="-228600" eaLnBrk="0" fontAlgn="base" hangingPunct="0">
              <a:spcBef>
                <a:spcPct val="0"/>
              </a:spcBef>
              <a:spcAft>
                <a:spcPct val="0"/>
              </a:spcAft>
              <a:defRPr sz="2400">
                <a:solidFill>
                  <a:schemeClr val="accent2"/>
                </a:solidFill>
                <a:latin typeface="Tahoma" charset="0"/>
                <a:ea typeface="ＭＳ Ｐゴシック" charset="0"/>
              </a:defRPr>
            </a:lvl8pPr>
            <a:lvl9pPr marL="3886200" indent="-228600" eaLnBrk="0" fontAlgn="base" hangingPunct="0">
              <a:spcBef>
                <a:spcPct val="0"/>
              </a:spcBef>
              <a:spcAft>
                <a:spcPct val="0"/>
              </a:spcAft>
              <a:defRPr sz="2400">
                <a:solidFill>
                  <a:schemeClr val="accent2"/>
                </a:solidFill>
                <a:latin typeface="Tahoma" charset="0"/>
                <a:ea typeface="ＭＳ Ｐゴシック" charset="0"/>
              </a:defRPr>
            </a:lvl9pPr>
          </a:lstStyle>
          <a:p>
            <a:pPr eaLnBrk="1" hangingPunct="1"/>
            <a:r>
              <a:rPr lang="en-US" sz="3200" dirty="0" smtClean="0">
                <a:solidFill>
                  <a:schemeClr val="accent1"/>
                </a:solidFill>
              </a:rPr>
              <a:t>Durability </a:t>
            </a:r>
            <a:endParaRPr lang="en-US" dirty="0"/>
          </a:p>
        </p:txBody>
      </p:sp>
      <p:cxnSp>
        <p:nvCxnSpPr>
          <p:cNvPr id="12" name="Curved Connector 11"/>
          <p:cNvCxnSpPr>
            <a:endCxn id="19" idx="1"/>
          </p:cNvCxnSpPr>
          <p:nvPr/>
        </p:nvCxnSpPr>
        <p:spPr>
          <a:xfrm>
            <a:off x="1270048" y="5273792"/>
            <a:ext cx="1287297" cy="770827"/>
          </a:xfrm>
          <a:prstGeom prst="curvedConnector3">
            <a:avLst>
              <a:gd name="adj1" fmla="val -33647"/>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Curved Connector 23"/>
          <p:cNvCxnSpPr/>
          <p:nvPr/>
        </p:nvCxnSpPr>
        <p:spPr>
          <a:xfrm rot="10800000">
            <a:off x="4452817" y="6086037"/>
            <a:ext cx="833887" cy="444076"/>
          </a:xfrm>
          <a:prstGeom prst="curvedConnector3">
            <a:avLst/>
          </a:prstGeom>
          <a:ln>
            <a:tailEnd type="arrow"/>
          </a:ln>
        </p:spPr>
        <p:style>
          <a:lnRef idx="2">
            <a:schemeClr val="accent1"/>
          </a:lnRef>
          <a:fillRef idx="0">
            <a:schemeClr val="accent1"/>
          </a:fillRef>
          <a:effectRef idx="1">
            <a:schemeClr val="accent1"/>
          </a:effectRef>
          <a:fontRef idx="minor">
            <a:schemeClr val="tx1"/>
          </a:fontRef>
        </p:style>
      </p:cxnSp>
      <p:sp>
        <p:nvSpPr>
          <p:cNvPr id="30" name="Explosion 1 29"/>
          <p:cNvSpPr/>
          <p:nvPr/>
        </p:nvSpPr>
        <p:spPr>
          <a:xfrm>
            <a:off x="3382172" y="2348966"/>
            <a:ext cx="1928960" cy="1358099"/>
          </a:xfrm>
          <a:prstGeom prst="irregularSeal1">
            <a:avLst/>
          </a:prstGeom>
          <a:solidFill>
            <a:schemeClr val="bg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016296"/>
                </a:solidFill>
              </a:rPr>
              <a:t>Error</a:t>
            </a:r>
          </a:p>
          <a:p>
            <a:pPr algn="ctr"/>
            <a:r>
              <a:rPr lang="en-US" sz="1600" dirty="0" smtClean="0">
                <a:solidFill>
                  <a:srgbClr val="016296"/>
                </a:solidFill>
              </a:rPr>
              <a:t>Reduction </a:t>
            </a:r>
            <a:endParaRPr lang="en-US" sz="1600" dirty="0">
              <a:solidFill>
                <a:srgbClr val="016296"/>
              </a:solidFill>
            </a:endParaRPr>
          </a:p>
        </p:txBody>
      </p:sp>
      <p:sp>
        <p:nvSpPr>
          <p:cNvPr id="28" name="Oval 27"/>
          <p:cNvSpPr/>
          <p:nvPr/>
        </p:nvSpPr>
        <p:spPr>
          <a:xfrm>
            <a:off x="1584578" y="2291768"/>
            <a:ext cx="1945534" cy="117035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000000"/>
                </a:solidFill>
              </a:rPr>
              <a:t>Motor Competence</a:t>
            </a:r>
            <a:endParaRPr lang="en-US" sz="1600" dirty="0">
              <a:solidFill>
                <a:srgbClr val="000000"/>
              </a:solidFill>
            </a:endParaRPr>
          </a:p>
        </p:txBody>
      </p:sp>
      <p:sp>
        <p:nvSpPr>
          <p:cNvPr id="2" name="TextBox 1"/>
          <p:cNvSpPr txBox="1"/>
          <p:nvPr/>
        </p:nvSpPr>
        <p:spPr>
          <a:xfrm>
            <a:off x="71646" y="6232585"/>
            <a:ext cx="1891789" cy="369332"/>
          </a:xfrm>
          <a:prstGeom prst="rect">
            <a:avLst/>
          </a:prstGeom>
          <a:noFill/>
        </p:spPr>
        <p:txBody>
          <a:bodyPr wrap="none" rtlCol="0">
            <a:spAutoFit/>
          </a:bodyPr>
          <a:lstStyle/>
          <a:p>
            <a:r>
              <a:rPr lang="en-US" dirty="0" err="1" smtClean="0"/>
              <a:t>Physicalliteracy.ca</a:t>
            </a:r>
            <a:r>
              <a:rPr lang="en-US" dirty="0" smtClean="0"/>
              <a:t> </a:t>
            </a:r>
            <a:endParaRPr lang="en-US" dirty="0"/>
          </a:p>
        </p:txBody>
      </p:sp>
      <p:sp>
        <p:nvSpPr>
          <p:cNvPr id="4" name="TextBox 3"/>
          <p:cNvSpPr txBox="1"/>
          <p:nvPr/>
        </p:nvSpPr>
        <p:spPr>
          <a:xfrm>
            <a:off x="5592292" y="2758644"/>
            <a:ext cx="1517323" cy="600164"/>
          </a:xfrm>
          <a:prstGeom prst="rect">
            <a:avLst/>
          </a:prstGeom>
          <a:noFill/>
        </p:spPr>
        <p:txBody>
          <a:bodyPr wrap="square" rtlCol="0">
            <a:spAutoFit/>
          </a:bodyPr>
          <a:lstStyle/>
          <a:p>
            <a:r>
              <a:rPr lang="en-US" sz="1100" dirty="0" smtClean="0"/>
              <a:t>Motor control errors</a:t>
            </a:r>
          </a:p>
          <a:p>
            <a:r>
              <a:rPr lang="en-US" sz="1100" dirty="0" smtClean="0"/>
              <a:t> Selection error</a:t>
            </a:r>
          </a:p>
          <a:p>
            <a:r>
              <a:rPr lang="en-US" sz="1100" dirty="0" smtClean="0"/>
              <a:t>Bilateral asymmetry </a:t>
            </a:r>
            <a:endParaRPr lang="en-US" sz="1100" dirty="0"/>
          </a:p>
        </p:txBody>
      </p:sp>
      <p:sp>
        <p:nvSpPr>
          <p:cNvPr id="25" name="TextBox 24"/>
          <p:cNvSpPr txBox="1"/>
          <p:nvPr/>
        </p:nvSpPr>
        <p:spPr>
          <a:xfrm>
            <a:off x="5335895" y="851013"/>
            <a:ext cx="1067420" cy="646331"/>
          </a:xfrm>
          <a:prstGeom prst="rect">
            <a:avLst/>
          </a:prstGeom>
          <a:noFill/>
        </p:spPr>
        <p:txBody>
          <a:bodyPr wrap="none" rtlCol="0">
            <a:spAutoFit/>
          </a:bodyPr>
          <a:lstStyle/>
          <a:p>
            <a:pPr algn="ctr"/>
            <a:r>
              <a:rPr lang="en-US" dirty="0" smtClean="0"/>
              <a:t>Free Play</a:t>
            </a:r>
          </a:p>
          <a:p>
            <a:pPr algn="ctr"/>
            <a:r>
              <a:rPr lang="en-US" dirty="0"/>
              <a:t>+</a:t>
            </a:r>
            <a:r>
              <a:rPr lang="en-US" dirty="0" smtClean="0"/>
              <a:t> </a:t>
            </a:r>
            <a:endParaRPr lang="en-US" dirty="0"/>
          </a:p>
        </p:txBody>
      </p:sp>
      <p:sp>
        <p:nvSpPr>
          <p:cNvPr id="5" name="TextBox 4"/>
          <p:cNvSpPr txBox="1"/>
          <p:nvPr/>
        </p:nvSpPr>
        <p:spPr>
          <a:xfrm>
            <a:off x="192263" y="299115"/>
            <a:ext cx="612630" cy="369332"/>
          </a:xfrm>
          <a:prstGeom prst="rect">
            <a:avLst/>
          </a:prstGeom>
          <a:noFill/>
        </p:spPr>
        <p:txBody>
          <a:bodyPr wrap="none" rtlCol="0">
            <a:spAutoFit/>
          </a:bodyPr>
          <a:lstStyle/>
          <a:p>
            <a:r>
              <a:rPr lang="en-US" dirty="0" smtClean="0">
                <a:solidFill>
                  <a:schemeClr val="bg2">
                    <a:lumMod val="25000"/>
                  </a:schemeClr>
                </a:solidFill>
              </a:rPr>
              <a:t>FMS </a:t>
            </a:r>
            <a:endParaRPr lang="en-US" dirty="0">
              <a:solidFill>
                <a:schemeClr val="bg2">
                  <a:lumMod val="25000"/>
                </a:schemeClr>
              </a:solidFill>
            </a:endParaRPr>
          </a:p>
        </p:txBody>
      </p:sp>
    </p:spTree>
    <p:extLst>
      <p:ext uri="{BB962C8B-B14F-4D97-AF65-F5344CB8AC3E}">
        <p14:creationId xmlns:p14="http://schemas.microsoft.com/office/powerpoint/2010/main" val="2913951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35554" y="-48840"/>
            <a:ext cx="4308446"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185378" y="0"/>
            <a:ext cx="4800600" cy="6858000"/>
          </a:xfrm>
          <a:prstGeom prst="rect">
            <a:avLst/>
          </a:prstGeom>
        </p:spPr>
      </p:pic>
      <p:sp>
        <p:nvSpPr>
          <p:cNvPr id="3" name="TextBox 2"/>
          <p:cNvSpPr txBox="1"/>
          <p:nvPr/>
        </p:nvSpPr>
        <p:spPr>
          <a:xfrm>
            <a:off x="5073505" y="2490858"/>
            <a:ext cx="4070495" cy="2215991"/>
          </a:xfrm>
          <a:prstGeom prst="rect">
            <a:avLst/>
          </a:prstGeom>
          <a:noFill/>
        </p:spPr>
        <p:txBody>
          <a:bodyPr wrap="none" rtlCol="0">
            <a:spAutoFit/>
          </a:bodyPr>
          <a:lstStyle/>
          <a:p>
            <a:r>
              <a:rPr lang="en-US" sz="2400" b="1" dirty="0" smtClean="0"/>
              <a:t>The CORE of Physical Literacy</a:t>
            </a:r>
          </a:p>
          <a:p>
            <a:endParaRPr lang="en-US" sz="2400" b="1" dirty="0"/>
          </a:p>
          <a:p>
            <a:r>
              <a:rPr lang="en-US" sz="2400" b="1" dirty="0" smtClean="0"/>
              <a:t>1. Movement Vocabulary</a:t>
            </a:r>
          </a:p>
          <a:p>
            <a:endParaRPr lang="en-US" sz="2400" b="1" dirty="0"/>
          </a:p>
          <a:p>
            <a:r>
              <a:rPr lang="en-US" sz="2400" b="1" dirty="0" smtClean="0"/>
              <a:t>2. Motor Competence </a:t>
            </a:r>
          </a:p>
          <a:p>
            <a:endParaRPr lang="en-US" dirty="0"/>
          </a:p>
        </p:txBody>
      </p:sp>
    </p:spTree>
    <p:extLst>
      <p:ext uri="{BB962C8B-B14F-4D97-AF65-F5344CB8AC3E}">
        <p14:creationId xmlns:p14="http://schemas.microsoft.com/office/powerpoint/2010/main" val="61437621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Rectangle 2"/>
          <p:cNvSpPr/>
          <p:nvPr/>
        </p:nvSpPr>
        <p:spPr>
          <a:xfrm>
            <a:off x="676439" y="4169333"/>
            <a:ext cx="5632386" cy="12425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smtClean="0"/>
          </a:p>
        </p:txBody>
      </p:sp>
      <p:sp>
        <p:nvSpPr>
          <p:cNvPr id="4" name="Rectangle 3"/>
          <p:cNvSpPr/>
          <p:nvPr/>
        </p:nvSpPr>
        <p:spPr>
          <a:xfrm>
            <a:off x="1780527" y="4369897"/>
            <a:ext cx="3649158" cy="369332"/>
          </a:xfrm>
          <a:prstGeom prst="rect">
            <a:avLst/>
          </a:prstGeom>
        </p:spPr>
        <p:txBody>
          <a:bodyPr wrap="none">
            <a:spAutoFit/>
          </a:bodyPr>
          <a:lstStyle/>
          <a:p>
            <a:pPr algn="ctr"/>
            <a:r>
              <a:rPr lang="en-US" dirty="0">
                <a:solidFill>
                  <a:srgbClr val="FFFFFF"/>
                </a:solidFill>
              </a:rPr>
              <a:t>The </a:t>
            </a:r>
            <a:r>
              <a:rPr lang="en-US" b="1" cap="small" dirty="0">
                <a:solidFill>
                  <a:srgbClr val="FFFFFF"/>
                </a:solidFill>
              </a:rPr>
              <a:t>Gateway</a:t>
            </a:r>
            <a:r>
              <a:rPr lang="en-US" dirty="0">
                <a:solidFill>
                  <a:srgbClr val="FFFFFF"/>
                </a:solidFill>
              </a:rPr>
              <a:t> to active participation.  </a:t>
            </a:r>
          </a:p>
        </p:txBody>
      </p:sp>
      <p:sp>
        <p:nvSpPr>
          <p:cNvPr id="5" name="Rectangle 4"/>
          <p:cNvSpPr/>
          <p:nvPr/>
        </p:nvSpPr>
        <p:spPr>
          <a:xfrm>
            <a:off x="2107751" y="4889388"/>
            <a:ext cx="2850397" cy="369332"/>
          </a:xfrm>
          <a:prstGeom prst="rect">
            <a:avLst/>
          </a:prstGeom>
        </p:spPr>
        <p:txBody>
          <a:bodyPr wrap="none">
            <a:spAutoFit/>
          </a:bodyPr>
          <a:lstStyle/>
          <a:p>
            <a:pPr algn="ctr"/>
            <a:r>
              <a:rPr lang="en-US" dirty="0">
                <a:solidFill>
                  <a:srgbClr val="FFFFFF"/>
                </a:solidFill>
              </a:rPr>
              <a:t>A </a:t>
            </a:r>
            <a:r>
              <a:rPr lang="en-US" i="1" dirty="0">
                <a:solidFill>
                  <a:srgbClr val="FFFFFF"/>
                </a:solidFill>
              </a:rPr>
              <a:t>journey</a:t>
            </a:r>
            <a:r>
              <a:rPr lang="en-US" dirty="0">
                <a:solidFill>
                  <a:srgbClr val="FFFFFF"/>
                </a:solidFill>
              </a:rPr>
              <a:t> not a destination.</a:t>
            </a:r>
          </a:p>
        </p:txBody>
      </p:sp>
    </p:spTree>
    <p:extLst>
      <p:ext uri="{BB962C8B-B14F-4D97-AF65-F5344CB8AC3E}">
        <p14:creationId xmlns:p14="http://schemas.microsoft.com/office/powerpoint/2010/main" val="1572939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Title 1"/>
          <p:cNvSpPr>
            <a:spLocks noGrp="1"/>
          </p:cNvSpPr>
          <p:nvPr>
            <p:ph type="title"/>
          </p:nvPr>
        </p:nvSpPr>
        <p:spPr>
          <a:xfrm>
            <a:off x="226804" y="338328"/>
            <a:ext cx="8709292" cy="1252728"/>
          </a:xfrm>
        </p:spPr>
        <p:txBody>
          <a:bodyPr>
            <a:normAutofit fontScale="90000"/>
          </a:bodyPr>
          <a:lstStyle/>
          <a:p>
            <a:pPr eaLnBrk="1" hangingPunct="1"/>
            <a:r>
              <a:rPr lang="en-US" dirty="0">
                <a:latin typeface="Goudy Old Style" charset="0"/>
              </a:rPr>
              <a:t>Physical Literacy </a:t>
            </a:r>
            <a:r>
              <a:rPr lang="en-US" dirty="0" smtClean="0">
                <a:latin typeface="Goudy Old Style" charset="0"/>
              </a:rPr>
              <a:t/>
            </a:r>
            <a:br>
              <a:rPr lang="en-US" dirty="0" smtClean="0">
                <a:latin typeface="Goudy Old Style" charset="0"/>
              </a:rPr>
            </a:br>
            <a:r>
              <a:rPr lang="en-US" dirty="0" smtClean="0">
                <a:latin typeface="Goudy Old Style" charset="0"/>
              </a:rPr>
              <a:t>Across </a:t>
            </a:r>
            <a:r>
              <a:rPr lang="en-US" dirty="0">
                <a:latin typeface="Goudy Old Style" charset="0"/>
              </a:rPr>
              <a:t>the </a:t>
            </a:r>
            <a:r>
              <a:rPr lang="en-US" cap="small" dirty="0">
                <a:latin typeface="Goudy Old Style" charset="0"/>
              </a:rPr>
              <a:t>Lifespan</a:t>
            </a:r>
            <a:r>
              <a:rPr lang="en-US" dirty="0">
                <a:latin typeface="Goudy Old Style" charset="0"/>
              </a:rPr>
              <a:t> </a:t>
            </a:r>
            <a:r>
              <a:rPr lang="en-US" dirty="0" smtClean="0">
                <a:latin typeface="Goudy Old Style" charset="0"/>
              </a:rPr>
              <a:t>&amp; Sectors </a:t>
            </a:r>
            <a:endParaRPr lang="en-US" dirty="0">
              <a:latin typeface="Goudy Old Style" charset="0"/>
            </a:endParaRPr>
          </a:p>
        </p:txBody>
      </p:sp>
      <p:sp>
        <p:nvSpPr>
          <p:cNvPr id="282626" name="Content Placeholder 2"/>
          <p:cNvSpPr>
            <a:spLocks noGrp="1"/>
          </p:cNvSpPr>
          <p:nvPr>
            <p:ph idx="1"/>
          </p:nvPr>
        </p:nvSpPr>
        <p:spPr>
          <a:xfrm>
            <a:off x="872067" y="1988934"/>
            <a:ext cx="7408333" cy="4869065"/>
          </a:xfrm>
        </p:spPr>
        <p:txBody>
          <a:bodyPr>
            <a:normAutofit/>
          </a:bodyPr>
          <a:lstStyle/>
          <a:p>
            <a:pPr eaLnBrk="1" hangingPunct="1">
              <a:lnSpc>
                <a:spcPct val="90000"/>
              </a:lnSpc>
            </a:pPr>
            <a:r>
              <a:rPr lang="en-US" b="1" dirty="0" smtClean="0">
                <a:solidFill>
                  <a:schemeClr val="tx1"/>
                </a:solidFill>
                <a:latin typeface="Goudy Old Style" charset="0"/>
              </a:rPr>
              <a:t>Leisure: Recreation &amp; Sport </a:t>
            </a:r>
            <a:endParaRPr lang="en-US" b="1" dirty="0">
              <a:solidFill>
                <a:schemeClr val="tx1"/>
              </a:solidFill>
              <a:latin typeface="Goudy Old Style" charset="0"/>
            </a:endParaRPr>
          </a:p>
          <a:p>
            <a:pPr lvl="2">
              <a:lnSpc>
                <a:spcPct val="90000"/>
              </a:lnSpc>
            </a:pPr>
            <a:r>
              <a:rPr lang="en-US" dirty="0" smtClean="0">
                <a:latin typeface="Goudy Old Style" charset="0"/>
              </a:rPr>
              <a:t>Performance Excellence &amp; Participation</a:t>
            </a:r>
          </a:p>
          <a:p>
            <a:pPr>
              <a:lnSpc>
                <a:spcPct val="90000"/>
              </a:lnSpc>
            </a:pPr>
            <a:r>
              <a:rPr lang="en-US" dirty="0">
                <a:solidFill>
                  <a:srgbClr val="FF0000"/>
                </a:solidFill>
                <a:latin typeface="Goudy Old Style" charset="0"/>
              </a:rPr>
              <a:t>Performance Arts </a:t>
            </a:r>
          </a:p>
          <a:p>
            <a:pPr lvl="2">
              <a:lnSpc>
                <a:spcPct val="90000"/>
              </a:lnSpc>
            </a:pPr>
            <a:r>
              <a:rPr lang="en-US" dirty="0" smtClean="0">
                <a:latin typeface="Goudy Old Style" charset="0"/>
              </a:rPr>
              <a:t>Circus, dance </a:t>
            </a:r>
            <a:endParaRPr lang="en-US" dirty="0">
              <a:latin typeface="Goudy Old Style" charset="0"/>
            </a:endParaRPr>
          </a:p>
          <a:p>
            <a:pPr>
              <a:lnSpc>
                <a:spcPct val="90000"/>
              </a:lnSpc>
            </a:pPr>
            <a:r>
              <a:rPr lang="en-US" dirty="0" smtClean="0">
                <a:solidFill>
                  <a:srgbClr val="0000FF"/>
                </a:solidFill>
                <a:latin typeface="Goudy Old Style" charset="0"/>
              </a:rPr>
              <a:t>Vocational </a:t>
            </a:r>
            <a:endParaRPr lang="en-US" dirty="0">
              <a:solidFill>
                <a:srgbClr val="0000FF"/>
              </a:solidFill>
              <a:latin typeface="Goudy Old Style" charset="0"/>
            </a:endParaRPr>
          </a:p>
          <a:p>
            <a:pPr lvl="2">
              <a:lnSpc>
                <a:spcPct val="90000"/>
              </a:lnSpc>
            </a:pPr>
            <a:r>
              <a:rPr lang="en-US" dirty="0">
                <a:latin typeface="Goudy Old Style" charset="0"/>
              </a:rPr>
              <a:t>Firefighter, armed services, dry </a:t>
            </a:r>
            <a:r>
              <a:rPr lang="en-US" dirty="0" err="1">
                <a:latin typeface="Goudy Old Style" charset="0"/>
              </a:rPr>
              <a:t>waller</a:t>
            </a:r>
            <a:r>
              <a:rPr lang="en-US" dirty="0">
                <a:latin typeface="Goudy Old Style" charset="0"/>
              </a:rPr>
              <a:t>, iron worker, underwater </a:t>
            </a:r>
            <a:r>
              <a:rPr lang="en-US" dirty="0" smtClean="0">
                <a:latin typeface="Goudy Old Style" charset="0"/>
              </a:rPr>
              <a:t>welder, any vocation with physicality </a:t>
            </a:r>
            <a:endParaRPr lang="en-US" dirty="0">
              <a:latin typeface="Goudy Old Style" charset="0"/>
            </a:endParaRPr>
          </a:p>
          <a:p>
            <a:pPr eaLnBrk="1" hangingPunct="1">
              <a:lnSpc>
                <a:spcPct val="90000"/>
              </a:lnSpc>
            </a:pPr>
            <a:r>
              <a:rPr lang="en-US" dirty="0" smtClean="0">
                <a:solidFill>
                  <a:srgbClr val="E03BD1"/>
                </a:solidFill>
                <a:latin typeface="Goudy Old Style" charset="0"/>
              </a:rPr>
              <a:t>Activities of Daily Living </a:t>
            </a:r>
          </a:p>
          <a:p>
            <a:pPr lvl="2">
              <a:lnSpc>
                <a:spcPct val="90000"/>
              </a:lnSpc>
            </a:pPr>
            <a:r>
              <a:rPr lang="en-US" dirty="0" smtClean="0">
                <a:latin typeface="Goudy Old Style" charset="0"/>
              </a:rPr>
              <a:t>Garden, paint, hammer, walk on slippery surfaces, </a:t>
            </a:r>
            <a:r>
              <a:rPr lang="en-US" dirty="0" err="1" smtClean="0">
                <a:latin typeface="Goudy Old Style" charset="0"/>
              </a:rPr>
              <a:t>etc</a:t>
            </a:r>
            <a:endParaRPr lang="en-US" dirty="0" smtClean="0">
              <a:latin typeface="Goudy Old Style" charset="0"/>
            </a:endParaRPr>
          </a:p>
          <a:p>
            <a:pPr eaLnBrk="1" hangingPunct="1">
              <a:lnSpc>
                <a:spcPct val="90000"/>
              </a:lnSpc>
            </a:pPr>
            <a:r>
              <a:rPr lang="en-US" dirty="0" smtClean="0">
                <a:solidFill>
                  <a:srgbClr val="008000"/>
                </a:solidFill>
                <a:latin typeface="Goudy Old Style" charset="0"/>
              </a:rPr>
              <a:t>Injury Prevention</a:t>
            </a:r>
            <a:endParaRPr lang="en-US" dirty="0">
              <a:solidFill>
                <a:srgbClr val="008000"/>
              </a:solidFill>
              <a:latin typeface="Goudy Old Style" charset="0"/>
            </a:endParaRPr>
          </a:p>
          <a:p>
            <a:pPr lvl="2" eaLnBrk="1" hangingPunct="1">
              <a:lnSpc>
                <a:spcPct val="90000"/>
              </a:lnSpc>
            </a:pPr>
            <a:r>
              <a:rPr lang="en-US" dirty="0" smtClean="0">
                <a:latin typeface="Goudy Old Style" charset="0"/>
              </a:rPr>
              <a:t>Lift</a:t>
            </a:r>
            <a:r>
              <a:rPr lang="en-US" dirty="0">
                <a:latin typeface="Goudy Old Style" charset="0"/>
              </a:rPr>
              <a:t>, carry, transfer, lower – back injury </a:t>
            </a:r>
            <a:r>
              <a:rPr lang="en-US" dirty="0" smtClean="0">
                <a:latin typeface="Goudy Old Style" charset="0"/>
              </a:rPr>
              <a:t>– WCB </a:t>
            </a:r>
          </a:p>
          <a:p>
            <a:pPr lvl="2" eaLnBrk="1" hangingPunct="1">
              <a:lnSpc>
                <a:spcPct val="90000"/>
              </a:lnSpc>
            </a:pPr>
            <a:r>
              <a:rPr lang="en-US" dirty="0" smtClean="0">
                <a:latin typeface="Goudy Old Style" charset="0"/>
              </a:rPr>
              <a:t>Falls</a:t>
            </a:r>
            <a:r>
              <a:rPr lang="en-US" dirty="0">
                <a:latin typeface="Goudy Old Style" charset="0"/>
              </a:rPr>
              <a:t>, stumble recovery, landing – </a:t>
            </a:r>
            <a:r>
              <a:rPr lang="en-US" dirty="0" smtClean="0">
                <a:latin typeface="Goudy Old Style" charset="0"/>
              </a:rPr>
              <a:t>fracture</a:t>
            </a:r>
            <a:endParaRPr lang="en-US" dirty="0">
              <a:latin typeface="Goudy Old Style" charset="0"/>
            </a:endParaRPr>
          </a:p>
          <a:p>
            <a:pPr lvl="2" eaLnBrk="1" hangingPunct="1">
              <a:lnSpc>
                <a:spcPct val="90000"/>
              </a:lnSpc>
            </a:pPr>
            <a:r>
              <a:rPr lang="en-US" dirty="0">
                <a:latin typeface="Goudy Old Style" charset="0"/>
              </a:rPr>
              <a:t>ACL: Female to Male ratio is 6:1, physical literacy </a:t>
            </a:r>
            <a:r>
              <a:rPr lang="en-US" dirty="0" smtClean="0">
                <a:latin typeface="Goudy Old Style" charset="0"/>
              </a:rPr>
              <a:t>related!</a:t>
            </a:r>
            <a:endParaRPr lang="en-US" dirty="0">
              <a:latin typeface="Goudy Old Style" charset="0"/>
            </a:endParaRPr>
          </a:p>
          <a:p>
            <a:pPr lvl="1" eaLnBrk="1" hangingPunct="1">
              <a:lnSpc>
                <a:spcPct val="90000"/>
              </a:lnSpc>
            </a:pPr>
            <a:endParaRPr lang="en-US" dirty="0">
              <a:latin typeface="Goudy Old Style" charset="0"/>
            </a:endParaRPr>
          </a:p>
        </p:txBody>
      </p:sp>
    </p:spTree>
    <p:extLst>
      <p:ext uri="{BB962C8B-B14F-4D97-AF65-F5344CB8AC3E}">
        <p14:creationId xmlns:p14="http://schemas.microsoft.com/office/powerpoint/2010/main" val="318405429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t="1" b="21065"/>
          <a:stretch/>
        </p:blipFill>
        <p:spPr>
          <a:xfrm flipH="1" flipV="1">
            <a:off x="-1022632" y="0"/>
            <a:ext cx="10614969" cy="6857999"/>
          </a:xfrm>
          <a:prstGeom prst="rect">
            <a:avLst/>
          </a:prstGeom>
        </p:spPr>
      </p:pic>
      <p:sp>
        <p:nvSpPr>
          <p:cNvPr id="6" name="TextBox 5"/>
          <p:cNvSpPr txBox="1"/>
          <p:nvPr/>
        </p:nvSpPr>
        <p:spPr>
          <a:xfrm>
            <a:off x="6055797" y="440943"/>
            <a:ext cx="3082895" cy="1477328"/>
          </a:xfrm>
          <a:prstGeom prst="rect">
            <a:avLst/>
          </a:prstGeom>
          <a:noFill/>
        </p:spPr>
        <p:txBody>
          <a:bodyPr wrap="none" rtlCol="0">
            <a:spAutoFit/>
          </a:bodyPr>
          <a:lstStyle/>
          <a:p>
            <a:pPr algn="ctr"/>
            <a:r>
              <a:rPr lang="en-US" b="1" dirty="0" smtClean="0">
                <a:solidFill>
                  <a:schemeClr val="bg1"/>
                </a:solidFill>
              </a:rPr>
              <a:t>The Physical Literacy Journey </a:t>
            </a:r>
          </a:p>
          <a:p>
            <a:pPr algn="ctr"/>
            <a:endParaRPr lang="en-US" dirty="0" smtClean="0">
              <a:solidFill>
                <a:schemeClr val="bg1"/>
              </a:solidFill>
            </a:endParaRPr>
          </a:p>
          <a:p>
            <a:pPr algn="ctr"/>
            <a:r>
              <a:rPr lang="en-US" dirty="0" smtClean="0">
                <a:solidFill>
                  <a:schemeClr val="bg1"/>
                </a:solidFill>
              </a:rPr>
              <a:t>Equipping for the Journey </a:t>
            </a:r>
          </a:p>
          <a:p>
            <a:pPr algn="ctr"/>
            <a:r>
              <a:rPr lang="en-US" dirty="0" smtClean="0">
                <a:solidFill>
                  <a:schemeClr val="bg1"/>
                </a:solidFill>
              </a:rPr>
              <a:t>&amp; </a:t>
            </a:r>
          </a:p>
          <a:p>
            <a:pPr algn="ctr"/>
            <a:r>
              <a:rPr lang="en-US" dirty="0" smtClean="0">
                <a:solidFill>
                  <a:schemeClr val="bg1"/>
                </a:solidFill>
              </a:rPr>
              <a:t>Managing Trajectories</a:t>
            </a:r>
          </a:p>
        </p:txBody>
      </p:sp>
      <p:sp>
        <p:nvSpPr>
          <p:cNvPr id="7" name="TextBox 6"/>
          <p:cNvSpPr txBox="1"/>
          <p:nvPr/>
        </p:nvSpPr>
        <p:spPr>
          <a:xfrm>
            <a:off x="4284853" y="6133946"/>
            <a:ext cx="642273" cy="369332"/>
          </a:xfrm>
          <a:prstGeom prst="rect">
            <a:avLst/>
          </a:prstGeom>
          <a:noFill/>
        </p:spPr>
        <p:txBody>
          <a:bodyPr wrap="none" rtlCol="0">
            <a:spAutoFit/>
          </a:bodyPr>
          <a:lstStyle/>
          <a:p>
            <a:r>
              <a:rPr lang="en-US" dirty="0" smtClean="0"/>
              <a:t>Birth </a:t>
            </a:r>
            <a:endParaRPr lang="en-US" dirty="0"/>
          </a:p>
        </p:txBody>
      </p:sp>
      <p:sp>
        <p:nvSpPr>
          <p:cNvPr id="2" name="Rectangle 1"/>
          <p:cNvSpPr/>
          <p:nvPr/>
        </p:nvSpPr>
        <p:spPr>
          <a:xfrm>
            <a:off x="-1124644" y="6076225"/>
            <a:ext cx="10818993" cy="72405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3" name="Rectangle 2"/>
          <p:cNvSpPr/>
          <p:nvPr/>
        </p:nvSpPr>
        <p:spPr>
          <a:xfrm>
            <a:off x="3954925" y="6076225"/>
            <a:ext cx="659856" cy="369332"/>
          </a:xfrm>
          <a:prstGeom prst="rect">
            <a:avLst/>
          </a:prstGeom>
        </p:spPr>
        <p:txBody>
          <a:bodyPr wrap="none">
            <a:spAutoFit/>
          </a:bodyPr>
          <a:lstStyle/>
          <a:p>
            <a:r>
              <a:rPr lang="en-US" dirty="0">
                <a:solidFill>
                  <a:schemeClr val="bg1"/>
                </a:solidFill>
              </a:rPr>
              <a:t>Birth</a:t>
            </a:r>
          </a:p>
        </p:txBody>
      </p:sp>
    </p:spTree>
    <p:extLst>
      <p:ext uri="{BB962C8B-B14F-4D97-AF65-F5344CB8AC3E}">
        <p14:creationId xmlns:p14="http://schemas.microsoft.com/office/powerpoint/2010/main" val="192360041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wn Arrow 2"/>
          <p:cNvSpPr/>
          <p:nvPr/>
        </p:nvSpPr>
        <p:spPr>
          <a:xfrm>
            <a:off x="7055167" y="3634478"/>
            <a:ext cx="645043" cy="166777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1267382606"/>
              </p:ext>
            </p:extLst>
          </p:nvPr>
        </p:nvGraphicFramePr>
        <p:xfrm>
          <a:off x="409306" y="776288"/>
          <a:ext cx="82296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523214" y="4239151"/>
            <a:ext cx="1987368" cy="2585323"/>
          </a:xfrm>
          <a:prstGeom prst="rect">
            <a:avLst/>
          </a:prstGeom>
          <a:noFill/>
        </p:spPr>
        <p:txBody>
          <a:bodyPr wrap="none" rtlCol="0">
            <a:spAutoFit/>
          </a:bodyPr>
          <a:lstStyle/>
          <a:p>
            <a:pPr algn="ctr"/>
            <a:r>
              <a:rPr lang="en-US" dirty="0"/>
              <a:t>Recreation</a:t>
            </a:r>
          </a:p>
          <a:p>
            <a:pPr algn="ctr"/>
            <a:r>
              <a:rPr lang="en-US" dirty="0" smtClean="0"/>
              <a:t>Sport</a:t>
            </a:r>
          </a:p>
          <a:p>
            <a:pPr algn="ctr"/>
            <a:r>
              <a:rPr lang="en-US" dirty="0" smtClean="0"/>
              <a:t>Vocation</a:t>
            </a:r>
          </a:p>
          <a:p>
            <a:pPr algn="ctr"/>
            <a:r>
              <a:rPr lang="en-US" dirty="0" smtClean="0"/>
              <a:t>Performance Arts</a:t>
            </a:r>
          </a:p>
          <a:p>
            <a:pPr algn="ctr"/>
            <a:r>
              <a:rPr lang="en-US" dirty="0" smtClean="0"/>
              <a:t>At School </a:t>
            </a:r>
          </a:p>
          <a:p>
            <a:pPr algn="ctr"/>
            <a:r>
              <a:rPr lang="en-US" dirty="0" smtClean="0"/>
              <a:t>Physical Education </a:t>
            </a:r>
          </a:p>
          <a:p>
            <a:pPr algn="ctr"/>
            <a:r>
              <a:rPr lang="en-US" dirty="0" smtClean="0"/>
              <a:t>Rehabilitation </a:t>
            </a:r>
            <a:endParaRPr lang="en-US" dirty="0"/>
          </a:p>
          <a:p>
            <a:pPr algn="ctr"/>
            <a:r>
              <a:rPr lang="en-US" dirty="0"/>
              <a:t>Medicine</a:t>
            </a:r>
          </a:p>
          <a:p>
            <a:pPr algn="ctr"/>
            <a:endParaRPr lang="en-US" dirty="0"/>
          </a:p>
        </p:txBody>
      </p:sp>
      <p:sp>
        <p:nvSpPr>
          <p:cNvPr id="4" name="TextBox 3"/>
          <p:cNvSpPr txBox="1"/>
          <p:nvPr/>
        </p:nvSpPr>
        <p:spPr>
          <a:xfrm>
            <a:off x="5920108" y="5462214"/>
            <a:ext cx="2809708" cy="1200329"/>
          </a:xfrm>
          <a:prstGeom prst="rect">
            <a:avLst/>
          </a:prstGeom>
          <a:noFill/>
        </p:spPr>
        <p:txBody>
          <a:bodyPr wrap="none" rtlCol="0">
            <a:spAutoFit/>
          </a:bodyPr>
          <a:lstStyle/>
          <a:p>
            <a:pPr algn="ctr"/>
            <a:r>
              <a:rPr lang="en-US" dirty="0" smtClean="0"/>
              <a:t>Physical and Mental Health </a:t>
            </a:r>
          </a:p>
          <a:p>
            <a:pPr algn="ctr"/>
            <a:r>
              <a:rPr lang="en-US" dirty="0" smtClean="0"/>
              <a:t>Justice</a:t>
            </a:r>
          </a:p>
          <a:p>
            <a:pPr algn="ctr"/>
            <a:r>
              <a:rPr lang="en-US" dirty="0" smtClean="0"/>
              <a:t>Employment</a:t>
            </a:r>
          </a:p>
          <a:p>
            <a:pPr algn="ctr"/>
            <a:r>
              <a:rPr lang="en-US" dirty="0" smtClean="0"/>
              <a:t>…</a:t>
            </a:r>
          </a:p>
        </p:txBody>
      </p:sp>
    </p:spTree>
    <p:extLst>
      <p:ext uri="{BB962C8B-B14F-4D97-AF65-F5344CB8AC3E}">
        <p14:creationId xmlns:p14="http://schemas.microsoft.com/office/powerpoint/2010/main" val="524050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rt 1"/>
          <p:cNvSpPr/>
          <p:nvPr/>
        </p:nvSpPr>
        <p:spPr>
          <a:xfrm>
            <a:off x="2667259" y="1565556"/>
            <a:ext cx="3411801" cy="3487875"/>
          </a:xfrm>
          <a:prstGeom prst="heart">
            <a:avLst/>
          </a:prstGeom>
          <a:solidFill>
            <a:schemeClr val="accent1">
              <a:shade val="80000"/>
              <a:lumMod val="90000"/>
              <a:alpha val="3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a:srcRect/>
          <a:stretch>
            <a:fillRect/>
          </a:stretch>
        </p:blipFill>
        <p:spPr bwMode="auto">
          <a:xfrm>
            <a:off x="5242824" y="2218908"/>
            <a:ext cx="3314362" cy="1154135"/>
          </a:xfrm>
          <a:prstGeom prst="rect">
            <a:avLst/>
          </a:prstGeom>
          <a:noFill/>
          <a:ln w="9525">
            <a:noFill/>
            <a:miter lim="800000"/>
            <a:headEnd/>
            <a:tailEnd/>
          </a:ln>
          <a:effectLst/>
        </p:spPr>
      </p:pic>
      <p:pic>
        <p:nvPicPr>
          <p:cNvPr id="14" name="Picture 4"/>
          <p:cNvPicPr>
            <a:picLocks noChangeAspect="1" noChangeArrowheads="1"/>
          </p:cNvPicPr>
          <p:nvPr/>
        </p:nvPicPr>
        <p:blipFill>
          <a:blip r:embed="rId4" cstate="print"/>
          <a:srcRect l="8009" t="19400" r="8009"/>
          <a:stretch>
            <a:fillRect/>
          </a:stretch>
        </p:blipFill>
        <p:spPr bwMode="auto">
          <a:xfrm flipH="1">
            <a:off x="3804134" y="2158710"/>
            <a:ext cx="1179372" cy="775848"/>
          </a:xfrm>
          <a:prstGeom prst="rect">
            <a:avLst/>
          </a:prstGeom>
          <a:noFill/>
          <a:ln w="9525">
            <a:noFill/>
            <a:miter lim="800000"/>
            <a:headEnd/>
            <a:tailEnd/>
          </a:ln>
        </p:spPr>
      </p:pic>
      <p:pic>
        <p:nvPicPr>
          <p:cNvPr id="15" name="Picture 5"/>
          <p:cNvPicPr>
            <a:picLocks noChangeAspect="1" noChangeArrowheads="1"/>
          </p:cNvPicPr>
          <p:nvPr/>
        </p:nvPicPr>
        <p:blipFill>
          <a:blip r:embed="rId5" cstate="print"/>
          <a:srcRect/>
          <a:stretch>
            <a:fillRect/>
          </a:stretch>
        </p:blipFill>
        <p:spPr bwMode="auto">
          <a:xfrm flipH="1">
            <a:off x="3804134" y="3008053"/>
            <a:ext cx="1037931" cy="778968"/>
          </a:xfrm>
          <a:prstGeom prst="rect">
            <a:avLst/>
          </a:prstGeom>
          <a:noFill/>
          <a:ln w="9525">
            <a:noFill/>
            <a:miter lim="800000"/>
            <a:headEnd/>
            <a:tailEnd/>
          </a:ln>
        </p:spPr>
      </p:pic>
      <p:pic>
        <p:nvPicPr>
          <p:cNvPr id="16" name="Picture 6"/>
          <p:cNvPicPr>
            <a:picLocks noChangeAspect="1" noChangeArrowheads="1"/>
          </p:cNvPicPr>
          <p:nvPr/>
        </p:nvPicPr>
        <p:blipFill>
          <a:blip r:embed="rId6" cstate="print"/>
          <a:srcRect/>
          <a:stretch>
            <a:fillRect/>
          </a:stretch>
        </p:blipFill>
        <p:spPr bwMode="auto">
          <a:xfrm rot="247683" flipH="1">
            <a:off x="3949084" y="3840404"/>
            <a:ext cx="849688" cy="767528"/>
          </a:xfrm>
          <a:prstGeom prst="rect">
            <a:avLst/>
          </a:prstGeom>
          <a:noFill/>
          <a:ln w="9525">
            <a:noFill/>
            <a:miter lim="800000"/>
            <a:headEnd/>
            <a:tailEnd/>
          </a:ln>
        </p:spPr>
      </p:pic>
      <p:sp>
        <p:nvSpPr>
          <p:cNvPr id="19" name="TextBox 18"/>
          <p:cNvSpPr txBox="1"/>
          <p:nvPr/>
        </p:nvSpPr>
        <p:spPr>
          <a:xfrm>
            <a:off x="641818" y="1565556"/>
            <a:ext cx="2861055" cy="954107"/>
          </a:xfrm>
          <a:prstGeom prst="rect">
            <a:avLst/>
          </a:prstGeom>
          <a:noFill/>
        </p:spPr>
        <p:txBody>
          <a:bodyPr wrap="none" rtlCol="0">
            <a:spAutoFit/>
          </a:bodyPr>
          <a:lstStyle/>
          <a:p>
            <a:r>
              <a:rPr lang="en-CA" sz="2800" dirty="0" smtClean="0"/>
              <a:t>Recreation</a:t>
            </a:r>
          </a:p>
          <a:p>
            <a:r>
              <a:rPr lang="en-CA" sz="2800" dirty="0" smtClean="0"/>
              <a:t>Performance Arts</a:t>
            </a:r>
            <a:endParaRPr lang="en-CA" dirty="0"/>
          </a:p>
        </p:txBody>
      </p:sp>
      <p:sp>
        <p:nvSpPr>
          <p:cNvPr id="20" name="TextBox 19"/>
          <p:cNvSpPr txBox="1"/>
          <p:nvPr/>
        </p:nvSpPr>
        <p:spPr>
          <a:xfrm>
            <a:off x="5242824" y="1674729"/>
            <a:ext cx="3669319" cy="523220"/>
          </a:xfrm>
          <a:prstGeom prst="rect">
            <a:avLst/>
          </a:prstGeom>
          <a:noFill/>
        </p:spPr>
        <p:txBody>
          <a:bodyPr wrap="none" rtlCol="0">
            <a:spAutoFit/>
          </a:bodyPr>
          <a:lstStyle/>
          <a:p>
            <a:r>
              <a:rPr lang="en-CA" sz="2800" dirty="0" smtClean="0"/>
              <a:t>Sport, Coaching, Ex Pro </a:t>
            </a:r>
            <a:endParaRPr lang="en-CA" sz="2800" dirty="0"/>
          </a:p>
        </p:txBody>
      </p:sp>
      <p:pic>
        <p:nvPicPr>
          <p:cNvPr id="21" name="Picture 20"/>
          <p:cNvPicPr>
            <a:picLocks noChangeAspect="1"/>
          </p:cNvPicPr>
          <p:nvPr/>
        </p:nvPicPr>
        <p:blipFill>
          <a:blip r:embed="rId7"/>
          <a:stretch>
            <a:fillRect/>
          </a:stretch>
        </p:blipFill>
        <p:spPr>
          <a:xfrm>
            <a:off x="1249042" y="2467956"/>
            <a:ext cx="1274948" cy="1612957"/>
          </a:xfrm>
          <a:prstGeom prst="rect">
            <a:avLst/>
          </a:prstGeom>
        </p:spPr>
      </p:pic>
      <p:pic>
        <p:nvPicPr>
          <p:cNvPr id="13" name="Picture 12" descr="PL cartoon.jpg"/>
          <p:cNvPicPr>
            <a:picLocks noChangeAspect="1"/>
          </p:cNvPicPr>
          <p:nvPr/>
        </p:nvPicPr>
        <p:blipFill>
          <a:blip r:embed="rId8"/>
          <a:stretch>
            <a:fillRect/>
          </a:stretch>
        </p:blipFill>
        <p:spPr>
          <a:xfrm>
            <a:off x="3468164" y="5371484"/>
            <a:ext cx="2026564" cy="1161897"/>
          </a:xfrm>
          <a:prstGeom prst="rect">
            <a:avLst/>
          </a:prstGeom>
        </p:spPr>
      </p:pic>
      <p:sp>
        <p:nvSpPr>
          <p:cNvPr id="3" name="Circular Arrow 2"/>
          <p:cNvSpPr/>
          <p:nvPr/>
        </p:nvSpPr>
        <p:spPr>
          <a:xfrm flipH="1">
            <a:off x="4454469" y="378326"/>
            <a:ext cx="2373561" cy="2536649"/>
          </a:xfrm>
          <a:prstGeom prst="circular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Circular Arrow 22"/>
          <p:cNvSpPr/>
          <p:nvPr/>
        </p:nvSpPr>
        <p:spPr>
          <a:xfrm>
            <a:off x="1920268" y="353898"/>
            <a:ext cx="2284395" cy="2540257"/>
          </a:xfrm>
          <a:prstGeom prst="circular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Left Arrow 4"/>
          <p:cNvSpPr/>
          <p:nvPr/>
        </p:nvSpPr>
        <p:spPr>
          <a:xfrm rot="18056701">
            <a:off x="4877204" y="4162990"/>
            <a:ext cx="1818793" cy="58246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Left Arrow 24"/>
          <p:cNvSpPr/>
          <p:nvPr/>
        </p:nvSpPr>
        <p:spPr>
          <a:xfrm rot="14187495">
            <a:off x="2218287" y="4346286"/>
            <a:ext cx="1818793" cy="58246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Left Arrow 25"/>
          <p:cNvSpPr/>
          <p:nvPr/>
        </p:nvSpPr>
        <p:spPr>
          <a:xfrm rot="16200000">
            <a:off x="4038621" y="4678660"/>
            <a:ext cx="664748" cy="58246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rot="3514486">
            <a:off x="2517347" y="3096976"/>
            <a:ext cx="1531339" cy="646331"/>
          </a:xfrm>
          <a:prstGeom prst="rect">
            <a:avLst/>
          </a:prstGeom>
          <a:noFill/>
          <a:effectLst>
            <a:glow rad="139700">
              <a:schemeClr val="accent2">
                <a:satMod val="175000"/>
                <a:alpha val="40000"/>
              </a:schemeClr>
            </a:glow>
          </a:effectLst>
        </p:spPr>
        <p:txBody>
          <a:bodyPr wrap="none" lIns="91440" tIns="45720" rIns="91440" bIns="45720">
            <a:spAutoFit/>
          </a:bodyPr>
          <a:lstStyle/>
          <a:p>
            <a:pPr algn="ctr"/>
            <a:r>
              <a:rPr lang="en-CA"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H</a:t>
            </a:r>
            <a:r>
              <a:rPr lang="en-CA"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ealth</a:t>
            </a:r>
            <a:endParaRPr lang="en-CA" sz="3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8" name="TextBox 17"/>
          <p:cNvSpPr txBox="1"/>
          <p:nvPr/>
        </p:nvSpPr>
        <p:spPr>
          <a:xfrm>
            <a:off x="3754492" y="1303021"/>
            <a:ext cx="1228922" cy="954107"/>
          </a:xfrm>
          <a:prstGeom prst="rect">
            <a:avLst/>
          </a:prstGeom>
          <a:noFill/>
        </p:spPr>
        <p:txBody>
          <a:bodyPr wrap="none" rtlCol="0">
            <a:spAutoFit/>
          </a:bodyPr>
          <a:lstStyle/>
          <a:p>
            <a:r>
              <a:rPr lang="en-CA" sz="2800" dirty="0" smtClean="0"/>
              <a:t>In &amp; At </a:t>
            </a:r>
          </a:p>
          <a:p>
            <a:r>
              <a:rPr lang="en-CA" sz="2800" dirty="0" smtClean="0"/>
              <a:t>School</a:t>
            </a:r>
          </a:p>
        </p:txBody>
      </p:sp>
      <p:sp>
        <p:nvSpPr>
          <p:cNvPr id="6" name="Rectangle 5"/>
          <p:cNvSpPr/>
          <p:nvPr/>
        </p:nvSpPr>
        <p:spPr>
          <a:xfrm>
            <a:off x="5856941" y="4749470"/>
            <a:ext cx="3424839" cy="2062103"/>
          </a:xfrm>
          <a:prstGeom prst="rect">
            <a:avLst/>
          </a:prstGeom>
          <a:noFill/>
        </p:spPr>
        <p:txBody>
          <a:bodyPr wrap="square" lIns="91440" tIns="45720" rIns="91440" bIns="45720">
            <a:spAutoFit/>
          </a:bodyPr>
          <a:lstStyle/>
          <a:p>
            <a:pPr algn="ctr"/>
            <a:r>
              <a:rPr lang="en-CA"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Seamless integration for </a:t>
            </a:r>
          </a:p>
          <a:p>
            <a:pPr algn="ctr"/>
            <a:r>
              <a:rPr lang="en-CA"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PL trajectory </a:t>
            </a:r>
            <a:r>
              <a:rPr lang="en-CA"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t>
            </a:r>
            <a:r>
              <a:rPr lang="en-CA"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anagement </a:t>
            </a:r>
            <a:endParaRPr lang="en-CA"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2" name="Rectangle 21"/>
          <p:cNvSpPr/>
          <p:nvPr/>
        </p:nvSpPr>
        <p:spPr>
          <a:xfrm>
            <a:off x="-13094" y="5694202"/>
            <a:ext cx="3424839" cy="1077218"/>
          </a:xfrm>
          <a:prstGeom prst="rect">
            <a:avLst/>
          </a:prstGeom>
          <a:noFill/>
        </p:spPr>
        <p:txBody>
          <a:bodyPr wrap="square" lIns="91440" tIns="45720" rIns="91440" bIns="45720">
            <a:spAutoFit/>
          </a:bodyPr>
          <a:lstStyle/>
          <a:p>
            <a:pPr algn="ctr"/>
            <a:r>
              <a:rPr lang="en-CA"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No child </a:t>
            </a:r>
          </a:p>
          <a:p>
            <a:pPr algn="ctr"/>
            <a:r>
              <a:rPr lang="en-CA"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left behind</a:t>
            </a:r>
            <a:endParaRPr lang="en-CA"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8008505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96773" y="1912776"/>
            <a:ext cx="3024546" cy="3024546"/>
          </a:xfrm>
          <a:prstGeom prst="rect">
            <a:avLst/>
          </a:prstGeom>
        </p:spPr>
      </p:pic>
      <p:sp>
        <p:nvSpPr>
          <p:cNvPr id="6" name="Rectangle 5"/>
          <p:cNvSpPr/>
          <p:nvPr/>
        </p:nvSpPr>
        <p:spPr>
          <a:xfrm>
            <a:off x="744043" y="513390"/>
            <a:ext cx="7960721" cy="1415772"/>
          </a:xfrm>
          <a:prstGeom prst="rect">
            <a:avLst/>
          </a:prstGeom>
          <a:noFill/>
        </p:spPr>
        <p:txBody>
          <a:bodyPr wrap="none" lIns="91440" tIns="45720" rIns="91440" bIns="45720">
            <a:spAutoFit/>
          </a:bodyPr>
          <a:lstStyle/>
          <a:p>
            <a:pPr algn="ctr"/>
            <a:r>
              <a:rPr lang="en-CA"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PL Enriched Environments</a:t>
            </a:r>
          </a:p>
          <a:p>
            <a:pPr algn="ctr"/>
            <a:r>
              <a:rPr lang="en-CA"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Building Physically Literate Children </a:t>
            </a:r>
            <a:endParaRPr lang="en-CA"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Rectangle 6"/>
          <p:cNvSpPr/>
          <p:nvPr/>
        </p:nvSpPr>
        <p:spPr>
          <a:xfrm>
            <a:off x="455513" y="5098317"/>
            <a:ext cx="8537815" cy="1323439"/>
          </a:xfrm>
          <a:prstGeom prst="rect">
            <a:avLst/>
          </a:prstGeom>
          <a:noFill/>
        </p:spPr>
        <p:txBody>
          <a:bodyPr wrap="none" lIns="91440" tIns="45720" rIns="91440" bIns="45720">
            <a:spAutoFit/>
          </a:bodyPr>
          <a:lstStyle/>
          <a:p>
            <a:pPr algn="ctr"/>
            <a:r>
              <a:rPr lang="en-CA" sz="40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T</a:t>
            </a:r>
            <a:r>
              <a:rPr lang="en-CA"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ime and </a:t>
            </a:r>
            <a:r>
              <a:rPr lang="en-CA" sz="40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A</a:t>
            </a:r>
            <a:r>
              <a:rPr lang="en-CA"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ccountability</a:t>
            </a:r>
          </a:p>
          <a:p>
            <a:pPr algn="ctr"/>
            <a:r>
              <a:rPr lang="en-CA"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 the hands of </a:t>
            </a:r>
            <a:r>
              <a:rPr lang="en-CA" sz="40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C</a:t>
            </a:r>
            <a:r>
              <a:rPr lang="en-CA"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aring &amp; </a:t>
            </a:r>
            <a:r>
              <a:rPr lang="en-CA" sz="4000" b="1" cap="none" spc="0"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T</a:t>
            </a:r>
            <a:r>
              <a:rPr lang="en-CA"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rained Adults</a:t>
            </a:r>
            <a:endParaRPr lang="en-CA" sz="4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TextBox 2"/>
          <p:cNvSpPr txBox="1"/>
          <p:nvPr/>
        </p:nvSpPr>
        <p:spPr>
          <a:xfrm>
            <a:off x="4085251" y="6421756"/>
            <a:ext cx="684803" cy="369332"/>
          </a:xfrm>
          <a:prstGeom prst="rect">
            <a:avLst/>
          </a:prstGeom>
          <a:noFill/>
        </p:spPr>
        <p:txBody>
          <a:bodyPr wrap="none" rtlCol="0">
            <a:spAutoFit/>
          </a:bodyPr>
          <a:lstStyle/>
          <a:p>
            <a:r>
              <a:rPr lang="en-US" dirty="0" smtClean="0"/>
              <a:t>TACT </a:t>
            </a:r>
            <a:endParaRPr lang="en-US" dirty="0"/>
          </a:p>
        </p:txBody>
      </p:sp>
    </p:spTree>
    <p:extLst>
      <p:ext uri="{BB962C8B-B14F-4D97-AF65-F5344CB8AC3E}">
        <p14:creationId xmlns:p14="http://schemas.microsoft.com/office/powerpoint/2010/main" val="285940490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9032" y="1855038"/>
            <a:ext cx="7606148" cy="3046988"/>
          </a:xfrm>
          <a:prstGeom prst="rect">
            <a:avLst/>
          </a:prstGeom>
          <a:noFill/>
        </p:spPr>
        <p:txBody>
          <a:bodyPr wrap="square" rtlCol="0">
            <a:spAutoFit/>
          </a:bodyPr>
          <a:lstStyle/>
          <a:p>
            <a:r>
              <a:rPr lang="en-CA" sz="3200" b="1" dirty="0" smtClean="0">
                <a:solidFill>
                  <a:schemeClr val="bg1"/>
                </a:solidFill>
                <a:latin typeface="Arial" pitchFamily="34" charset="0"/>
                <a:cs typeface="Arial" pitchFamily="34" charset="0"/>
              </a:rPr>
              <a:t>Physical</a:t>
            </a:r>
            <a:r>
              <a:rPr lang="en-CA" sz="3200" dirty="0" smtClean="0">
                <a:solidFill>
                  <a:schemeClr val="bg1"/>
                </a:solidFill>
                <a:latin typeface="Arial" pitchFamily="34" charset="0"/>
                <a:cs typeface="Arial" pitchFamily="34" charset="0"/>
              </a:rPr>
              <a:t> </a:t>
            </a:r>
            <a:r>
              <a:rPr lang="en-CA" sz="3200" dirty="0" smtClean="0">
                <a:solidFill>
                  <a:srgbClr val="666666"/>
                </a:solidFill>
                <a:latin typeface="Arial" pitchFamily="34" charset="0"/>
                <a:cs typeface="Arial" pitchFamily="34" charset="0"/>
              </a:rPr>
              <a:t>literacy </a:t>
            </a:r>
            <a:r>
              <a:rPr lang="en-CA" sz="3200" dirty="0">
                <a:solidFill>
                  <a:srgbClr val="666666"/>
                </a:solidFill>
                <a:latin typeface="Arial" pitchFamily="34" charset="0"/>
                <a:cs typeface="Arial" pitchFamily="34" charset="0"/>
              </a:rPr>
              <a:t>is crucial to the acquisition, by every child, youth, and adult of essential life skills which is an </a:t>
            </a:r>
            <a:r>
              <a:rPr lang="en-CA" sz="3200" dirty="0" smtClean="0">
                <a:solidFill>
                  <a:srgbClr val="666666"/>
                </a:solidFill>
                <a:latin typeface="Arial" pitchFamily="34" charset="0"/>
                <a:cs typeface="Arial" pitchFamily="34" charset="0"/>
              </a:rPr>
              <a:t>indispensable </a:t>
            </a:r>
            <a:r>
              <a:rPr lang="en-CA" sz="3200" dirty="0">
                <a:solidFill>
                  <a:srgbClr val="666666"/>
                </a:solidFill>
                <a:latin typeface="Arial" pitchFamily="34" charset="0"/>
                <a:cs typeface="Arial" pitchFamily="34" charset="0"/>
              </a:rPr>
              <a:t>means for </a:t>
            </a:r>
            <a:r>
              <a:rPr lang="en-CA" sz="3200" b="1" dirty="0" smtClean="0">
                <a:solidFill>
                  <a:srgbClr val="FFFFFF"/>
                </a:solidFill>
                <a:latin typeface="Arial" pitchFamily="34" charset="0"/>
                <a:cs typeface="Arial" pitchFamily="34" charset="0"/>
              </a:rPr>
              <a:t>active</a:t>
            </a:r>
            <a:r>
              <a:rPr lang="en-CA" sz="3200" dirty="0" smtClean="0">
                <a:solidFill>
                  <a:srgbClr val="000000"/>
                </a:solidFill>
                <a:latin typeface="Arial" pitchFamily="34" charset="0"/>
                <a:cs typeface="Arial" pitchFamily="34" charset="0"/>
              </a:rPr>
              <a:t> </a:t>
            </a:r>
            <a:r>
              <a:rPr lang="en-CA" sz="3200" dirty="0" smtClean="0">
                <a:solidFill>
                  <a:srgbClr val="666666"/>
                </a:solidFill>
                <a:latin typeface="Arial" pitchFamily="34" charset="0"/>
                <a:cs typeface="Arial" pitchFamily="34" charset="0"/>
              </a:rPr>
              <a:t>participation </a:t>
            </a:r>
            <a:r>
              <a:rPr lang="en-CA" sz="3200" dirty="0">
                <a:solidFill>
                  <a:srgbClr val="666666"/>
                </a:solidFill>
                <a:latin typeface="Arial" pitchFamily="34" charset="0"/>
                <a:cs typeface="Arial" pitchFamily="34" charset="0"/>
              </a:rPr>
              <a:t>in the societies and economies of the twenty first century. </a:t>
            </a:r>
            <a:endParaRPr lang="en-US" sz="1400" dirty="0">
              <a:latin typeface="Arial" pitchFamily="34" charset="0"/>
              <a:cs typeface="Arial" pitchFamily="34" charset="0"/>
            </a:endParaRPr>
          </a:p>
        </p:txBody>
      </p:sp>
      <p:sp>
        <p:nvSpPr>
          <p:cNvPr id="2" name="TextBox 1"/>
          <p:cNvSpPr txBox="1"/>
          <p:nvPr/>
        </p:nvSpPr>
        <p:spPr>
          <a:xfrm>
            <a:off x="5757882" y="5278670"/>
            <a:ext cx="2634981" cy="369332"/>
          </a:xfrm>
          <a:prstGeom prst="rect">
            <a:avLst/>
          </a:prstGeom>
          <a:noFill/>
        </p:spPr>
        <p:txBody>
          <a:bodyPr wrap="none" rtlCol="0">
            <a:spAutoFit/>
          </a:bodyPr>
          <a:lstStyle/>
          <a:p>
            <a:r>
              <a:rPr lang="en-US" dirty="0" smtClean="0"/>
              <a:t>Adapted from UNESCO </a:t>
            </a:r>
            <a:endParaRPr lang="en-US" dirty="0"/>
          </a:p>
        </p:txBody>
      </p:sp>
      <p:sp>
        <p:nvSpPr>
          <p:cNvPr id="4" name="Rectangle 3"/>
          <p:cNvSpPr/>
          <p:nvPr/>
        </p:nvSpPr>
        <p:spPr>
          <a:xfrm>
            <a:off x="559032" y="1090233"/>
            <a:ext cx="184666" cy="584776"/>
          </a:xfrm>
          <a:prstGeom prst="rect">
            <a:avLst/>
          </a:prstGeom>
        </p:spPr>
        <p:txBody>
          <a:bodyPr wrap="none">
            <a:spAutoFit/>
          </a:bodyPr>
          <a:lstStyle/>
          <a:p>
            <a:r>
              <a:rPr lang="en-CA" sz="3200" b="1" dirty="0" smtClean="0">
                <a:solidFill>
                  <a:srgbClr val="F2F2F2"/>
                </a:solidFill>
                <a:latin typeface="Arial" pitchFamily="34" charset="0"/>
                <a:cs typeface="Arial" pitchFamily="34" charset="0"/>
              </a:rPr>
              <a:t> </a:t>
            </a:r>
            <a:r>
              <a:rPr lang="en-CA" sz="3200" dirty="0" smtClean="0">
                <a:solidFill>
                  <a:srgbClr val="F2F2F2"/>
                </a:solidFill>
                <a:latin typeface="Arial" pitchFamily="34" charset="0"/>
                <a:cs typeface="Arial" pitchFamily="34" charset="0"/>
              </a:rPr>
              <a:t> </a:t>
            </a:r>
            <a:endParaRPr lang="en-US" sz="3200" dirty="0">
              <a:solidFill>
                <a:srgbClr val="F2F2F2"/>
              </a:solidFill>
            </a:endParaRPr>
          </a:p>
        </p:txBody>
      </p:sp>
      <p:sp>
        <p:nvSpPr>
          <p:cNvPr id="7" name="TextBox 6"/>
          <p:cNvSpPr txBox="1"/>
          <p:nvPr/>
        </p:nvSpPr>
        <p:spPr>
          <a:xfrm>
            <a:off x="642681" y="1855038"/>
            <a:ext cx="1712728" cy="584776"/>
          </a:xfrm>
          <a:prstGeom prst="rect">
            <a:avLst/>
          </a:prstGeom>
          <a:noFill/>
        </p:spPr>
        <p:txBody>
          <a:bodyPr wrap="none" rtlCol="0">
            <a:spAutoFit/>
          </a:bodyPr>
          <a:lstStyle/>
          <a:p>
            <a:r>
              <a:rPr lang="en-US" sz="3200" dirty="0" smtClean="0">
                <a:latin typeface="Arial"/>
                <a:cs typeface="Arial"/>
              </a:rPr>
              <a:t>Physical</a:t>
            </a:r>
            <a:r>
              <a:rPr lang="en-US" sz="2400" dirty="0" smtClean="0">
                <a:latin typeface="Arial"/>
                <a:cs typeface="Arial"/>
              </a:rPr>
              <a:t> </a:t>
            </a:r>
            <a:endParaRPr lang="en-US" dirty="0"/>
          </a:p>
        </p:txBody>
      </p:sp>
      <p:sp>
        <p:nvSpPr>
          <p:cNvPr id="8" name="TextBox 7"/>
          <p:cNvSpPr txBox="1"/>
          <p:nvPr/>
        </p:nvSpPr>
        <p:spPr>
          <a:xfrm>
            <a:off x="5110023" y="3320600"/>
            <a:ext cx="1256674" cy="584776"/>
          </a:xfrm>
          <a:prstGeom prst="rect">
            <a:avLst/>
          </a:prstGeom>
          <a:noFill/>
        </p:spPr>
        <p:txBody>
          <a:bodyPr wrap="none" rtlCol="0">
            <a:spAutoFit/>
          </a:bodyPr>
          <a:lstStyle/>
          <a:p>
            <a:r>
              <a:rPr lang="en-US" sz="3200" dirty="0" smtClean="0">
                <a:latin typeface="Arial"/>
                <a:cs typeface="Arial"/>
              </a:rPr>
              <a:t>active</a:t>
            </a:r>
            <a:endParaRPr lang="en-US" sz="1600" dirty="0">
              <a:latin typeface="Arial"/>
              <a:cs typeface="Arial"/>
            </a:endParaRPr>
          </a:p>
        </p:txBody>
      </p:sp>
    </p:spTree>
    <p:extLst>
      <p:ext uri="{BB962C8B-B14F-4D97-AF65-F5344CB8AC3E}">
        <p14:creationId xmlns:p14="http://schemas.microsoft.com/office/powerpoint/2010/main" val="42330502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dissolve">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74751" y="1717092"/>
            <a:ext cx="2820090" cy="1884760"/>
          </a:xfrm>
          <a:prstGeom prst="rect">
            <a:avLst/>
          </a:prstGeom>
        </p:spPr>
      </p:pic>
      <p:sp>
        <p:nvSpPr>
          <p:cNvPr id="3" name="TextBox 2"/>
          <p:cNvSpPr txBox="1"/>
          <p:nvPr/>
        </p:nvSpPr>
        <p:spPr>
          <a:xfrm>
            <a:off x="-2781615" y="814539"/>
            <a:ext cx="3877985" cy="5078314"/>
          </a:xfrm>
          <a:prstGeom prst="rect">
            <a:avLst/>
          </a:prstGeom>
          <a:noFill/>
        </p:spPr>
        <p:txBody>
          <a:bodyPr wrap="none" rtlCol="0">
            <a:spAutoFit/>
          </a:bodyPr>
          <a:lstStyle/>
          <a:p>
            <a:endParaRPr lang="en-US" dirty="0"/>
          </a:p>
          <a:p>
            <a:r>
              <a:rPr lang="en-US" dirty="0" smtClean="0"/>
              <a:t>				</a:t>
            </a:r>
          </a:p>
          <a:p>
            <a:endParaRPr lang="en-US" dirty="0"/>
          </a:p>
          <a:p>
            <a:endParaRPr lang="en-US" dirty="0" smtClean="0"/>
          </a:p>
          <a:p>
            <a:endParaRPr lang="en-US" dirty="0" smtClean="0"/>
          </a:p>
          <a:p>
            <a:endParaRPr lang="en-US" dirty="0"/>
          </a:p>
          <a:p>
            <a:endParaRPr lang="en-US" dirty="0" smtClean="0"/>
          </a:p>
          <a:p>
            <a:endParaRPr lang="en-US" dirty="0" smtClean="0"/>
          </a:p>
          <a:p>
            <a:endParaRPr lang="en-US" dirty="0"/>
          </a:p>
          <a:p>
            <a:endParaRPr lang="en-US" dirty="0"/>
          </a:p>
          <a:p>
            <a:endParaRPr lang="en-US" dirty="0" smtClean="0"/>
          </a:p>
          <a:p>
            <a:endParaRPr lang="en-US" dirty="0"/>
          </a:p>
          <a:p>
            <a:endParaRPr lang="en-US" dirty="0"/>
          </a:p>
          <a:p>
            <a:endParaRPr lang="en-US" dirty="0" smtClean="0"/>
          </a:p>
          <a:p>
            <a:endParaRPr lang="en-US" dirty="0"/>
          </a:p>
          <a:p>
            <a:endParaRPr lang="en-US" dirty="0" smtClean="0"/>
          </a:p>
          <a:p>
            <a:endParaRPr lang="en-US" dirty="0"/>
          </a:p>
          <a:p>
            <a:r>
              <a:rPr lang="en-US" dirty="0" smtClean="0"/>
              <a:t> </a:t>
            </a:r>
            <a:endParaRPr lang="en-US" dirty="0"/>
          </a:p>
        </p:txBody>
      </p:sp>
      <p:pic>
        <p:nvPicPr>
          <p:cNvPr id="4" name="Picture 3"/>
          <p:cNvPicPr>
            <a:picLocks noChangeAspect="1"/>
          </p:cNvPicPr>
          <p:nvPr/>
        </p:nvPicPr>
        <p:blipFill>
          <a:blip r:embed="rId4"/>
          <a:stretch>
            <a:fillRect/>
          </a:stretch>
        </p:blipFill>
        <p:spPr>
          <a:xfrm>
            <a:off x="5405132" y="3601852"/>
            <a:ext cx="2472699" cy="1933651"/>
          </a:xfrm>
          <a:prstGeom prst="rect">
            <a:avLst/>
          </a:prstGeom>
        </p:spPr>
      </p:pic>
      <p:pic>
        <p:nvPicPr>
          <p:cNvPr id="5" name="Picture 4"/>
          <p:cNvPicPr>
            <a:picLocks noChangeAspect="1"/>
          </p:cNvPicPr>
          <p:nvPr/>
        </p:nvPicPr>
        <p:blipFill>
          <a:blip r:embed="rId5"/>
          <a:stretch>
            <a:fillRect/>
          </a:stretch>
        </p:blipFill>
        <p:spPr>
          <a:xfrm>
            <a:off x="1374751" y="3629876"/>
            <a:ext cx="2820090" cy="1880060"/>
          </a:xfrm>
          <a:prstGeom prst="rect">
            <a:avLst/>
          </a:prstGeom>
        </p:spPr>
      </p:pic>
      <p:pic>
        <p:nvPicPr>
          <p:cNvPr id="6" name="Picture 5"/>
          <p:cNvPicPr>
            <a:picLocks noChangeAspect="1"/>
          </p:cNvPicPr>
          <p:nvPr/>
        </p:nvPicPr>
        <p:blipFill>
          <a:blip r:embed="rId6"/>
          <a:stretch>
            <a:fillRect/>
          </a:stretch>
        </p:blipFill>
        <p:spPr>
          <a:xfrm>
            <a:off x="5368203" y="1717092"/>
            <a:ext cx="2551962" cy="1856553"/>
          </a:xfrm>
          <a:prstGeom prst="rect">
            <a:avLst/>
          </a:prstGeom>
        </p:spPr>
      </p:pic>
      <p:sp>
        <p:nvSpPr>
          <p:cNvPr id="7" name="TextBox 6"/>
          <p:cNvSpPr txBox="1"/>
          <p:nvPr/>
        </p:nvSpPr>
        <p:spPr>
          <a:xfrm>
            <a:off x="5874844" y="1223686"/>
            <a:ext cx="2090048" cy="369332"/>
          </a:xfrm>
          <a:prstGeom prst="rect">
            <a:avLst/>
          </a:prstGeom>
          <a:noFill/>
        </p:spPr>
        <p:txBody>
          <a:bodyPr wrap="none" rtlCol="0">
            <a:spAutoFit/>
          </a:bodyPr>
          <a:lstStyle/>
          <a:p>
            <a:r>
              <a:rPr lang="en-US" dirty="0" smtClean="0"/>
              <a:t>Playgrounds empty!</a:t>
            </a:r>
            <a:endParaRPr lang="en-US" dirty="0"/>
          </a:p>
        </p:txBody>
      </p:sp>
      <p:sp>
        <p:nvSpPr>
          <p:cNvPr id="8" name="Rectangle 7"/>
          <p:cNvSpPr/>
          <p:nvPr/>
        </p:nvSpPr>
        <p:spPr>
          <a:xfrm>
            <a:off x="1374751" y="1029965"/>
            <a:ext cx="3306408" cy="646331"/>
          </a:xfrm>
          <a:prstGeom prst="rect">
            <a:avLst/>
          </a:prstGeom>
        </p:spPr>
        <p:txBody>
          <a:bodyPr wrap="square">
            <a:spAutoFit/>
          </a:bodyPr>
          <a:lstStyle/>
          <a:p>
            <a:r>
              <a:rPr lang="en-US" dirty="0"/>
              <a:t>Unstructured play is EXTINCT! Gone the way of the dinosaur.</a:t>
            </a:r>
          </a:p>
        </p:txBody>
      </p:sp>
      <p:sp>
        <p:nvSpPr>
          <p:cNvPr id="9" name="Rectangle 8"/>
          <p:cNvSpPr/>
          <p:nvPr/>
        </p:nvSpPr>
        <p:spPr>
          <a:xfrm>
            <a:off x="1302844" y="5293091"/>
            <a:ext cx="3216552" cy="1200329"/>
          </a:xfrm>
          <a:prstGeom prst="rect">
            <a:avLst/>
          </a:prstGeom>
        </p:spPr>
        <p:txBody>
          <a:bodyPr wrap="square">
            <a:spAutoFit/>
          </a:bodyPr>
          <a:lstStyle/>
          <a:p>
            <a:endParaRPr lang="en-US" dirty="0"/>
          </a:p>
          <a:p>
            <a:r>
              <a:rPr lang="en-US" dirty="0"/>
              <a:t>“Come home when the street lights come on!” never to be heard again! </a:t>
            </a:r>
          </a:p>
        </p:txBody>
      </p:sp>
      <p:sp>
        <p:nvSpPr>
          <p:cNvPr id="10" name="Rectangle 9"/>
          <p:cNvSpPr/>
          <p:nvPr/>
        </p:nvSpPr>
        <p:spPr>
          <a:xfrm>
            <a:off x="4809015" y="5509936"/>
            <a:ext cx="3076222" cy="923330"/>
          </a:xfrm>
          <a:prstGeom prst="rect">
            <a:avLst/>
          </a:prstGeom>
        </p:spPr>
        <p:txBody>
          <a:bodyPr wrap="square">
            <a:spAutoFit/>
          </a:bodyPr>
          <a:lstStyle/>
          <a:p>
            <a:pPr algn="r"/>
            <a:r>
              <a:rPr lang="en-US" dirty="0"/>
              <a:t>“Walk to School” has been eradicated in ONE generation. 2000 steps a day gone.</a:t>
            </a:r>
          </a:p>
        </p:txBody>
      </p:sp>
    </p:spTree>
    <p:extLst>
      <p:ext uri="{BB962C8B-B14F-4D97-AF65-F5344CB8AC3E}">
        <p14:creationId xmlns:p14="http://schemas.microsoft.com/office/powerpoint/2010/main" val="3379306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dissolve">
                                      <p:cBhvr>
                                        <p:cTn id="23" dur="500"/>
                                        <p:tgtEl>
                                          <p:spTgt spid="4"/>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dissolve">
                                      <p:cBhvr>
                                        <p:cTn id="31" dur="500"/>
                                        <p:tgtEl>
                                          <p:spTgt spid="5"/>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dissolv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831928" y="5842645"/>
            <a:ext cx="3275256"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Numeracy</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Rectangle 6"/>
          <p:cNvSpPr/>
          <p:nvPr/>
        </p:nvSpPr>
        <p:spPr>
          <a:xfrm>
            <a:off x="-10618" y="3263217"/>
            <a:ext cx="2645939" cy="1754327"/>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Physical</a:t>
            </a:r>
          </a:p>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Literacy </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Rectangle 7"/>
          <p:cNvSpPr/>
          <p:nvPr/>
        </p:nvSpPr>
        <p:spPr>
          <a:xfrm>
            <a:off x="6026271" y="1622082"/>
            <a:ext cx="2608406"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Literacy </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9" name="Picture 8"/>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ackgroundRemoval t="6170" b="97660" l="10000" r="90000">
                        <a14:foregroundMark x1="62200" y1="22447" x2="62200" y2="22447"/>
                        <a14:foregroundMark x1="42800" y1="31702" x2="42800" y2="31702"/>
                        <a14:foregroundMark x1="37700" y1="30106" x2="37700" y2="30106"/>
                        <a14:foregroundMark x1="32000" y1="27872" x2="32000" y2="27872"/>
                        <a14:foregroundMark x1="42300" y1="17553" x2="42300" y2="17553"/>
                        <a14:foregroundMark x1="25900" y1="27340" x2="25900" y2="27340"/>
                        <a14:foregroundMark x1="22300" y1="30106" x2="22300" y2="30106"/>
                        <a14:foregroundMark x1="63200" y1="70426" x2="63200" y2="70426"/>
                        <a14:foregroundMark x1="40200" y1="70957" x2="40200" y2="70957"/>
                        <a14:foregroundMark x1="40200" y1="76915" x2="40200" y2="76915"/>
                        <a14:foregroundMark x1="84800" y1="61702" x2="84800" y2="61702"/>
                        <a14:foregroundMark x1="70400" y1="50745" x2="70400" y2="50745"/>
                        <a14:foregroundMark x1="76000" y1="48617" x2="76000" y2="48617"/>
                        <a14:foregroundMark x1="80100" y1="44255" x2="80100" y2="44255"/>
                        <a14:foregroundMark x1="82200" y1="38298" x2="82200" y2="38298"/>
                        <a14:foregroundMark x1="82200" y1="33936" x2="82200" y2="33936"/>
                        <a14:foregroundMark x1="41700" y1="81809" x2="41700" y2="81809"/>
                        <a14:foregroundMark x1="44300" y1="85106" x2="44300" y2="85106"/>
                        <a14:foregroundMark x1="48400" y1="88404" x2="48400" y2="88404"/>
                      </a14:backgroundRemoval>
                    </a14:imgEffect>
                  </a14:imgLayer>
                </a14:imgProps>
              </a:ext>
            </a:extLst>
          </a:blip>
          <a:stretch>
            <a:fillRect/>
          </a:stretch>
        </p:blipFill>
        <p:spPr>
          <a:xfrm>
            <a:off x="1877583" y="1390194"/>
            <a:ext cx="5816816" cy="5467806"/>
          </a:xfrm>
          <a:prstGeom prst="rect">
            <a:avLst/>
          </a:prstGeom>
        </p:spPr>
      </p:pic>
      <p:sp>
        <p:nvSpPr>
          <p:cNvPr id="10" name="Equal 9"/>
          <p:cNvSpPr/>
          <p:nvPr/>
        </p:nvSpPr>
        <p:spPr>
          <a:xfrm>
            <a:off x="4141720" y="3667304"/>
            <a:ext cx="1288536" cy="957037"/>
          </a:xfrm>
          <a:prstGeom prst="mathEqual">
            <a:avLst/>
          </a:prstGeom>
          <a:solidFill>
            <a:schemeClr val="tx1">
              <a:lumMod val="25000"/>
              <a:lumOff val="75000"/>
            </a:schemeClr>
          </a:solidFill>
          <a:ln>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2" name="Picture 1"/>
          <p:cNvPicPr>
            <a:picLocks noChangeAspect="1"/>
          </p:cNvPicPr>
          <p:nvPr/>
        </p:nvPicPr>
        <p:blipFill>
          <a:blip r:embed="rId4"/>
          <a:stretch>
            <a:fillRect/>
          </a:stretch>
        </p:blipFill>
        <p:spPr>
          <a:xfrm>
            <a:off x="-10618" y="-1233708"/>
            <a:ext cx="9169738" cy="9144000"/>
          </a:xfrm>
          <a:prstGeom prst="rect">
            <a:avLst/>
          </a:prstGeom>
        </p:spPr>
      </p:pic>
    </p:spTree>
    <p:extLst>
      <p:ext uri="{BB962C8B-B14F-4D97-AF65-F5344CB8AC3E}">
        <p14:creationId xmlns:p14="http://schemas.microsoft.com/office/powerpoint/2010/main" val="8819754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Physical Literacy Lens </a:t>
            </a:r>
            <a:endParaRPr lang="en-US" dirty="0"/>
          </a:p>
        </p:txBody>
      </p:sp>
      <p:sp>
        <p:nvSpPr>
          <p:cNvPr id="3" name="Content Placeholder 2"/>
          <p:cNvSpPr>
            <a:spLocks noGrp="1"/>
          </p:cNvSpPr>
          <p:nvPr>
            <p:ph sz="half" idx="4294967295"/>
          </p:nvPr>
        </p:nvSpPr>
        <p:spPr>
          <a:xfrm>
            <a:off x="457200" y="2214563"/>
            <a:ext cx="3566160" cy="3911600"/>
          </a:xfrm>
          <a:prstGeom prst="rect">
            <a:avLst/>
          </a:prstGeom>
        </p:spPr>
        <p:txBody>
          <a:bodyPr>
            <a:normAutofit fontScale="77500" lnSpcReduction="20000"/>
          </a:bodyPr>
          <a:lstStyle/>
          <a:p>
            <a:r>
              <a:rPr lang="en-US" dirty="0" smtClean="0"/>
              <a:t>PL Assessment  is more than just physical; PL Assessment includes </a:t>
            </a:r>
          </a:p>
          <a:p>
            <a:pPr lvl="1"/>
            <a:r>
              <a:rPr lang="en-US" b="1" dirty="0" smtClean="0"/>
              <a:t>Physical </a:t>
            </a:r>
          </a:p>
          <a:p>
            <a:pPr lvl="2"/>
            <a:r>
              <a:rPr lang="en-US" dirty="0" smtClean="0"/>
              <a:t>Environments</a:t>
            </a:r>
          </a:p>
          <a:p>
            <a:pPr lvl="2"/>
            <a:r>
              <a:rPr lang="en-US" dirty="0" smtClean="0"/>
              <a:t>Diversity </a:t>
            </a:r>
          </a:p>
          <a:p>
            <a:pPr lvl="2"/>
            <a:r>
              <a:rPr lang="en-US" dirty="0" smtClean="0"/>
              <a:t>Competence </a:t>
            </a:r>
          </a:p>
          <a:p>
            <a:pPr lvl="1"/>
            <a:r>
              <a:rPr lang="en-US" b="1" dirty="0" smtClean="0"/>
              <a:t>Psychological</a:t>
            </a:r>
          </a:p>
          <a:p>
            <a:pPr lvl="2"/>
            <a:r>
              <a:rPr lang="en-US" dirty="0" smtClean="0"/>
              <a:t>Cognitive </a:t>
            </a:r>
          </a:p>
          <a:p>
            <a:pPr lvl="2"/>
            <a:r>
              <a:rPr lang="en-US" dirty="0" smtClean="0"/>
              <a:t>Self-efficacy</a:t>
            </a:r>
          </a:p>
          <a:p>
            <a:pPr lvl="2"/>
            <a:r>
              <a:rPr lang="en-US" dirty="0" smtClean="0"/>
              <a:t>Worry</a:t>
            </a:r>
          </a:p>
          <a:p>
            <a:pPr lvl="2"/>
            <a:r>
              <a:rPr lang="en-US" dirty="0" smtClean="0"/>
              <a:t>Confidence</a:t>
            </a:r>
          </a:p>
          <a:p>
            <a:pPr lvl="2"/>
            <a:r>
              <a:rPr lang="en-US" dirty="0" err="1" smtClean="0"/>
              <a:t>etc</a:t>
            </a:r>
            <a:endParaRPr lang="en-US" dirty="0" smtClean="0"/>
          </a:p>
          <a:p>
            <a:pPr lvl="1"/>
            <a:r>
              <a:rPr lang="en-US" b="1" dirty="0" smtClean="0"/>
              <a:t>Social </a:t>
            </a:r>
          </a:p>
          <a:p>
            <a:pPr lvl="2"/>
            <a:r>
              <a:rPr lang="en-US" dirty="0" smtClean="0"/>
              <a:t>Participation </a:t>
            </a:r>
          </a:p>
          <a:p>
            <a:pPr lvl="1"/>
            <a:endParaRPr lang="en-US" dirty="0" smtClean="0"/>
          </a:p>
          <a:p>
            <a:pPr lvl="1"/>
            <a:endParaRPr lang="en-US" dirty="0" smtClean="0"/>
          </a:p>
          <a:p>
            <a:endParaRPr lang="en-US" dirty="0"/>
          </a:p>
        </p:txBody>
      </p:sp>
      <p:sp>
        <p:nvSpPr>
          <p:cNvPr id="5" name="Content Placeholder 4"/>
          <p:cNvSpPr>
            <a:spLocks noGrp="1"/>
          </p:cNvSpPr>
          <p:nvPr>
            <p:ph sz="half" idx="4294967295"/>
          </p:nvPr>
        </p:nvSpPr>
        <p:spPr>
          <a:xfrm>
            <a:off x="4282440" y="2214563"/>
            <a:ext cx="3566160" cy="3911600"/>
          </a:xfrm>
          <a:prstGeom prst="rect">
            <a:avLst/>
          </a:prstGeom>
        </p:spPr>
        <p:txBody>
          <a:bodyPr>
            <a:normAutofit fontScale="85000" lnSpcReduction="20000"/>
          </a:bodyPr>
          <a:lstStyle/>
          <a:p>
            <a:r>
              <a:rPr lang="en-US" dirty="0" smtClean="0"/>
              <a:t>Objective Assessment</a:t>
            </a:r>
          </a:p>
          <a:p>
            <a:pPr lvl="1"/>
            <a:r>
              <a:rPr lang="en-US" dirty="0" smtClean="0"/>
              <a:t>Motor Competence </a:t>
            </a:r>
          </a:p>
          <a:p>
            <a:pPr lvl="1"/>
            <a:r>
              <a:rPr lang="en-US" dirty="0" smtClean="0"/>
              <a:t>Confidence </a:t>
            </a:r>
          </a:p>
          <a:p>
            <a:pPr lvl="1"/>
            <a:r>
              <a:rPr lang="en-US" dirty="0" smtClean="0"/>
              <a:t>Comprehension of terms </a:t>
            </a:r>
          </a:p>
          <a:p>
            <a:pPr lvl="1"/>
            <a:r>
              <a:rPr lang="en-US" dirty="0" smtClean="0"/>
              <a:t>Quantity of Acquired Movement Vocabulary </a:t>
            </a:r>
          </a:p>
          <a:p>
            <a:r>
              <a:rPr lang="en-US" dirty="0" smtClean="0"/>
              <a:t>Perceptions </a:t>
            </a:r>
          </a:p>
          <a:p>
            <a:pPr lvl="1"/>
            <a:r>
              <a:rPr lang="en-US" dirty="0" smtClean="0"/>
              <a:t>Self </a:t>
            </a:r>
          </a:p>
          <a:p>
            <a:pPr lvl="1"/>
            <a:r>
              <a:rPr lang="en-US" dirty="0" smtClean="0"/>
              <a:t>Parent</a:t>
            </a:r>
          </a:p>
          <a:p>
            <a:pPr lvl="1"/>
            <a:r>
              <a:rPr lang="en-US" dirty="0" smtClean="0"/>
              <a:t>PE/Coach/instructor</a:t>
            </a:r>
          </a:p>
          <a:p>
            <a:r>
              <a:rPr lang="en-US" dirty="0" smtClean="0"/>
              <a:t>Participation </a:t>
            </a:r>
          </a:p>
          <a:p>
            <a:pPr lvl="1"/>
            <a:r>
              <a:rPr lang="en-US" dirty="0" smtClean="0"/>
              <a:t>Type </a:t>
            </a:r>
          </a:p>
          <a:p>
            <a:pPr lvl="1"/>
            <a:r>
              <a:rPr lang="en-US" dirty="0" smtClean="0"/>
              <a:t>Environment </a:t>
            </a:r>
          </a:p>
        </p:txBody>
      </p:sp>
    </p:spTree>
    <p:extLst>
      <p:ext uri="{BB962C8B-B14F-4D97-AF65-F5344CB8AC3E}">
        <p14:creationId xmlns:p14="http://schemas.microsoft.com/office/powerpoint/2010/main" val="240981893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alphaModFix/>
          </a:blip>
          <a:stretch>
            <a:fillRect/>
          </a:stretch>
        </p:blipFill>
        <p:spPr>
          <a:xfrm>
            <a:off x="1828800" y="1143000"/>
            <a:ext cx="7315200" cy="3657600"/>
          </a:xfrm>
          <a:prstGeom prst="rect">
            <a:avLst/>
          </a:prstGeom>
        </p:spPr>
      </p:pic>
      <p:sp>
        <p:nvSpPr>
          <p:cNvPr id="5" name="Rectangle 4"/>
          <p:cNvSpPr/>
          <p:nvPr/>
        </p:nvSpPr>
        <p:spPr>
          <a:xfrm>
            <a:off x="5900983" y="4252153"/>
            <a:ext cx="3057247" cy="369332"/>
          </a:xfrm>
          <a:prstGeom prst="rect">
            <a:avLst/>
          </a:prstGeom>
        </p:spPr>
        <p:txBody>
          <a:bodyPr wrap="none">
            <a:spAutoFit/>
          </a:bodyPr>
          <a:lstStyle/>
          <a:p>
            <a:r>
              <a:rPr lang="en-US" u="sng" dirty="0">
                <a:hlinkClick r:id="rId3"/>
              </a:rPr>
              <a:t>www.physicalliteracy.ca/PLAY</a:t>
            </a:r>
            <a:endParaRPr lang="en-US" dirty="0"/>
          </a:p>
        </p:txBody>
      </p:sp>
    </p:spTree>
    <p:extLst>
      <p:ext uri="{BB962C8B-B14F-4D97-AF65-F5344CB8AC3E}">
        <p14:creationId xmlns:p14="http://schemas.microsoft.com/office/powerpoint/2010/main" val="3668383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4025"/>
            <a:ext cx="8229600" cy="1252728"/>
          </a:xfrm>
        </p:spPr>
        <p:txBody>
          <a:bodyPr/>
          <a:lstStyle/>
          <a:p>
            <a:r>
              <a:rPr lang="en-US" dirty="0" smtClean="0"/>
              <a:t>PLAY Tools </a:t>
            </a:r>
            <a:endParaRPr lang="en-US" dirty="0"/>
          </a:p>
        </p:txBody>
      </p:sp>
      <p:sp>
        <p:nvSpPr>
          <p:cNvPr id="3" name="Content Placeholder 2"/>
          <p:cNvSpPr>
            <a:spLocks noGrp="1"/>
          </p:cNvSpPr>
          <p:nvPr>
            <p:ph idx="1"/>
          </p:nvPr>
        </p:nvSpPr>
        <p:spPr>
          <a:xfrm>
            <a:off x="708780" y="1300397"/>
            <a:ext cx="8239655" cy="4525963"/>
          </a:xfrm>
        </p:spPr>
        <p:txBody>
          <a:bodyPr>
            <a:normAutofit fontScale="92500" lnSpcReduction="10000"/>
          </a:bodyPr>
          <a:lstStyle/>
          <a:p>
            <a:pPr>
              <a:lnSpc>
                <a:spcPct val="120000"/>
              </a:lnSpc>
            </a:pPr>
            <a:r>
              <a:rPr lang="en-US" b="1" dirty="0" smtClean="0"/>
              <a:t>PLAY FUN </a:t>
            </a:r>
            <a:r>
              <a:rPr lang="en-US" dirty="0" smtClean="0"/>
              <a:t>– assessment </a:t>
            </a:r>
            <a:r>
              <a:rPr lang="en-US" dirty="0" smtClean="0"/>
              <a:t>of motor competence, movement vocabulary, confidence, comprehension </a:t>
            </a:r>
          </a:p>
          <a:p>
            <a:pPr>
              <a:lnSpc>
                <a:spcPct val="120000"/>
              </a:lnSpc>
            </a:pPr>
            <a:r>
              <a:rPr lang="en-US" b="1" dirty="0" smtClean="0"/>
              <a:t>PLAY Basic – 5 task version of PLAY FUN</a:t>
            </a:r>
          </a:p>
          <a:p>
            <a:pPr>
              <a:lnSpc>
                <a:spcPct val="170000"/>
              </a:lnSpc>
            </a:pPr>
            <a:r>
              <a:rPr lang="en-US" b="1" dirty="0" smtClean="0"/>
              <a:t>PLAY Coach </a:t>
            </a:r>
            <a:r>
              <a:rPr lang="en-US" dirty="0" smtClean="0"/>
              <a:t>– coach/PE/PT/AT assessment of a child </a:t>
            </a:r>
          </a:p>
          <a:p>
            <a:pPr>
              <a:lnSpc>
                <a:spcPct val="170000"/>
              </a:lnSpc>
            </a:pPr>
            <a:r>
              <a:rPr lang="en-US" b="1" dirty="0" smtClean="0"/>
              <a:t>PLAY Parent </a:t>
            </a:r>
            <a:r>
              <a:rPr lang="en-US" dirty="0" smtClean="0"/>
              <a:t>– parental assessment of a child </a:t>
            </a:r>
          </a:p>
          <a:p>
            <a:pPr>
              <a:lnSpc>
                <a:spcPct val="170000"/>
              </a:lnSpc>
            </a:pPr>
            <a:r>
              <a:rPr lang="en-US" b="1" dirty="0" smtClean="0"/>
              <a:t>PLAY Self  </a:t>
            </a:r>
            <a:r>
              <a:rPr lang="en-US" dirty="0" smtClean="0"/>
              <a:t>- child’s self assessment </a:t>
            </a:r>
          </a:p>
          <a:p>
            <a:pPr>
              <a:lnSpc>
                <a:spcPct val="170000"/>
              </a:lnSpc>
            </a:pPr>
            <a:r>
              <a:rPr lang="en-US" b="1" dirty="0" smtClean="0"/>
              <a:t>PLAY Inventory  </a:t>
            </a:r>
            <a:r>
              <a:rPr lang="en-US" dirty="0" smtClean="0"/>
              <a:t>- inventory of activities- participation</a:t>
            </a:r>
          </a:p>
          <a:p>
            <a:pPr>
              <a:lnSpc>
                <a:spcPct val="170000"/>
              </a:lnSpc>
            </a:pPr>
            <a:r>
              <a:rPr lang="en-US" b="1" dirty="0" smtClean="0"/>
              <a:t>PLAY</a:t>
            </a:r>
            <a:r>
              <a:rPr lang="en-US" dirty="0" smtClean="0"/>
              <a:t> </a:t>
            </a:r>
            <a:r>
              <a:rPr lang="en-US" b="1" dirty="0" smtClean="0"/>
              <a:t>Creativity</a:t>
            </a:r>
            <a:r>
              <a:rPr lang="en-US" dirty="0" smtClean="0"/>
              <a:t> – divergent test of movement creativity</a:t>
            </a:r>
          </a:p>
        </p:txBody>
      </p:sp>
      <p:sp>
        <p:nvSpPr>
          <p:cNvPr id="4" name="TextBox 3"/>
          <p:cNvSpPr txBox="1"/>
          <p:nvPr/>
        </p:nvSpPr>
        <p:spPr>
          <a:xfrm>
            <a:off x="1859594" y="5504462"/>
            <a:ext cx="6149746" cy="1938992"/>
          </a:xfrm>
          <a:prstGeom prst="rect">
            <a:avLst/>
          </a:prstGeom>
          <a:noFill/>
        </p:spPr>
        <p:txBody>
          <a:bodyPr wrap="square" numCol="2" rtlCol="0">
            <a:spAutoFit/>
          </a:bodyPr>
          <a:lstStyle/>
          <a:p>
            <a:r>
              <a:rPr lang="en-CA" sz="2000" dirty="0" smtClean="0"/>
              <a:t>Each Tool has:</a:t>
            </a:r>
          </a:p>
          <a:p>
            <a:pPr marL="742950" lvl="1" indent="-285750">
              <a:buFont typeface="Arial" pitchFamily="34" charset="0"/>
              <a:buChar char="•"/>
            </a:pPr>
            <a:r>
              <a:rPr lang="en-CA" sz="2000" dirty="0" smtClean="0"/>
              <a:t>Workbook</a:t>
            </a:r>
          </a:p>
          <a:p>
            <a:pPr marL="742950" lvl="1" indent="-285750">
              <a:buFont typeface="Arial" pitchFamily="34" charset="0"/>
              <a:buChar char="•"/>
            </a:pPr>
            <a:r>
              <a:rPr lang="en-CA" sz="2000" dirty="0" smtClean="0"/>
              <a:t>Form</a:t>
            </a:r>
          </a:p>
          <a:p>
            <a:pPr marL="742950" lvl="1" indent="-285750">
              <a:buFont typeface="Arial" pitchFamily="34" charset="0"/>
              <a:buChar char="•"/>
            </a:pPr>
            <a:r>
              <a:rPr lang="en-CA" sz="2000" dirty="0" err="1" smtClean="0"/>
              <a:t>Scoresheet</a:t>
            </a:r>
            <a:endParaRPr lang="en-CA" sz="2000" dirty="0" smtClean="0"/>
          </a:p>
          <a:p>
            <a:pPr marL="742950" lvl="1" indent="-285750">
              <a:buFont typeface="Arial" pitchFamily="34" charset="0"/>
              <a:buChar char="•"/>
            </a:pPr>
            <a:endParaRPr lang="en-CA" sz="2000" dirty="0"/>
          </a:p>
          <a:p>
            <a:pPr marL="742950" lvl="1" indent="-285750">
              <a:buFont typeface="Arial" pitchFamily="34" charset="0"/>
              <a:buChar char="•"/>
            </a:pPr>
            <a:endParaRPr lang="en-CA" sz="2000" dirty="0" smtClean="0"/>
          </a:p>
          <a:p>
            <a:pPr marL="742950" lvl="1" indent="-285750">
              <a:buFont typeface="Arial" pitchFamily="34" charset="0"/>
              <a:buChar char="•"/>
            </a:pPr>
            <a:r>
              <a:rPr lang="en-CA" sz="2000" dirty="0" smtClean="0"/>
              <a:t>Tracking Sheet</a:t>
            </a:r>
          </a:p>
          <a:p>
            <a:pPr marL="742950" lvl="1" indent="-285750">
              <a:buFont typeface="Arial" pitchFamily="34" charset="0"/>
              <a:buChar char="•"/>
            </a:pPr>
            <a:r>
              <a:rPr lang="en-CA" sz="2000" dirty="0" smtClean="0"/>
              <a:t>Calls-to-action</a:t>
            </a:r>
          </a:p>
          <a:p>
            <a:pPr marL="742950" lvl="1" indent="-285750">
              <a:buFont typeface="Arial" pitchFamily="34" charset="0"/>
              <a:buChar char="•"/>
            </a:pPr>
            <a:endParaRPr lang="en-CA" sz="2400" dirty="0" smtClean="0"/>
          </a:p>
        </p:txBody>
      </p:sp>
      <p:sp>
        <p:nvSpPr>
          <p:cNvPr id="5" name="TextBox 4"/>
          <p:cNvSpPr txBox="1"/>
          <p:nvPr/>
        </p:nvSpPr>
        <p:spPr>
          <a:xfrm>
            <a:off x="7056646" y="6232585"/>
            <a:ext cx="1891789" cy="369332"/>
          </a:xfrm>
          <a:prstGeom prst="rect">
            <a:avLst/>
          </a:prstGeom>
          <a:noFill/>
        </p:spPr>
        <p:txBody>
          <a:bodyPr wrap="none" rtlCol="0">
            <a:spAutoFit/>
          </a:bodyPr>
          <a:lstStyle/>
          <a:p>
            <a:r>
              <a:rPr lang="en-US" dirty="0" err="1" smtClean="0"/>
              <a:t>Physicalliteracy.ca</a:t>
            </a:r>
            <a:r>
              <a:rPr lang="en-US" dirty="0" smtClean="0"/>
              <a:t> </a:t>
            </a:r>
            <a:endParaRPr lang="en-US" dirty="0"/>
          </a:p>
        </p:txBody>
      </p:sp>
    </p:spTree>
    <p:extLst>
      <p:ext uri="{BB962C8B-B14F-4D97-AF65-F5344CB8AC3E}">
        <p14:creationId xmlns:p14="http://schemas.microsoft.com/office/powerpoint/2010/main" val="6576723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PLAY Tools</a:t>
            </a:r>
            <a:br>
              <a:rPr lang="en-US" dirty="0" smtClean="0"/>
            </a:br>
            <a:r>
              <a:rPr lang="en-US" sz="4000" dirty="0" smtClean="0">
                <a:solidFill>
                  <a:schemeClr val="tx2">
                    <a:lumMod val="60000"/>
                    <a:lumOff val="40000"/>
                  </a:schemeClr>
                </a:solidFill>
              </a:rPr>
              <a:t>Reliable Valid Meaningful Sensitive </a:t>
            </a:r>
            <a:endParaRPr lang="en-US" dirty="0">
              <a:solidFill>
                <a:schemeClr val="tx2">
                  <a:lumMod val="60000"/>
                  <a:lumOff val="40000"/>
                </a:schemeClr>
              </a:solidFill>
            </a:endParaRPr>
          </a:p>
        </p:txBody>
      </p:sp>
      <p:sp>
        <p:nvSpPr>
          <p:cNvPr id="3" name="Content Placeholder 2"/>
          <p:cNvSpPr>
            <a:spLocks noGrp="1"/>
          </p:cNvSpPr>
          <p:nvPr>
            <p:ph idx="1"/>
          </p:nvPr>
        </p:nvSpPr>
        <p:spPr>
          <a:xfrm>
            <a:off x="837028" y="1976952"/>
            <a:ext cx="7172316" cy="5718006"/>
          </a:xfrm>
        </p:spPr>
        <p:txBody>
          <a:bodyPr>
            <a:normAutofit/>
          </a:bodyPr>
          <a:lstStyle/>
          <a:p>
            <a:r>
              <a:rPr lang="en-US" sz="2000" dirty="0" smtClean="0"/>
              <a:t>PLAY FUN – Objective PL Assessment </a:t>
            </a:r>
          </a:p>
          <a:p>
            <a:pPr lvl="1"/>
            <a:r>
              <a:rPr lang="en-US" sz="1800" dirty="0" smtClean="0"/>
              <a:t> 0.68 – 0.92 TRT </a:t>
            </a:r>
          </a:p>
          <a:p>
            <a:pPr lvl="1"/>
            <a:r>
              <a:rPr lang="en-US" sz="1800" dirty="0" smtClean="0"/>
              <a:t>0.78 – 0.87 IRT</a:t>
            </a:r>
          </a:p>
          <a:p>
            <a:pPr lvl="1"/>
            <a:r>
              <a:rPr lang="en-US" sz="1800" dirty="0" smtClean="0"/>
              <a:t> 0.82 TGMD2- concurrent validity </a:t>
            </a:r>
          </a:p>
          <a:p>
            <a:r>
              <a:rPr lang="en-US" sz="2000" dirty="0" smtClean="0"/>
              <a:t>PLAY INVENTORY – participation inventory </a:t>
            </a:r>
          </a:p>
          <a:p>
            <a:pPr lvl="1"/>
            <a:r>
              <a:rPr lang="en-US" sz="1800" dirty="0" smtClean="0"/>
              <a:t>0.55 </a:t>
            </a:r>
            <a:r>
              <a:rPr lang="en-US" sz="1800" dirty="0"/>
              <a:t>– </a:t>
            </a:r>
            <a:r>
              <a:rPr lang="en-US" sz="1800" dirty="0" smtClean="0"/>
              <a:t>0.78, TRT, age</a:t>
            </a:r>
          </a:p>
          <a:p>
            <a:r>
              <a:rPr lang="en-US" sz="2000" dirty="0" smtClean="0"/>
              <a:t>PLAY SELF – self assessment of PL </a:t>
            </a:r>
          </a:p>
          <a:p>
            <a:pPr lvl="1"/>
            <a:r>
              <a:rPr lang="en-US" sz="1800" dirty="0" smtClean="0"/>
              <a:t>0.63 </a:t>
            </a:r>
            <a:r>
              <a:rPr lang="en-US" sz="1800" dirty="0"/>
              <a:t>– </a:t>
            </a:r>
            <a:r>
              <a:rPr lang="en-US" sz="1800" dirty="0" smtClean="0"/>
              <a:t>0.88, TRT, age </a:t>
            </a:r>
          </a:p>
          <a:p>
            <a:r>
              <a:rPr lang="en-US" sz="2000" dirty="0" smtClean="0"/>
              <a:t>PLAY COACH– surrogate recall assessment of PL </a:t>
            </a:r>
          </a:p>
          <a:p>
            <a:pPr lvl="1"/>
            <a:r>
              <a:rPr lang="en-US" sz="1800" dirty="0" smtClean="0"/>
              <a:t>0.84 – 0.91, TRT, skill</a:t>
            </a:r>
          </a:p>
          <a:p>
            <a:r>
              <a:rPr lang="en-US" sz="2000" dirty="0" smtClean="0"/>
              <a:t>PLAY PARENT – parental assessment of child’s PL </a:t>
            </a:r>
          </a:p>
          <a:p>
            <a:pPr lvl="1"/>
            <a:r>
              <a:rPr lang="en-US" sz="1800" dirty="0" smtClean="0"/>
              <a:t>0.65 – 0.81, TRT, sex of parent </a:t>
            </a:r>
          </a:p>
        </p:txBody>
      </p:sp>
    </p:spTree>
    <p:extLst>
      <p:ext uri="{BB962C8B-B14F-4D97-AF65-F5344CB8AC3E}">
        <p14:creationId xmlns:p14="http://schemas.microsoft.com/office/powerpoint/2010/main" val="181476048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183362" y="1356448"/>
            <a:ext cx="7114463" cy="4935159"/>
          </a:xfrm>
          <a:prstGeom prst="rect">
            <a:avLst/>
          </a:prstGeom>
          <a:noFill/>
          <a:ln>
            <a:noFill/>
          </a:ln>
        </p:spPr>
      </p:pic>
      <p:sp>
        <p:nvSpPr>
          <p:cNvPr id="5" name="TextBox 4"/>
          <p:cNvSpPr txBox="1"/>
          <p:nvPr/>
        </p:nvSpPr>
        <p:spPr>
          <a:xfrm>
            <a:off x="2478813" y="6291607"/>
            <a:ext cx="1279317" cy="369332"/>
          </a:xfrm>
          <a:prstGeom prst="rect">
            <a:avLst/>
          </a:prstGeom>
          <a:noFill/>
        </p:spPr>
        <p:txBody>
          <a:bodyPr wrap="none" rtlCol="0">
            <a:spAutoFit/>
          </a:bodyPr>
          <a:lstStyle/>
          <a:p>
            <a:r>
              <a:rPr lang="en-US" dirty="0" smtClean="0"/>
              <a:t>Read/Write </a:t>
            </a:r>
            <a:endParaRPr lang="en-US" dirty="0"/>
          </a:p>
        </p:txBody>
      </p:sp>
      <p:sp>
        <p:nvSpPr>
          <p:cNvPr id="6" name="TextBox 5"/>
          <p:cNvSpPr txBox="1"/>
          <p:nvPr/>
        </p:nvSpPr>
        <p:spPr>
          <a:xfrm>
            <a:off x="4689827" y="6306032"/>
            <a:ext cx="702799" cy="369332"/>
          </a:xfrm>
          <a:prstGeom prst="rect">
            <a:avLst/>
          </a:prstGeom>
          <a:noFill/>
        </p:spPr>
        <p:txBody>
          <a:bodyPr wrap="none" rtlCol="0">
            <a:spAutoFit/>
          </a:bodyPr>
          <a:lstStyle/>
          <a:p>
            <a:r>
              <a:rPr lang="en-US" dirty="0" smtClean="0"/>
              <a:t>Math</a:t>
            </a:r>
            <a:endParaRPr lang="en-US" dirty="0"/>
          </a:p>
        </p:txBody>
      </p:sp>
      <p:sp>
        <p:nvSpPr>
          <p:cNvPr id="7" name="TextBox 6"/>
          <p:cNvSpPr txBox="1"/>
          <p:nvPr/>
        </p:nvSpPr>
        <p:spPr>
          <a:xfrm>
            <a:off x="6319267" y="6306032"/>
            <a:ext cx="1255309" cy="369332"/>
          </a:xfrm>
          <a:prstGeom prst="rect">
            <a:avLst/>
          </a:prstGeom>
          <a:noFill/>
        </p:spPr>
        <p:txBody>
          <a:bodyPr wrap="none" rtlCol="0">
            <a:spAutoFit/>
          </a:bodyPr>
          <a:lstStyle/>
          <a:p>
            <a:r>
              <a:rPr lang="en-US" dirty="0" smtClean="0"/>
              <a:t>Movement</a:t>
            </a:r>
            <a:endParaRPr lang="en-US" dirty="0"/>
          </a:p>
        </p:txBody>
      </p:sp>
      <p:sp>
        <p:nvSpPr>
          <p:cNvPr id="8" name="TextBox 7"/>
          <p:cNvSpPr txBox="1"/>
          <p:nvPr/>
        </p:nvSpPr>
        <p:spPr>
          <a:xfrm>
            <a:off x="168576" y="1236152"/>
            <a:ext cx="1040256" cy="369332"/>
          </a:xfrm>
          <a:prstGeom prst="rect">
            <a:avLst/>
          </a:prstGeom>
          <a:noFill/>
        </p:spPr>
        <p:txBody>
          <a:bodyPr wrap="none" rtlCol="0">
            <a:spAutoFit/>
          </a:bodyPr>
          <a:lstStyle/>
          <a:p>
            <a:r>
              <a:rPr lang="en-US" dirty="0" smtClean="0"/>
              <a:t>VERY NB</a:t>
            </a:r>
            <a:endParaRPr lang="en-US" dirty="0"/>
          </a:p>
        </p:txBody>
      </p:sp>
      <p:sp>
        <p:nvSpPr>
          <p:cNvPr id="9" name="TextBox 8"/>
          <p:cNvSpPr txBox="1"/>
          <p:nvPr/>
        </p:nvSpPr>
        <p:spPr>
          <a:xfrm>
            <a:off x="-28862" y="5586264"/>
            <a:ext cx="1730161" cy="369332"/>
          </a:xfrm>
          <a:prstGeom prst="rect">
            <a:avLst/>
          </a:prstGeom>
          <a:noFill/>
        </p:spPr>
        <p:txBody>
          <a:bodyPr wrap="none" rtlCol="0">
            <a:spAutoFit/>
          </a:bodyPr>
          <a:lstStyle/>
          <a:p>
            <a:r>
              <a:rPr lang="en-US" dirty="0" smtClean="0"/>
              <a:t>SOMEWHAT NB</a:t>
            </a:r>
            <a:endParaRPr lang="en-US" dirty="0"/>
          </a:p>
        </p:txBody>
      </p:sp>
      <p:sp>
        <p:nvSpPr>
          <p:cNvPr id="10" name="Title 9"/>
          <p:cNvSpPr>
            <a:spLocks noGrp="1"/>
          </p:cNvSpPr>
          <p:nvPr>
            <p:ph type="title"/>
          </p:nvPr>
        </p:nvSpPr>
        <p:spPr/>
        <p:txBody>
          <a:bodyPr>
            <a:normAutofit fontScale="90000"/>
          </a:bodyPr>
          <a:lstStyle/>
          <a:p>
            <a:r>
              <a:rPr lang="en-US" dirty="0" smtClean="0"/>
              <a:t>Importance of Skill Based Literacies </a:t>
            </a:r>
            <a:endParaRPr lang="en-US" dirty="0"/>
          </a:p>
        </p:txBody>
      </p:sp>
      <p:sp>
        <p:nvSpPr>
          <p:cNvPr id="2" name="Rectangle 1"/>
          <p:cNvSpPr/>
          <p:nvPr/>
        </p:nvSpPr>
        <p:spPr>
          <a:xfrm>
            <a:off x="2121394" y="1414169"/>
            <a:ext cx="1919358" cy="4430102"/>
          </a:xfrm>
          <a:prstGeom prst="rect">
            <a:avLst/>
          </a:prstGeom>
          <a:gradFill flip="none" rotWithShape="1">
            <a:gsLst>
              <a:gs pos="0">
                <a:schemeClr val="accent1">
                  <a:tint val="96000"/>
                  <a:satMod val="120000"/>
                  <a:lumMod val="120000"/>
                  <a:alpha val="30000"/>
                </a:schemeClr>
              </a:gs>
              <a:gs pos="100000">
                <a:schemeClr val="accent1">
                  <a:shade val="89000"/>
                  <a:lumMod val="90000"/>
                  <a:alpha val="30000"/>
                </a:schemeClr>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185063" y="1356448"/>
            <a:ext cx="1904924" cy="4430102"/>
          </a:xfrm>
          <a:prstGeom prst="rect">
            <a:avLst/>
          </a:prstGeom>
          <a:gradFill flip="none" rotWithShape="1">
            <a:gsLst>
              <a:gs pos="0">
                <a:schemeClr val="accent1">
                  <a:tint val="96000"/>
                  <a:satMod val="120000"/>
                  <a:lumMod val="120000"/>
                  <a:alpha val="30000"/>
                </a:schemeClr>
              </a:gs>
              <a:gs pos="100000">
                <a:schemeClr val="accent1">
                  <a:shade val="89000"/>
                  <a:lumMod val="90000"/>
                  <a:alpha val="30000"/>
                </a:schemeClr>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213525" y="1356448"/>
            <a:ext cx="1904924" cy="4430102"/>
          </a:xfrm>
          <a:prstGeom prst="rect">
            <a:avLst/>
          </a:prstGeom>
          <a:gradFill flip="none" rotWithShape="1">
            <a:gsLst>
              <a:gs pos="0">
                <a:schemeClr val="accent1">
                  <a:tint val="96000"/>
                  <a:satMod val="120000"/>
                  <a:lumMod val="120000"/>
                  <a:alpha val="30000"/>
                </a:schemeClr>
              </a:gs>
              <a:gs pos="100000">
                <a:schemeClr val="accent1">
                  <a:shade val="89000"/>
                  <a:lumMod val="90000"/>
                  <a:alpha val="30000"/>
                </a:schemeClr>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Up-Down Arrow 2"/>
          <p:cNvSpPr/>
          <p:nvPr/>
        </p:nvSpPr>
        <p:spPr>
          <a:xfrm>
            <a:off x="457200" y="1605484"/>
            <a:ext cx="379812" cy="3980780"/>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48278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1" grpId="0" animBg="1"/>
      <p:bldP spid="11" grpId="1" animBg="1"/>
      <p:bldP spid="12" grpId="0" animBg="1"/>
      <p:bldP spid="12"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966049" cy="6969835"/>
          </a:xfrm>
          <a:prstGeom prst="rect">
            <a:avLst/>
          </a:prstGeom>
          <a:noFill/>
          <a:ln>
            <a:noFill/>
          </a:ln>
        </p:spPr>
      </p:pic>
    </p:spTree>
    <p:extLst>
      <p:ext uri="{BB962C8B-B14F-4D97-AF65-F5344CB8AC3E}">
        <p14:creationId xmlns:p14="http://schemas.microsoft.com/office/powerpoint/2010/main" val="357890226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140069" y="1356415"/>
            <a:ext cx="6866066" cy="5501585"/>
          </a:xfrm>
          <a:prstGeom prst="rect">
            <a:avLst/>
          </a:prstGeom>
        </p:spPr>
      </p:pic>
      <p:sp>
        <p:nvSpPr>
          <p:cNvPr id="8" name="Title 7"/>
          <p:cNvSpPr>
            <a:spLocks noGrp="1"/>
          </p:cNvSpPr>
          <p:nvPr>
            <p:ph type="title"/>
          </p:nvPr>
        </p:nvSpPr>
        <p:spPr/>
        <p:txBody>
          <a:bodyPr/>
          <a:lstStyle/>
          <a:p>
            <a:r>
              <a:rPr lang="en-US" dirty="0" smtClean="0"/>
              <a:t>Dribble ball with foot </a:t>
            </a:r>
            <a:endParaRPr lang="en-US" dirty="0"/>
          </a:p>
        </p:txBody>
      </p:sp>
    </p:spTree>
    <p:extLst>
      <p:ext uri="{BB962C8B-B14F-4D97-AF65-F5344CB8AC3E}">
        <p14:creationId xmlns:p14="http://schemas.microsoft.com/office/powerpoint/2010/main" val="301808820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dirty="0"/>
          </a:p>
          <a:p>
            <a:endParaRPr lang="en-US" dirty="0"/>
          </a:p>
          <a:p>
            <a:endParaRPr lang="en-US" dirty="0"/>
          </a:p>
        </p:txBody>
      </p:sp>
      <p:sp>
        <p:nvSpPr>
          <p:cNvPr id="5" name="Title 4"/>
          <p:cNvSpPr>
            <a:spLocks noGrp="1"/>
          </p:cNvSpPr>
          <p:nvPr>
            <p:ph type="title"/>
          </p:nvPr>
        </p:nvSpPr>
        <p:spPr/>
        <p:txBody>
          <a:bodyPr/>
          <a:lstStyle/>
          <a:p>
            <a:r>
              <a:rPr lang="en-US" dirty="0" smtClean="0"/>
              <a:t>Confidence: Age and Sex </a:t>
            </a:r>
            <a:endParaRPr lang="en-US" dirty="0"/>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1210556" y="1443030"/>
            <a:ext cx="7275017" cy="5288219"/>
          </a:xfrm>
          <a:prstGeom prst="rect">
            <a:avLst/>
          </a:prstGeom>
          <a:noFill/>
          <a:ln>
            <a:noFill/>
          </a:ln>
        </p:spPr>
      </p:pic>
    </p:spTree>
    <p:extLst>
      <p:ext uri="{BB962C8B-B14F-4D97-AF65-F5344CB8AC3E}">
        <p14:creationId xmlns:p14="http://schemas.microsoft.com/office/powerpoint/2010/main" val="397072734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283322964"/>
              </p:ext>
            </p:extLst>
          </p:nvPr>
        </p:nvGraphicFramePr>
        <p:xfrm>
          <a:off x="73831" y="1831260"/>
          <a:ext cx="8785917" cy="48265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smtClean="0"/>
              <a:t>The Cycle </a:t>
            </a:r>
            <a:endParaRPr lang="en-US" dirty="0"/>
          </a:p>
        </p:txBody>
      </p:sp>
    </p:spTree>
    <p:extLst>
      <p:ext uri="{BB962C8B-B14F-4D97-AF65-F5344CB8AC3E}">
        <p14:creationId xmlns:p14="http://schemas.microsoft.com/office/powerpoint/2010/main" val="200210183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18117"/>
            <a:ext cx="7583488" cy="1143000"/>
          </a:xfrm>
        </p:spPr>
        <p:txBody>
          <a:bodyPr rtlCol="0">
            <a:normAutofit fontScale="90000"/>
          </a:bodyPr>
          <a:lstStyle/>
          <a:p>
            <a:pPr eaLnBrk="1" fontAlgn="auto" hangingPunct="1">
              <a:spcAft>
                <a:spcPts val="0"/>
              </a:spcAft>
              <a:defRPr/>
            </a:pPr>
            <a:r>
              <a:rPr lang="en-CA" sz="3600" dirty="0" smtClean="0">
                <a:ea typeface="+mj-ea"/>
                <a:cs typeface="+mj-cs"/>
              </a:rPr>
              <a:t>What percentage of people are active enough? </a:t>
            </a:r>
            <a:r>
              <a:rPr lang="en-CA" sz="1800" dirty="0" smtClean="0">
                <a:ea typeface="+mj-ea"/>
                <a:cs typeface="+mj-cs"/>
              </a:rPr>
              <a:t>Meeting minimum age guidelines. US Accelerometer data. </a:t>
            </a:r>
          </a:p>
        </p:txBody>
      </p:sp>
      <p:graphicFrame>
        <p:nvGraphicFramePr>
          <p:cNvPr id="28712" name="Group 40"/>
          <p:cNvGraphicFramePr>
            <a:graphicFrameLocks noGrp="1"/>
          </p:cNvGraphicFramePr>
          <p:nvPr>
            <p:ph idx="1"/>
            <p:extLst>
              <p:ext uri="{D42A27DB-BD31-4B8C-83A1-F6EECF244321}">
                <p14:modId xmlns:p14="http://schemas.microsoft.com/office/powerpoint/2010/main" val="1712284242"/>
              </p:ext>
            </p:extLst>
          </p:nvPr>
        </p:nvGraphicFramePr>
        <p:xfrm>
          <a:off x="539552" y="2471067"/>
          <a:ext cx="5013451" cy="3269257"/>
        </p:xfrm>
        <a:graphic>
          <a:graphicData uri="http://schemas.openxmlformats.org/drawingml/2006/table">
            <a:tbl>
              <a:tblPr/>
              <a:tblGrid>
                <a:gridCol w="1200484"/>
                <a:gridCol w="1669119"/>
                <a:gridCol w="579334"/>
                <a:gridCol w="1564514"/>
              </a:tblGrid>
              <a:tr h="65152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Calibri" charset="0"/>
                          <a:ea typeface="ＭＳ Ｐゴシック" charset="0"/>
                          <a:cs typeface="ＭＳ Ｐゴシック" charset="0"/>
                        </a:rPr>
                        <a:t>Age</a:t>
                      </a:r>
                    </a:p>
                  </a:txBody>
                  <a:tcPr marL="68580" marR="68580" marT="0" marB="0" horzOverflow="overflow">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CA" sz="2400" b="1" i="0" u="none" strike="noStrike" cap="none" normalizeH="0" baseline="0">
                          <a:ln>
                            <a:noFill/>
                          </a:ln>
                          <a:solidFill>
                            <a:schemeClr val="tx1"/>
                          </a:solidFill>
                          <a:effectLst/>
                          <a:latin typeface="Calibri" charset="0"/>
                          <a:ea typeface="ＭＳ Ｐゴシック" charset="0"/>
                          <a:cs typeface="ＭＳ Ｐゴシック" charset="0"/>
                        </a:rPr>
                        <a:t>Males</a:t>
                      </a:r>
                      <a:endParaRPr kumimoji="0" lang="en-CA" sz="2400" b="0" i="0" u="none" strike="noStrike" cap="none" normalizeH="0" baseline="0">
                        <a:ln>
                          <a:noFill/>
                        </a:ln>
                        <a:solidFill>
                          <a:schemeClr val="tx1"/>
                        </a:solidFill>
                        <a:effectLst/>
                        <a:latin typeface="Calibri" charset="0"/>
                        <a:ea typeface="ＭＳ Ｐゴシック" charset="0"/>
                        <a:cs typeface="ＭＳ Ｐゴシック" charset="0"/>
                      </a:endParaRPr>
                    </a:p>
                  </a:txBody>
                  <a:tcPr marL="68580" marR="68580" marT="0" marB="0" horzOverflow="overflow">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CA" sz="2400" b="0" i="0" u="none" strike="noStrike" cap="none" normalizeH="0" baseline="0" dirty="0" smtClean="0">
                          <a:ln>
                            <a:noFill/>
                          </a:ln>
                          <a:solidFill>
                            <a:schemeClr val="tx1"/>
                          </a:solidFill>
                          <a:effectLst/>
                          <a:latin typeface="Calibri" charset="0"/>
                          <a:ea typeface="ＭＳ Ｐゴシック" charset="0"/>
                          <a:cs typeface="ＭＳ Ｐゴシック" charset="0"/>
                        </a:rPr>
                        <a:t>X</a:t>
                      </a:r>
                      <a:endParaRPr kumimoji="0" lang="en-CA" sz="24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marL="68580" marR="68580" marT="0" marB="0" horzOverflow="overflow">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CA" sz="2400" b="1" i="0" u="none" strike="noStrike" cap="none" normalizeH="0" baseline="0" dirty="0">
                          <a:ln>
                            <a:noFill/>
                          </a:ln>
                          <a:solidFill>
                            <a:schemeClr val="tx1"/>
                          </a:solidFill>
                          <a:effectLst/>
                          <a:latin typeface="Calibri" charset="0"/>
                          <a:ea typeface="ＭＳ Ｐゴシック" charset="0"/>
                          <a:cs typeface="ＭＳ Ｐゴシック" charset="0"/>
                        </a:rPr>
                        <a:t>Females</a:t>
                      </a:r>
                      <a:endParaRPr kumimoji="0" lang="en-CA" sz="24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marL="68580" marR="68580" marT="0" marB="0" horzOverflow="overflow">
                    <a:lnL>
                      <a:noFill/>
                    </a:lnL>
                    <a:lnR>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4F81BD"/>
                    </a:solidFill>
                  </a:tcPr>
                </a:tc>
              </a:tr>
              <a:tr h="720473">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2400" b="1" i="0" u="none" strike="noStrike" cap="none" normalizeH="0" baseline="0" dirty="0">
                          <a:ln>
                            <a:noFill/>
                          </a:ln>
                          <a:solidFill>
                            <a:srgbClr val="000000"/>
                          </a:solidFill>
                          <a:effectLst/>
                          <a:latin typeface="Calibri" charset="0"/>
                          <a:ea typeface="ＭＳ Ｐゴシック" charset="0"/>
                          <a:cs typeface="ＭＳ Ｐゴシック" charset="0"/>
                        </a:rPr>
                        <a:t>6–11</a:t>
                      </a:r>
                      <a:endParaRPr kumimoji="0" lang="en-CA" sz="24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marL="68580" marR="68580" marT="0" marB="0" horzOverflow="overflow">
                    <a:lnL>
                      <a:noFill/>
                    </a:lnL>
                    <a:lnR>
                      <a:noFill/>
                    </a:lnR>
                    <a:lnT w="28575" cap="flat" cmpd="sng" algn="ctr">
                      <a:solidFill>
                        <a:srgbClr val="000000"/>
                      </a:solidFill>
                      <a:prstDash val="solid"/>
                      <a:round/>
                      <a:headEnd type="none" w="med" len="med"/>
                      <a:tailEnd type="none" w="med" len="med"/>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en-CA" sz="2400" b="0" i="0" u="none" strike="noStrike" cap="none" normalizeH="0" baseline="0" dirty="0" smtClean="0">
                          <a:ln>
                            <a:noFill/>
                          </a:ln>
                          <a:solidFill>
                            <a:srgbClr val="000000"/>
                          </a:solidFill>
                          <a:effectLst/>
                          <a:latin typeface="Calibri" charset="0"/>
                          <a:ea typeface="ＭＳ Ｐゴシック" charset="0"/>
                          <a:cs typeface="ＭＳ Ｐゴシック" charset="0"/>
                        </a:rPr>
                        <a:t>48.9</a:t>
                      </a:r>
                      <a:endParaRPr kumimoji="0" lang="en-CA" sz="24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marL="68580" marR="68580" marT="0" marB="0" horzOverflow="overflow">
                    <a:lnL>
                      <a:noFill/>
                    </a:lnL>
                    <a:lnR>
                      <a:noFill/>
                    </a:lnR>
                    <a:lnT w="28575" cap="flat" cmpd="sng" algn="ctr">
                      <a:solidFill>
                        <a:srgbClr val="000000"/>
                      </a:solidFill>
                      <a:prstDash val="solid"/>
                      <a:round/>
                      <a:headEnd type="none" w="med" len="med"/>
                      <a:tailEnd type="none" w="med" len="med"/>
                    </a:lnT>
                    <a:lnB>
                      <a:noFill/>
                    </a:lnB>
                    <a:lnTlToBr>
                      <a:noFill/>
                    </a:lnTlToBr>
                    <a:lnBlToTr>
                      <a:noFill/>
                    </a:lnBlToTr>
                    <a:solidFill>
                      <a:schemeClr val="accent1"/>
                    </a:solidFill>
                  </a:tcPr>
                </a:tc>
                <a:tc>
                  <a:txBody>
                    <a:bodyPr/>
                    <a:lstStyle/>
                    <a:p>
                      <a:pPr algn="ctr" fontAlgn="b">
                        <a:lnSpc>
                          <a:spcPct val="100000"/>
                        </a:lnSpc>
                        <a:spcBef>
                          <a:spcPts val="0"/>
                        </a:spcBef>
                        <a:spcAft>
                          <a:spcPts val="0"/>
                        </a:spcAft>
                      </a:pPr>
                      <a:r>
                        <a:rPr lang="en-US" sz="2000" b="0" i="0" u="none" strike="noStrike" dirty="0" smtClean="0">
                          <a:solidFill>
                            <a:srgbClr val="FFFF00"/>
                          </a:solidFill>
                          <a:effectLst/>
                          <a:latin typeface="Calibri"/>
                        </a:rPr>
                        <a:t>41.8</a:t>
                      </a:r>
                    </a:p>
                    <a:p>
                      <a:pPr algn="ctr" fontAlgn="b">
                        <a:lnSpc>
                          <a:spcPct val="100000"/>
                        </a:lnSpc>
                        <a:spcBef>
                          <a:spcPts val="0"/>
                        </a:spcBef>
                        <a:spcAft>
                          <a:spcPts val="0"/>
                        </a:spcAft>
                      </a:pPr>
                      <a:endParaRPr lang="en-US" sz="2000" b="0" i="0" u="none" strike="noStrike" dirty="0">
                        <a:solidFill>
                          <a:srgbClr val="FFFF00"/>
                        </a:solidFill>
                        <a:effectLst/>
                        <a:latin typeface="Calibri"/>
                      </a:endParaRPr>
                    </a:p>
                  </a:txBody>
                  <a:tcPr marL="12700" marR="12700" marT="12700" marB="0" anchor="b">
                    <a:lnL>
                      <a:noFill/>
                    </a:lnL>
                    <a:lnR>
                      <a:noFill/>
                    </a:lnR>
                    <a:lnT w="28575" cap="flat" cmpd="sng" algn="ctr">
                      <a:solidFill>
                        <a:srgbClr val="000000"/>
                      </a:solidFill>
                      <a:prstDash val="solid"/>
                      <a:round/>
                      <a:headEnd type="none" w="med" len="med"/>
                      <a:tailEnd type="none" w="med" len="med"/>
                    </a:lnT>
                    <a:lnB>
                      <a:noFill/>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en-CA" sz="2400" b="0" i="0" u="none" strike="noStrike" cap="none" normalizeH="0" baseline="0" dirty="0">
                          <a:ln>
                            <a:noFill/>
                          </a:ln>
                          <a:solidFill>
                            <a:srgbClr val="000000"/>
                          </a:solidFill>
                          <a:effectLst/>
                          <a:latin typeface="Calibri" charset="0"/>
                          <a:ea typeface="ＭＳ Ｐゴシック" charset="0"/>
                          <a:cs typeface="ＭＳ Ｐゴシック" charset="0"/>
                        </a:rPr>
                        <a:t>34.7</a:t>
                      </a:r>
                      <a:endParaRPr kumimoji="0" lang="en-CA" sz="24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marL="68580" marR="68580" marT="0" marB="0" horzOverflow="overflow">
                    <a:lnL>
                      <a:noFill/>
                    </a:lnL>
                    <a:lnR>
                      <a:noFill/>
                    </a:lnR>
                    <a:lnT w="28575" cap="flat" cmpd="sng" algn="ctr">
                      <a:solidFill>
                        <a:srgbClr val="000000"/>
                      </a:solidFill>
                      <a:prstDash val="solid"/>
                      <a:round/>
                      <a:headEnd type="none" w="med" len="med"/>
                      <a:tailEnd type="none" w="med" len="med"/>
                    </a:lnT>
                    <a:lnB>
                      <a:noFill/>
                    </a:lnB>
                    <a:lnTlToBr>
                      <a:noFill/>
                    </a:lnTlToBr>
                    <a:lnBlToTr>
                      <a:noFill/>
                    </a:lnBlToTr>
                    <a:solidFill>
                      <a:schemeClr val="accent1"/>
                    </a:solidFill>
                  </a:tcPr>
                </a:tc>
              </a:tr>
              <a:tr h="530492">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2400" b="1" i="0" u="none" strike="noStrike" cap="none" normalizeH="0" baseline="0">
                          <a:ln>
                            <a:noFill/>
                          </a:ln>
                          <a:solidFill>
                            <a:srgbClr val="000000"/>
                          </a:solidFill>
                          <a:effectLst/>
                          <a:latin typeface="Calibri" charset="0"/>
                          <a:ea typeface="ＭＳ Ｐゴシック" charset="0"/>
                          <a:cs typeface="ＭＳ Ｐゴシック" charset="0"/>
                        </a:rPr>
                        <a:t>12–15</a:t>
                      </a:r>
                      <a:endParaRPr kumimoji="0" lang="en-CA" sz="2400" b="0" i="0" u="none" strike="noStrike" cap="none" normalizeH="0" baseline="0">
                        <a:ln>
                          <a:noFill/>
                        </a:ln>
                        <a:solidFill>
                          <a:schemeClr val="tx1"/>
                        </a:solidFill>
                        <a:effectLst/>
                        <a:latin typeface="Calibri" charset="0"/>
                        <a:ea typeface="ＭＳ Ｐゴシック" charset="0"/>
                        <a:cs typeface="ＭＳ Ｐゴシック" charset="0"/>
                      </a:endParaRPr>
                    </a:p>
                  </a:txBody>
                  <a:tcPr marL="68580" marR="68580" marT="0" marB="0" horzOverflow="overflow">
                    <a:lnL>
                      <a:noFill/>
                    </a:lnL>
                    <a:lnR>
                      <a:noFill/>
                    </a:lnR>
                    <a:lnT>
                      <a:noFill/>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en-CA" sz="2400" b="0" i="0" u="none" strike="noStrike" cap="none" normalizeH="0" baseline="0" dirty="0">
                          <a:ln>
                            <a:noFill/>
                          </a:ln>
                          <a:solidFill>
                            <a:schemeClr val="tx1"/>
                          </a:solidFill>
                          <a:effectLst/>
                          <a:latin typeface="Calibri" charset="0"/>
                          <a:ea typeface="ＭＳ Ｐゴシック" charset="0"/>
                          <a:cs typeface="ＭＳ Ｐゴシック" charset="0"/>
                        </a:rPr>
                        <a:t>11.9</a:t>
                      </a:r>
                    </a:p>
                  </a:txBody>
                  <a:tcPr marL="68580" marR="68580" marT="0" marB="0" horzOverflow="overflow">
                    <a:lnL>
                      <a:noFill/>
                    </a:lnL>
                    <a:lnR>
                      <a:noFill/>
                    </a:lnR>
                    <a:lnT>
                      <a:noFill/>
                    </a:lnT>
                    <a:lnB>
                      <a:noFill/>
                    </a:lnB>
                    <a:lnTlToBr>
                      <a:noFill/>
                    </a:lnTlToBr>
                    <a:lnBlToTr>
                      <a:noFill/>
                    </a:lnBlToTr>
                    <a:solidFill>
                      <a:schemeClr val="accent1"/>
                    </a:solidFill>
                  </a:tcPr>
                </a:tc>
                <a:tc>
                  <a:txBody>
                    <a:bodyPr/>
                    <a:lstStyle/>
                    <a:p>
                      <a:pPr algn="ctr" fontAlgn="b">
                        <a:lnSpc>
                          <a:spcPct val="100000"/>
                        </a:lnSpc>
                        <a:spcBef>
                          <a:spcPts val="0"/>
                        </a:spcBef>
                        <a:spcAft>
                          <a:spcPts val="0"/>
                        </a:spcAft>
                      </a:pPr>
                      <a:r>
                        <a:rPr lang="en-US" sz="2000" b="0" i="0" u="none" strike="noStrike" dirty="0">
                          <a:solidFill>
                            <a:srgbClr val="FFFF00"/>
                          </a:solidFill>
                          <a:effectLst/>
                          <a:latin typeface="Calibri"/>
                        </a:rPr>
                        <a:t>7.65</a:t>
                      </a:r>
                    </a:p>
                  </a:txBody>
                  <a:tcPr marL="12700" marR="12700" marT="12700" marB="0" anchor="b">
                    <a:lnL>
                      <a:noFill/>
                    </a:lnL>
                    <a:lnR>
                      <a:noFill/>
                    </a:lnR>
                    <a:lnT>
                      <a:noFill/>
                    </a:lnT>
                    <a:lnB>
                      <a:noFill/>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en-CA" sz="2400" b="0" i="0" u="none" strike="noStrike" cap="none" normalizeH="0" baseline="0" dirty="0">
                          <a:ln>
                            <a:noFill/>
                          </a:ln>
                          <a:solidFill>
                            <a:schemeClr val="tx1"/>
                          </a:solidFill>
                          <a:effectLst/>
                          <a:latin typeface="Calibri" charset="0"/>
                          <a:ea typeface="ＭＳ Ｐゴシック" charset="0"/>
                          <a:cs typeface="ＭＳ Ｐゴシック" charset="0"/>
                        </a:rPr>
                        <a:t>3.4</a:t>
                      </a:r>
                    </a:p>
                  </a:txBody>
                  <a:tcPr marL="68580" marR="68580" marT="0" marB="0" horzOverflow="overflow">
                    <a:lnL>
                      <a:noFill/>
                    </a:lnL>
                    <a:lnR>
                      <a:noFill/>
                    </a:lnR>
                    <a:lnT>
                      <a:noFill/>
                    </a:lnT>
                    <a:lnB>
                      <a:noFill/>
                    </a:lnB>
                    <a:lnTlToBr>
                      <a:noFill/>
                    </a:lnTlToBr>
                    <a:lnBlToTr>
                      <a:noFill/>
                    </a:lnBlToTr>
                    <a:solidFill>
                      <a:schemeClr val="accent1"/>
                    </a:solidFill>
                  </a:tcPr>
                </a:tc>
              </a:tr>
              <a:tr h="483201">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2400" b="1" i="0" u="none" strike="noStrike" cap="none" normalizeH="0" baseline="0">
                          <a:ln>
                            <a:noFill/>
                          </a:ln>
                          <a:solidFill>
                            <a:srgbClr val="000000"/>
                          </a:solidFill>
                          <a:effectLst/>
                          <a:latin typeface="Calibri" charset="0"/>
                          <a:ea typeface="ＭＳ Ｐゴシック" charset="0"/>
                          <a:cs typeface="ＭＳ Ｐゴシック" charset="0"/>
                        </a:rPr>
                        <a:t>16–19</a:t>
                      </a:r>
                      <a:endParaRPr kumimoji="0" lang="en-CA" sz="2400" b="0" i="0" u="none" strike="noStrike" cap="none" normalizeH="0" baseline="0">
                        <a:ln>
                          <a:noFill/>
                        </a:ln>
                        <a:solidFill>
                          <a:schemeClr val="tx1"/>
                        </a:solidFill>
                        <a:effectLst/>
                        <a:latin typeface="Calibri" charset="0"/>
                        <a:ea typeface="ＭＳ Ｐゴシック" charset="0"/>
                        <a:cs typeface="ＭＳ Ｐゴシック" charset="0"/>
                      </a:endParaRPr>
                    </a:p>
                  </a:txBody>
                  <a:tcPr marL="68580" marR="68580" marT="0" marB="0" horzOverflow="overflow">
                    <a:lnL>
                      <a:noFill/>
                    </a:lnL>
                    <a:lnR>
                      <a:noFill/>
                    </a:lnR>
                    <a:lnT>
                      <a:noFill/>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en-CA" sz="2400" b="0" i="0" u="none" strike="noStrike" cap="none" normalizeH="0" baseline="0">
                          <a:ln>
                            <a:noFill/>
                          </a:ln>
                          <a:solidFill>
                            <a:srgbClr val="000000"/>
                          </a:solidFill>
                          <a:effectLst/>
                          <a:latin typeface="Calibri" charset="0"/>
                          <a:ea typeface="ＭＳ Ｐゴシック" charset="0"/>
                          <a:cs typeface="ＭＳ Ｐゴシック" charset="0"/>
                        </a:rPr>
                        <a:t>10</a:t>
                      </a:r>
                      <a:endParaRPr kumimoji="0" lang="en-CA" sz="2400" b="0" i="0" u="none" strike="noStrike" cap="none" normalizeH="0" baseline="0">
                        <a:ln>
                          <a:noFill/>
                        </a:ln>
                        <a:solidFill>
                          <a:schemeClr val="tx1"/>
                        </a:solidFill>
                        <a:effectLst/>
                        <a:latin typeface="Calibri" charset="0"/>
                        <a:ea typeface="ＭＳ Ｐゴシック" charset="0"/>
                        <a:cs typeface="ＭＳ Ｐゴシック" charset="0"/>
                      </a:endParaRPr>
                    </a:p>
                  </a:txBody>
                  <a:tcPr marL="68580" marR="68580" marT="0" marB="0" horzOverflow="overflow">
                    <a:lnL>
                      <a:noFill/>
                    </a:lnL>
                    <a:lnR>
                      <a:noFill/>
                    </a:lnR>
                    <a:lnT>
                      <a:noFill/>
                    </a:lnT>
                    <a:lnB>
                      <a:noFill/>
                    </a:lnB>
                    <a:lnTlToBr>
                      <a:noFill/>
                    </a:lnTlToBr>
                    <a:lnBlToTr>
                      <a:noFill/>
                    </a:lnBlToTr>
                    <a:solidFill>
                      <a:schemeClr val="accent1"/>
                    </a:solidFill>
                  </a:tcPr>
                </a:tc>
                <a:tc>
                  <a:txBody>
                    <a:bodyPr/>
                    <a:lstStyle/>
                    <a:p>
                      <a:pPr algn="ctr" fontAlgn="b">
                        <a:lnSpc>
                          <a:spcPct val="100000"/>
                        </a:lnSpc>
                        <a:spcBef>
                          <a:spcPts val="0"/>
                        </a:spcBef>
                        <a:spcAft>
                          <a:spcPts val="0"/>
                        </a:spcAft>
                      </a:pPr>
                      <a:r>
                        <a:rPr lang="en-US" sz="2000" b="0" i="0" u="none" strike="noStrike" dirty="0">
                          <a:solidFill>
                            <a:srgbClr val="FFFF00"/>
                          </a:solidFill>
                          <a:effectLst/>
                          <a:latin typeface="Calibri"/>
                        </a:rPr>
                        <a:t>7.7</a:t>
                      </a:r>
                    </a:p>
                  </a:txBody>
                  <a:tcPr marL="12700" marR="12700" marT="12700" marB="0" anchor="b">
                    <a:lnL>
                      <a:noFill/>
                    </a:lnL>
                    <a:lnR>
                      <a:noFill/>
                    </a:lnR>
                    <a:lnT>
                      <a:noFill/>
                    </a:lnT>
                    <a:lnB>
                      <a:noFill/>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en-CA" sz="2400" b="0" i="0" u="none" strike="noStrike" cap="none" normalizeH="0" baseline="0" dirty="0">
                          <a:ln>
                            <a:noFill/>
                          </a:ln>
                          <a:solidFill>
                            <a:srgbClr val="000000"/>
                          </a:solidFill>
                          <a:effectLst/>
                          <a:latin typeface="Calibri" charset="0"/>
                          <a:ea typeface="ＭＳ Ｐゴシック" charset="0"/>
                          <a:cs typeface="ＭＳ Ｐゴシック" charset="0"/>
                        </a:rPr>
                        <a:t>5.4</a:t>
                      </a:r>
                      <a:endParaRPr kumimoji="0" lang="en-CA" sz="24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marL="68580" marR="68580" marT="0" marB="0" horzOverflow="overflow">
                    <a:lnL>
                      <a:noFill/>
                    </a:lnL>
                    <a:lnR>
                      <a:noFill/>
                    </a:lnR>
                    <a:lnT>
                      <a:noFill/>
                    </a:lnT>
                    <a:lnB>
                      <a:noFill/>
                    </a:lnB>
                    <a:lnTlToBr>
                      <a:noFill/>
                    </a:lnTlToBr>
                    <a:lnBlToTr>
                      <a:noFill/>
                    </a:lnBlToTr>
                    <a:solidFill>
                      <a:schemeClr val="accent1"/>
                    </a:solidFill>
                  </a:tcPr>
                </a:tc>
              </a:tr>
              <a:tr h="455590">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2400" b="1" i="0" u="none" strike="noStrike" cap="none" normalizeH="0" baseline="0">
                          <a:ln>
                            <a:noFill/>
                          </a:ln>
                          <a:solidFill>
                            <a:srgbClr val="000000"/>
                          </a:solidFill>
                          <a:effectLst/>
                          <a:latin typeface="Calibri" charset="0"/>
                          <a:ea typeface="ＭＳ Ｐゴシック" charset="0"/>
                          <a:cs typeface="ＭＳ Ｐゴシック" charset="0"/>
                        </a:rPr>
                        <a:t>20–59</a:t>
                      </a:r>
                      <a:endParaRPr kumimoji="0" lang="en-CA" sz="2400" b="0" i="0" u="none" strike="noStrike" cap="none" normalizeH="0" baseline="0">
                        <a:ln>
                          <a:noFill/>
                        </a:ln>
                        <a:solidFill>
                          <a:schemeClr val="tx1"/>
                        </a:solidFill>
                        <a:effectLst/>
                        <a:latin typeface="Calibri" charset="0"/>
                        <a:ea typeface="ＭＳ Ｐゴシック" charset="0"/>
                        <a:cs typeface="ＭＳ Ｐゴシック" charset="0"/>
                      </a:endParaRPr>
                    </a:p>
                  </a:txBody>
                  <a:tcPr marL="68580" marR="68580" marT="0" marB="0" horzOverflow="overflow">
                    <a:lnL>
                      <a:noFill/>
                    </a:lnL>
                    <a:lnR>
                      <a:noFill/>
                    </a:lnR>
                    <a:lnT>
                      <a:noFill/>
                    </a:lnT>
                    <a:lnB>
                      <a:noFill/>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en-CA" sz="2400" b="0" i="0" u="none" strike="noStrike" cap="none" normalizeH="0" baseline="0" dirty="0">
                          <a:ln>
                            <a:noFill/>
                          </a:ln>
                          <a:solidFill>
                            <a:srgbClr val="000000"/>
                          </a:solidFill>
                          <a:effectLst/>
                          <a:latin typeface="Calibri" charset="0"/>
                          <a:ea typeface="ＭＳ Ｐゴシック" charset="0"/>
                          <a:cs typeface="ＭＳ Ｐゴシック" charset="0"/>
                        </a:rPr>
                        <a:t>3.8</a:t>
                      </a:r>
                      <a:endParaRPr kumimoji="0" lang="en-CA" sz="24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marL="68580" marR="68580" marT="0" marB="0" horzOverflow="overflow">
                    <a:lnL>
                      <a:noFill/>
                    </a:lnL>
                    <a:lnR>
                      <a:noFill/>
                    </a:lnR>
                    <a:lnT>
                      <a:noFill/>
                    </a:lnT>
                    <a:lnB>
                      <a:noFill/>
                    </a:lnB>
                    <a:lnTlToBr>
                      <a:noFill/>
                    </a:lnTlToBr>
                    <a:lnBlToTr>
                      <a:noFill/>
                    </a:lnBlToTr>
                    <a:solidFill>
                      <a:schemeClr val="accent1"/>
                    </a:solidFill>
                  </a:tcPr>
                </a:tc>
                <a:tc>
                  <a:txBody>
                    <a:bodyPr/>
                    <a:lstStyle/>
                    <a:p>
                      <a:pPr algn="ctr" fontAlgn="b">
                        <a:lnSpc>
                          <a:spcPct val="100000"/>
                        </a:lnSpc>
                        <a:spcBef>
                          <a:spcPts val="0"/>
                        </a:spcBef>
                        <a:spcAft>
                          <a:spcPts val="0"/>
                        </a:spcAft>
                      </a:pPr>
                      <a:r>
                        <a:rPr lang="en-US" sz="2000" b="0" i="0" u="none" strike="noStrike" dirty="0">
                          <a:solidFill>
                            <a:srgbClr val="FFFF00"/>
                          </a:solidFill>
                          <a:effectLst/>
                          <a:latin typeface="Calibri"/>
                        </a:rPr>
                        <a:t>3.5</a:t>
                      </a:r>
                    </a:p>
                  </a:txBody>
                  <a:tcPr marL="12700" marR="12700" marT="12700" marB="0" anchor="b">
                    <a:lnL>
                      <a:noFill/>
                    </a:lnL>
                    <a:lnR>
                      <a:noFill/>
                    </a:lnR>
                    <a:lnT>
                      <a:noFill/>
                    </a:lnT>
                    <a:lnB>
                      <a:noFill/>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en-CA" sz="2400" b="0" i="0" u="none" strike="noStrike" cap="none" normalizeH="0" baseline="0" dirty="0">
                          <a:ln>
                            <a:noFill/>
                          </a:ln>
                          <a:solidFill>
                            <a:srgbClr val="000000"/>
                          </a:solidFill>
                          <a:effectLst/>
                          <a:latin typeface="Calibri" charset="0"/>
                          <a:ea typeface="ＭＳ Ｐゴシック" charset="0"/>
                          <a:cs typeface="ＭＳ Ｐゴシック" charset="0"/>
                        </a:rPr>
                        <a:t>3.2</a:t>
                      </a:r>
                      <a:endParaRPr kumimoji="0" lang="en-CA" sz="24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marL="68580" marR="68580" marT="0" marB="0" horzOverflow="overflow">
                    <a:lnL>
                      <a:noFill/>
                    </a:lnL>
                    <a:lnR>
                      <a:noFill/>
                    </a:lnR>
                    <a:lnT>
                      <a:noFill/>
                    </a:lnT>
                    <a:lnB>
                      <a:noFill/>
                    </a:lnB>
                    <a:lnTlToBr>
                      <a:noFill/>
                    </a:lnTlToBr>
                    <a:lnBlToTr>
                      <a:noFill/>
                    </a:lnBlToTr>
                    <a:solidFill>
                      <a:schemeClr val="accent1"/>
                    </a:solidFill>
                  </a:tcPr>
                </a:tc>
              </a:tr>
              <a:tr h="427977">
                <a:tc>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n-CA" sz="2400" b="1" i="0" u="none" strike="noStrike" cap="none" normalizeH="0" baseline="0">
                          <a:ln>
                            <a:noFill/>
                          </a:ln>
                          <a:solidFill>
                            <a:srgbClr val="000000"/>
                          </a:solidFill>
                          <a:effectLst/>
                          <a:latin typeface="Calibri" charset="0"/>
                          <a:ea typeface="ＭＳ Ｐゴシック" charset="0"/>
                          <a:cs typeface="ＭＳ Ｐゴシック" charset="0"/>
                        </a:rPr>
                        <a:t>60+</a:t>
                      </a:r>
                      <a:endParaRPr kumimoji="0" lang="en-CA" sz="2400" b="0" i="0" u="none" strike="noStrike" cap="none" normalizeH="0" baseline="0">
                        <a:ln>
                          <a:noFill/>
                        </a:ln>
                        <a:solidFill>
                          <a:schemeClr val="tx1"/>
                        </a:solidFill>
                        <a:effectLst/>
                        <a:latin typeface="Calibri" charset="0"/>
                        <a:ea typeface="ＭＳ Ｐゴシック" charset="0"/>
                        <a:cs typeface="ＭＳ Ｐゴシック" charset="0"/>
                      </a:endParaRPr>
                    </a:p>
                  </a:txBody>
                  <a:tcPr marL="68580" marR="68580" marT="0" marB="0" horzOverflow="overflow">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en-CA" sz="2400" b="0" i="0" u="none" strike="noStrike" cap="none" normalizeH="0" baseline="0">
                          <a:ln>
                            <a:noFill/>
                          </a:ln>
                          <a:solidFill>
                            <a:srgbClr val="000000"/>
                          </a:solidFill>
                          <a:effectLst/>
                          <a:latin typeface="Calibri" charset="0"/>
                          <a:ea typeface="ＭＳ Ｐゴシック" charset="0"/>
                          <a:cs typeface="ＭＳ Ｐゴシック" charset="0"/>
                        </a:rPr>
                        <a:t>2.5</a:t>
                      </a:r>
                      <a:endParaRPr kumimoji="0" lang="en-CA" sz="2400" b="0" i="0" u="none" strike="noStrike" cap="none" normalizeH="0" baseline="0">
                        <a:ln>
                          <a:noFill/>
                        </a:ln>
                        <a:solidFill>
                          <a:schemeClr val="tx1"/>
                        </a:solidFill>
                        <a:effectLst/>
                        <a:latin typeface="Calibri" charset="0"/>
                        <a:ea typeface="ＭＳ Ｐゴシック" charset="0"/>
                        <a:cs typeface="ＭＳ Ｐゴシック" charset="0"/>
                      </a:endParaRPr>
                    </a:p>
                  </a:txBody>
                  <a:tcPr marL="68580" marR="68580" marT="0" marB="0" horzOverflow="overflow">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algn="ctr" fontAlgn="b">
                        <a:lnSpc>
                          <a:spcPct val="100000"/>
                        </a:lnSpc>
                        <a:spcBef>
                          <a:spcPts val="0"/>
                        </a:spcBef>
                        <a:spcAft>
                          <a:spcPts val="0"/>
                        </a:spcAft>
                      </a:pPr>
                      <a:r>
                        <a:rPr lang="en-US" sz="2000" b="0" i="0" u="none" strike="noStrike" dirty="0">
                          <a:solidFill>
                            <a:srgbClr val="FFFF00"/>
                          </a:solidFill>
                          <a:effectLst/>
                          <a:latin typeface="Calibri"/>
                        </a:rPr>
                        <a:t>2.4</a:t>
                      </a:r>
                    </a:p>
                  </a:txBody>
                  <a:tcPr marL="12700" marR="12700" marT="12700" marB="0" anchor="b">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pPr>
                      <a:r>
                        <a:rPr kumimoji="0" lang="en-CA" sz="2400" b="0" i="0" u="none" strike="noStrike" cap="none" normalizeH="0" baseline="0" dirty="0">
                          <a:ln>
                            <a:noFill/>
                          </a:ln>
                          <a:solidFill>
                            <a:srgbClr val="000000"/>
                          </a:solidFill>
                          <a:effectLst/>
                          <a:latin typeface="Calibri" charset="0"/>
                          <a:ea typeface="ＭＳ Ｐゴシック" charset="0"/>
                          <a:cs typeface="ＭＳ Ｐゴシック" charset="0"/>
                        </a:rPr>
                        <a:t>2.3</a:t>
                      </a:r>
                      <a:endParaRPr kumimoji="0" lang="en-CA" sz="2400" b="0" i="0" u="none" strike="noStrike" cap="none" normalizeH="0" baseline="0" dirty="0">
                        <a:ln>
                          <a:noFill/>
                        </a:ln>
                        <a:solidFill>
                          <a:schemeClr val="tx1"/>
                        </a:solidFill>
                        <a:effectLst/>
                        <a:latin typeface="Calibri" charset="0"/>
                        <a:ea typeface="ＭＳ Ｐゴシック" charset="0"/>
                        <a:cs typeface="ＭＳ Ｐゴシック" charset="0"/>
                      </a:endParaRPr>
                    </a:p>
                  </a:txBody>
                  <a:tcPr marL="68580" marR="68580" marT="0" marB="0" horzOverflow="overflow">
                    <a:lnL>
                      <a:noFill/>
                    </a:lnL>
                    <a:lnR>
                      <a:noFill/>
                    </a:lnR>
                    <a:lnT>
                      <a:noFill/>
                    </a:lnT>
                    <a:lnB w="28575" cap="flat" cmpd="sng" algn="ctr">
                      <a:solidFill>
                        <a:srgbClr val="000000"/>
                      </a:solidFill>
                      <a:prstDash val="solid"/>
                      <a:round/>
                      <a:headEnd type="none" w="med" len="med"/>
                      <a:tailEnd type="none" w="med" len="med"/>
                    </a:lnB>
                    <a:lnTlToBr>
                      <a:noFill/>
                    </a:lnTlToBr>
                    <a:lnBlToTr>
                      <a:noFill/>
                    </a:lnBlToTr>
                    <a:solidFill>
                      <a:schemeClr val="accent1"/>
                    </a:solidFill>
                  </a:tcPr>
                </a:tc>
              </a:tr>
            </a:tbl>
          </a:graphicData>
        </a:graphic>
      </p:graphicFrame>
      <p:graphicFrame>
        <p:nvGraphicFramePr>
          <p:cNvPr id="4" name="Object 2"/>
          <p:cNvGraphicFramePr>
            <a:graphicFrameLocks noChangeAspect="1"/>
          </p:cNvGraphicFramePr>
          <p:nvPr>
            <p:extLst>
              <p:ext uri="{D42A27DB-BD31-4B8C-83A1-F6EECF244321}">
                <p14:modId xmlns:p14="http://schemas.microsoft.com/office/powerpoint/2010/main" val="3460945358"/>
              </p:ext>
            </p:extLst>
          </p:nvPr>
        </p:nvGraphicFramePr>
        <p:xfrm>
          <a:off x="6049983" y="3073112"/>
          <a:ext cx="2363586" cy="1772862"/>
        </p:xfrm>
        <a:graphic>
          <a:graphicData uri="http://schemas.openxmlformats.org/presentationml/2006/ole">
            <mc:AlternateContent xmlns:mc="http://schemas.openxmlformats.org/markup-compatibility/2006">
              <mc:Choice xmlns:v="urn:schemas-microsoft-com:vml" Requires="v">
                <p:oleObj spid="_x0000_s2123" name="PHOTO-PAINT" r:id="rId5" imgW="32914286" imgH="24685714" progId="CorelPhotoPaint.Image.12">
                  <p:embed/>
                </p:oleObj>
              </mc:Choice>
              <mc:Fallback>
                <p:oleObj name="PHOTO-PAINT" r:id="rId5" imgW="32914286" imgH="24685714" progId="CorelPhotoPaint.Image.1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9983" y="3073112"/>
                        <a:ext cx="2363586" cy="1772862"/>
                      </a:xfrm>
                      <a:prstGeom prst="rect">
                        <a:avLst/>
                      </a:prstGeom>
                      <a:noFill/>
                      <a:ln>
                        <a:noFill/>
                      </a:ln>
                      <a:effectLst/>
                      <a:extLst/>
                    </p:spPr>
                  </p:pic>
                </p:oleObj>
              </mc:Fallback>
            </mc:AlternateContent>
          </a:graphicData>
        </a:graphic>
      </p:graphicFrame>
      <p:sp>
        <p:nvSpPr>
          <p:cNvPr id="3" name="TextBox 2"/>
          <p:cNvSpPr txBox="1"/>
          <p:nvPr/>
        </p:nvSpPr>
        <p:spPr>
          <a:xfrm>
            <a:off x="1408097" y="6096944"/>
            <a:ext cx="6819182" cy="369332"/>
          </a:xfrm>
          <a:prstGeom prst="rect">
            <a:avLst/>
          </a:prstGeom>
          <a:noFill/>
        </p:spPr>
        <p:txBody>
          <a:bodyPr wrap="none" rtlCol="0">
            <a:spAutoFit/>
          </a:bodyPr>
          <a:lstStyle/>
          <a:p>
            <a:r>
              <a:rPr lang="en-US" dirty="0" smtClean="0"/>
              <a:t>52% of people self-report they are active enough! 10.9X over-estimate!</a:t>
            </a:r>
            <a:endParaRPr lang="en-US" dirty="0"/>
          </a:p>
        </p:txBody>
      </p:sp>
      <p:sp>
        <p:nvSpPr>
          <p:cNvPr id="8" name="Left Arrow 7"/>
          <p:cNvSpPr/>
          <p:nvPr/>
        </p:nvSpPr>
        <p:spPr>
          <a:xfrm>
            <a:off x="5622028" y="3959543"/>
            <a:ext cx="341676" cy="254072"/>
          </a:xfrm>
          <a:prstGeom prst="lef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7" name="Left Arrow 6"/>
          <p:cNvSpPr/>
          <p:nvPr/>
        </p:nvSpPr>
        <p:spPr>
          <a:xfrm>
            <a:off x="5633483" y="5021919"/>
            <a:ext cx="341676" cy="254072"/>
          </a:xfrm>
          <a:prstGeom prst="leftArrow">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9" name="TextBox 8"/>
          <p:cNvSpPr txBox="1"/>
          <p:nvPr/>
        </p:nvSpPr>
        <p:spPr>
          <a:xfrm>
            <a:off x="6049983" y="4973837"/>
            <a:ext cx="2096022" cy="646331"/>
          </a:xfrm>
          <a:prstGeom prst="rect">
            <a:avLst/>
          </a:prstGeom>
          <a:noFill/>
        </p:spPr>
        <p:txBody>
          <a:bodyPr wrap="none" rtlCol="0">
            <a:spAutoFit/>
          </a:bodyPr>
          <a:lstStyle/>
          <a:p>
            <a:r>
              <a:rPr lang="en-US" dirty="0" smtClean="0"/>
              <a:t>5% or 15% Canadian</a:t>
            </a:r>
          </a:p>
          <a:p>
            <a:r>
              <a:rPr lang="en-US" dirty="0" smtClean="0"/>
              <a:t>Canadian Data </a:t>
            </a:r>
            <a:endParaRPr lang="en-US" dirty="0"/>
          </a:p>
        </p:txBody>
      </p:sp>
      <p:sp>
        <p:nvSpPr>
          <p:cNvPr id="10" name="TextBox 9"/>
          <p:cNvSpPr txBox="1"/>
          <p:nvPr/>
        </p:nvSpPr>
        <p:spPr>
          <a:xfrm>
            <a:off x="5771090" y="2394781"/>
            <a:ext cx="2974267" cy="646331"/>
          </a:xfrm>
          <a:prstGeom prst="rect">
            <a:avLst/>
          </a:prstGeom>
          <a:noFill/>
        </p:spPr>
        <p:txBody>
          <a:bodyPr wrap="none" rtlCol="0">
            <a:spAutoFit/>
          </a:bodyPr>
          <a:lstStyle/>
          <a:p>
            <a:pPr algn="ctr"/>
            <a:r>
              <a:rPr lang="en-US" dirty="0" smtClean="0"/>
              <a:t>-16% drop in PA 2008 to 2011</a:t>
            </a:r>
          </a:p>
          <a:p>
            <a:pPr algn="ctr"/>
            <a:r>
              <a:rPr lang="en-US" dirty="0" smtClean="0"/>
              <a:t>(Manitoba accelerometer)</a:t>
            </a:r>
            <a:endParaRPr lang="en-US" dirty="0"/>
          </a:p>
        </p:txBody>
      </p:sp>
    </p:spTree>
    <p:custDataLst>
      <p:tags r:id="rId2"/>
    </p:custDataLst>
    <p:extLst>
      <p:ext uri="{BB962C8B-B14F-4D97-AF65-F5344CB8AC3E}">
        <p14:creationId xmlns:p14="http://schemas.microsoft.com/office/powerpoint/2010/main" val="241451714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79595"/>
            <a:ext cx="8229600" cy="1252728"/>
          </a:xfrm>
        </p:spPr>
        <p:txBody>
          <a:bodyPr/>
          <a:lstStyle/>
          <a:p>
            <a:r>
              <a:rPr lang="en-US" dirty="0" smtClean="0"/>
              <a:t>Motor Competence: M &amp; F </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15450" y="1168854"/>
            <a:ext cx="9028550" cy="5469084"/>
          </a:xfrm>
          <a:prstGeom prst="rect">
            <a:avLst/>
          </a:prstGeom>
        </p:spPr>
      </p:pic>
      <p:sp>
        <p:nvSpPr>
          <p:cNvPr id="2" name="TextBox 1"/>
          <p:cNvSpPr txBox="1"/>
          <p:nvPr/>
        </p:nvSpPr>
        <p:spPr>
          <a:xfrm>
            <a:off x="356181" y="5873132"/>
            <a:ext cx="1587807" cy="369332"/>
          </a:xfrm>
          <a:prstGeom prst="rect">
            <a:avLst/>
          </a:prstGeom>
          <a:noFill/>
        </p:spPr>
        <p:txBody>
          <a:bodyPr wrap="none" rtlCol="0">
            <a:spAutoFit/>
          </a:bodyPr>
          <a:lstStyle/>
          <a:p>
            <a:r>
              <a:rPr lang="en-US" dirty="0" smtClean="0"/>
              <a:t>Female &gt; Male</a:t>
            </a:r>
            <a:endParaRPr lang="en-US" dirty="0"/>
          </a:p>
        </p:txBody>
      </p:sp>
      <p:sp>
        <p:nvSpPr>
          <p:cNvPr id="5" name="TextBox 4"/>
          <p:cNvSpPr txBox="1"/>
          <p:nvPr/>
        </p:nvSpPr>
        <p:spPr>
          <a:xfrm>
            <a:off x="6050181" y="5840866"/>
            <a:ext cx="1587807" cy="369332"/>
          </a:xfrm>
          <a:prstGeom prst="rect">
            <a:avLst/>
          </a:prstGeom>
          <a:noFill/>
        </p:spPr>
        <p:txBody>
          <a:bodyPr wrap="none" rtlCol="0">
            <a:spAutoFit/>
          </a:bodyPr>
          <a:lstStyle/>
          <a:p>
            <a:r>
              <a:rPr lang="en-US" dirty="0"/>
              <a:t>M</a:t>
            </a:r>
            <a:r>
              <a:rPr lang="en-US" dirty="0" smtClean="0"/>
              <a:t>ale &gt; Female</a:t>
            </a:r>
            <a:endParaRPr lang="en-US" dirty="0"/>
          </a:p>
        </p:txBody>
      </p:sp>
    </p:spTree>
    <p:extLst>
      <p:ext uri="{BB962C8B-B14F-4D97-AF65-F5344CB8AC3E}">
        <p14:creationId xmlns:p14="http://schemas.microsoft.com/office/powerpoint/2010/main" val="5413552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le Female Circu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953" y="1378736"/>
            <a:ext cx="8803365" cy="5479264"/>
          </a:xfrm>
          <a:prstGeom prst="rect">
            <a:avLst/>
          </a:prstGeom>
        </p:spPr>
      </p:pic>
      <p:sp>
        <p:nvSpPr>
          <p:cNvPr id="3" name="Title 2"/>
          <p:cNvSpPr>
            <a:spLocks noGrp="1"/>
          </p:cNvSpPr>
          <p:nvPr>
            <p:ph type="title"/>
          </p:nvPr>
        </p:nvSpPr>
        <p:spPr>
          <a:xfrm>
            <a:off x="457199" y="251194"/>
            <a:ext cx="6508377" cy="1143000"/>
          </a:xfrm>
        </p:spPr>
        <p:txBody>
          <a:bodyPr/>
          <a:lstStyle/>
          <a:p>
            <a:r>
              <a:rPr lang="en-US" sz="2800" dirty="0" smtClean="0"/>
              <a:t>Sex Based Differences in Competence (QPLE reduces gender effect)</a:t>
            </a:r>
            <a:endParaRPr lang="en-US" sz="2800" dirty="0"/>
          </a:p>
        </p:txBody>
      </p:sp>
    </p:spTree>
    <p:extLst>
      <p:ext uri="{BB962C8B-B14F-4D97-AF65-F5344CB8AC3E}">
        <p14:creationId xmlns:p14="http://schemas.microsoft.com/office/powerpoint/2010/main" val="165598554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1674025" y="1053412"/>
            <a:ext cx="10818025" cy="5699967"/>
          </a:xfrm>
          <a:prstGeom prst="rect">
            <a:avLst/>
          </a:prstGeom>
        </p:spPr>
      </p:pic>
      <p:sp>
        <p:nvSpPr>
          <p:cNvPr id="6" name="Title 5"/>
          <p:cNvSpPr>
            <a:spLocks noGrp="1"/>
          </p:cNvSpPr>
          <p:nvPr>
            <p:ph type="title"/>
          </p:nvPr>
        </p:nvSpPr>
        <p:spPr>
          <a:xfrm>
            <a:off x="457200" y="45998"/>
            <a:ext cx="8229600" cy="1252728"/>
          </a:xfrm>
        </p:spPr>
        <p:txBody>
          <a:bodyPr/>
          <a:lstStyle/>
          <a:p>
            <a:r>
              <a:rPr lang="en-US" dirty="0" smtClean="0"/>
              <a:t>Motor Competence: ΔTIME</a:t>
            </a:r>
            <a:endParaRPr lang="en-US" dirty="0"/>
          </a:p>
        </p:txBody>
      </p:sp>
    </p:spTree>
    <p:extLst>
      <p:ext uri="{BB962C8B-B14F-4D97-AF65-F5344CB8AC3E}">
        <p14:creationId xmlns:p14="http://schemas.microsoft.com/office/powerpoint/2010/main" val="18372488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 y="63511"/>
            <a:ext cx="7855645" cy="1143000"/>
          </a:xfrm>
        </p:spPr>
        <p:txBody>
          <a:bodyPr/>
          <a:lstStyle/>
          <a:p>
            <a:r>
              <a:rPr lang="en-US" sz="3200" dirty="0" smtClean="0"/>
              <a:t>Motor Competence Over Time</a:t>
            </a:r>
            <a:br>
              <a:rPr lang="en-US" sz="3200" dirty="0" smtClean="0"/>
            </a:br>
            <a:r>
              <a:rPr lang="en-US" sz="3200" dirty="0" smtClean="0"/>
              <a:t>Quality PL Enriched PE </a:t>
            </a:r>
            <a:r>
              <a:rPr lang="en-US" sz="3200" dirty="0" err="1" smtClean="0"/>
              <a:t>vs</a:t>
            </a:r>
            <a:r>
              <a:rPr lang="en-US" sz="3200" dirty="0" smtClean="0"/>
              <a:t> Standard PE</a:t>
            </a:r>
            <a:endParaRPr lang="en-US" sz="3200" dirty="0"/>
          </a:p>
        </p:txBody>
      </p:sp>
      <p:pic>
        <p:nvPicPr>
          <p:cNvPr id="5" name="Picture 4" descr="Motor Competence Chan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8471"/>
            <a:ext cx="9211059" cy="5591059"/>
          </a:xfrm>
          <a:prstGeom prst="rect">
            <a:avLst/>
          </a:prstGeom>
        </p:spPr>
      </p:pic>
    </p:spTree>
    <p:extLst>
      <p:ext uri="{BB962C8B-B14F-4D97-AF65-F5344CB8AC3E}">
        <p14:creationId xmlns:p14="http://schemas.microsoft.com/office/powerpoint/2010/main" val="331207452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88715" y="5135475"/>
            <a:ext cx="3199351" cy="646331"/>
          </a:xfrm>
          <a:prstGeom prst="rect">
            <a:avLst/>
          </a:prstGeom>
          <a:noFill/>
        </p:spPr>
        <p:txBody>
          <a:bodyPr wrap="none" rtlCol="0">
            <a:spAutoFit/>
          </a:bodyPr>
          <a:lstStyle/>
          <a:p>
            <a:r>
              <a:rPr lang="en-US" dirty="0" smtClean="0"/>
              <a:t>PE: 	4 control schools </a:t>
            </a:r>
          </a:p>
          <a:p>
            <a:r>
              <a:rPr lang="en-US" dirty="0" smtClean="0"/>
              <a:t>PE/RJT: 	4 intervention schools</a:t>
            </a:r>
          </a:p>
        </p:txBody>
      </p:sp>
      <p:sp>
        <p:nvSpPr>
          <p:cNvPr id="4" name="TextBox 3"/>
          <p:cNvSpPr txBox="1"/>
          <p:nvPr/>
        </p:nvSpPr>
        <p:spPr>
          <a:xfrm>
            <a:off x="5588683" y="4967327"/>
            <a:ext cx="2762295" cy="923330"/>
          </a:xfrm>
          <a:prstGeom prst="rect">
            <a:avLst/>
          </a:prstGeom>
          <a:noFill/>
        </p:spPr>
        <p:txBody>
          <a:bodyPr wrap="none" rtlCol="0">
            <a:spAutoFit/>
          </a:bodyPr>
          <a:lstStyle/>
          <a:p>
            <a:pPr algn="ctr"/>
            <a:r>
              <a:rPr lang="en-US" b="1" dirty="0" smtClean="0"/>
              <a:t>Intervention</a:t>
            </a:r>
          </a:p>
          <a:p>
            <a:r>
              <a:rPr lang="en-US" dirty="0" smtClean="0"/>
              <a:t>RJT lesson plans in PE class</a:t>
            </a:r>
          </a:p>
          <a:p>
            <a:r>
              <a:rPr lang="en-US" dirty="0" smtClean="0"/>
              <a:t>10 weeks, 2X per week</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856518375"/>
              </p:ext>
            </p:extLst>
          </p:nvPr>
        </p:nvGraphicFramePr>
        <p:xfrm>
          <a:off x="1910186" y="803829"/>
          <a:ext cx="6131446" cy="3998805"/>
        </p:xfrm>
        <a:graphic>
          <a:graphicData uri="http://schemas.openxmlformats.org/drawingml/2006/chart">
            <c:chart xmlns:c="http://schemas.openxmlformats.org/drawingml/2006/chart" xmlns:r="http://schemas.openxmlformats.org/officeDocument/2006/relationships" r:id="rId2"/>
          </a:graphicData>
        </a:graphic>
      </p:graphicFrame>
      <p:sp>
        <p:nvSpPr>
          <p:cNvPr id="7" name="5-Point Star 6"/>
          <p:cNvSpPr/>
          <p:nvPr/>
        </p:nvSpPr>
        <p:spPr>
          <a:xfrm>
            <a:off x="4135461" y="1628017"/>
            <a:ext cx="309345" cy="295755"/>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5-Point Star 7"/>
          <p:cNvSpPr/>
          <p:nvPr/>
        </p:nvSpPr>
        <p:spPr>
          <a:xfrm>
            <a:off x="5834584" y="1630735"/>
            <a:ext cx="309345" cy="295755"/>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4493649" y="1562891"/>
            <a:ext cx="472156" cy="1465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3679581" y="1861817"/>
            <a:ext cx="390751" cy="1433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8" idx="0"/>
          </p:cNvCxnSpPr>
          <p:nvPr/>
        </p:nvCxnSpPr>
        <p:spPr>
          <a:xfrm flipV="1">
            <a:off x="5989257" y="1351251"/>
            <a:ext cx="8143" cy="27948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5997401" y="1923772"/>
            <a:ext cx="0" cy="2740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610779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31479" y="0"/>
            <a:ext cx="4635263" cy="3708211"/>
          </a:xfrm>
          <a:prstGeom prst="rect">
            <a:avLst/>
          </a:prstGeom>
        </p:spPr>
      </p:pic>
      <p:pic>
        <p:nvPicPr>
          <p:cNvPr id="4" name="Picture 3"/>
          <p:cNvPicPr>
            <a:picLocks noChangeAspect="1"/>
          </p:cNvPicPr>
          <p:nvPr/>
        </p:nvPicPr>
        <p:blipFill>
          <a:blip r:embed="rId3"/>
          <a:stretch>
            <a:fillRect/>
          </a:stretch>
        </p:blipFill>
        <p:spPr>
          <a:xfrm>
            <a:off x="0" y="0"/>
            <a:ext cx="4631479" cy="3708211"/>
          </a:xfrm>
          <a:prstGeom prst="rect">
            <a:avLst/>
          </a:prstGeom>
        </p:spPr>
      </p:pic>
      <p:pic>
        <p:nvPicPr>
          <p:cNvPr id="5" name="Picture 4"/>
          <p:cNvPicPr>
            <a:picLocks noChangeAspect="1"/>
          </p:cNvPicPr>
          <p:nvPr/>
        </p:nvPicPr>
        <p:blipFill>
          <a:blip r:embed="rId4"/>
          <a:stretch>
            <a:fillRect/>
          </a:stretch>
        </p:blipFill>
        <p:spPr>
          <a:xfrm>
            <a:off x="5143500" y="3708211"/>
            <a:ext cx="4000500" cy="3149600"/>
          </a:xfrm>
          <a:prstGeom prst="rect">
            <a:avLst/>
          </a:prstGeom>
        </p:spPr>
      </p:pic>
      <p:sp>
        <p:nvSpPr>
          <p:cNvPr id="7" name="TextBox 6"/>
          <p:cNvSpPr txBox="1"/>
          <p:nvPr/>
        </p:nvSpPr>
        <p:spPr>
          <a:xfrm>
            <a:off x="0" y="3927200"/>
            <a:ext cx="6699270" cy="646331"/>
          </a:xfrm>
          <a:prstGeom prst="rect">
            <a:avLst/>
          </a:prstGeom>
          <a:noFill/>
        </p:spPr>
        <p:txBody>
          <a:bodyPr wrap="none" rtlCol="0">
            <a:spAutoFit/>
          </a:bodyPr>
          <a:lstStyle/>
          <a:p>
            <a:r>
              <a:rPr lang="en-US" dirty="0" smtClean="0"/>
              <a:t>PE </a:t>
            </a:r>
            <a:r>
              <a:rPr lang="en-US" dirty="0"/>
              <a:t>p</a:t>
            </a:r>
            <a:r>
              <a:rPr lang="en-US" dirty="0" smtClean="0"/>
              <a:t>rotects dysfunctional self-representation of PA</a:t>
            </a:r>
          </a:p>
          <a:p>
            <a:r>
              <a:rPr lang="en-US" dirty="0"/>
              <a:t>t</a:t>
            </a:r>
            <a:r>
              <a:rPr lang="en-US" dirty="0" smtClean="0"/>
              <a:t>hrough understanding of movement and physical literacy and fitness  </a:t>
            </a:r>
            <a:endParaRPr lang="en-US" dirty="0"/>
          </a:p>
        </p:txBody>
      </p:sp>
      <p:sp>
        <p:nvSpPr>
          <p:cNvPr id="8" name="Oval 7"/>
          <p:cNvSpPr/>
          <p:nvPr/>
        </p:nvSpPr>
        <p:spPr>
          <a:xfrm>
            <a:off x="1591213" y="2219088"/>
            <a:ext cx="700718" cy="729963"/>
          </a:xfrm>
          <a:prstGeom prst="ellipse">
            <a:avLst/>
          </a:prstGeom>
          <a:gradFill flip="none" rotWithShape="1">
            <a:gsLst>
              <a:gs pos="0">
                <a:schemeClr val="accent1">
                  <a:shade val="51000"/>
                  <a:satMod val="130000"/>
                  <a:alpha val="31000"/>
                </a:schemeClr>
              </a:gs>
              <a:gs pos="80000">
                <a:schemeClr val="accent1">
                  <a:shade val="93000"/>
                  <a:satMod val="130000"/>
                  <a:alpha val="31000"/>
                </a:schemeClr>
              </a:gs>
              <a:gs pos="100000">
                <a:schemeClr val="accent1">
                  <a:shade val="94000"/>
                  <a:satMod val="135000"/>
                  <a:alpha val="31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809217" y="269195"/>
            <a:ext cx="700718" cy="729963"/>
          </a:xfrm>
          <a:prstGeom prst="ellipse">
            <a:avLst/>
          </a:prstGeom>
          <a:gradFill flip="none" rotWithShape="1">
            <a:gsLst>
              <a:gs pos="0">
                <a:schemeClr val="accent1">
                  <a:shade val="51000"/>
                  <a:satMod val="130000"/>
                  <a:alpha val="31000"/>
                </a:schemeClr>
              </a:gs>
              <a:gs pos="80000">
                <a:schemeClr val="accent1">
                  <a:shade val="93000"/>
                  <a:satMod val="130000"/>
                  <a:alpha val="31000"/>
                </a:schemeClr>
              </a:gs>
              <a:gs pos="100000">
                <a:schemeClr val="accent1">
                  <a:shade val="94000"/>
                  <a:satMod val="135000"/>
                  <a:alpha val="31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955200" y="5430923"/>
            <a:ext cx="700718" cy="729963"/>
          </a:xfrm>
          <a:prstGeom prst="ellipse">
            <a:avLst/>
          </a:prstGeom>
          <a:gradFill flip="none" rotWithShape="1">
            <a:gsLst>
              <a:gs pos="0">
                <a:schemeClr val="accent1">
                  <a:shade val="51000"/>
                  <a:satMod val="130000"/>
                  <a:alpha val="31000"/>
                </a:schemeClr>
              </a:gs>
              <a:gs pos="80000">
                <a:schemeClr val="accent1">
                  <a:shade val="93000"/>
                  <a:satMod val="130000"/>
                  <a:alpha val="31000"/>
                </a:schemeClr>
              </a:gs>
              <a:gs pos="100000">
                <a:schemeClr val="accent1">
                  <a:shade val="94000"/>
                  <a:satMod val="135000"/>
                  <a:alpha val="31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548429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10400" y="6248400"/>
            <a:ext cx="1905000" cy="457200"/>
          </a:xfrm>
        </p:spPr>
        <p:txBody>
          <a:bodyPr/>
          <a:lstStyle/>
          <a:p>
            <a:fld id="{844F45CA-FB97-4744-B3E0-03B5E296ECC3}" type="slidenum">
              <a:rPr lang="en-US"/>
              <a:pPr/>
              <a:t>56</a:t>
            </a:fld>
            <a:endParaRPr lang="en-US">
              <a:solidFill>
                <a:schemeClr val="tx1"/>
              </a:solidFill>
            </a:endParaRPr>
          </a:p>
        </p:txBody>
      </p:sp>
      <p:graphicFrame>
        <p:nvGraphicFramePr>
          <p:cNvPr id="5" name="Group 88"/>
          <p:cNvGraphicFramePr>
            <a:graphicFrameLocks noGrp="1"/>
          </p:cNvGraphicFramePr>
          <p:nvPr>
            <p:extLst>
              <p:ext uri="{D42A27DB-BD31-4B8C-83A1-F6EECF244321}">
                <p14:modId xmlns:p14="http://schemas.microsoft.com/office/powerpoint/2010/main" val="1298509235"/>
              </p:ext>
            </p:extLst>
          </p:nvPr>
        </p:nvGraphicFramePr>
        <p:xfrm>
          <a:off x="304800" y="1524000"/>
          <a:ext cx="8229600" cy="4786317"/>
        </p:xfrm>
        <a:graphic>
          <a:graphicData uri="http://schemas.openxmlformats.org/drawingml/2006/table">
            <a:tbl>
              <a:tblPr/>
              <a:tblGrid>
                <a:gridCol w="2438400"/>
                <a:gridCol w="2286000"/>
                <a:gridCol w="838200"/>
                <a:gridCol w="2667000"/>
              </a:tblGrid>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Verdana" pitchFamily="34" charset="0"/>
                        <a:ea typeface="MS PGothic" pitchFamily="34" charset="-128"/>
                      </a:endParaRPr>
                    </a:p>
                  </a:txBody>
                  <a:tcPr anchor="ctr" horzOverflow="overflow">
                    <a:lnL cap="flat">
                      <a:noFill/>
                    </a:lnL>
                    <a:lnR>
                      <a:noFill/>
                    </a:lnR>
                    <a:lnT w="762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Verdana" pitchFamily="34" charset="0"/>
                          <a:ea typeface="MS PGothic" pitchFamily="34" charset="-128"/>
                        </a:rPr>
                        <a:t>Hi PL  (n=44)</a:t>
                      </a:r>
                    </a:p>
                  </a:txBody>
                  <a:tcPr anchor="ctr" horzOverflow="overflow">
                    <a:lnL>
                      <a:noFill/>
                    </a:lnL>
                    <a:lnR>
                      <a:noFill/>
                    </a:lnR>
                    <a:lnT w="762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ea typeface="MS PGothic" pitchFamily="34" charset="-128"/>
                      </a:endParaRPr>
                    </a:p>
                  </a:txBody>
                  <a:tcPr anchor="ctr" horzOverflow="overflow">
                    <a:lnL>
                      <a:noFill/>
                    </a:lnL>
                    <a:lnR>
                      <a:noFill/>
                    </a:lnR>
                    <a:lnT w="762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Verdana" pitchFamily="34" charset="0"/>
                          <a:ea typeface="MS PGothic" pitchFamily="34" charset="-128"/>
                        </a:rPr>
                        <a:t>Lo PL (n=57)</a:t>
                      </a:r>
                    </a:p>
                  </a:txBody>
                  <a:tcPr anchor="ctr" horzOverflow="overflow">
                    <a:lnL>
                      <a:noFill/>
                    </a:lnL>
                    <a:lnR cap="flat">
                      <a:noFill/>
                    </a:lnR>
                    <a:lnT w="762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r h="361950">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1" u="none" strike="noStrike" cap="none" normalizeH="0" baseline="0" dirty="0" smtClean="0">
                          <a:ln>
                            <a:noFill/>
                          </a:ln>
                          <a:solidFill>
                            <a:schemeClr val="tx1"/>
                          </a:solidFill>
                          <a:effectLst/>
                          <a:latin typeface="Verdana" pitchFamily="34" charset="0"/>
                          <a:ea typeface="MS PGothic" pitchFamily="34" charset="-128"/>
                        </a:rPr>
                        <a:t>Physical Self-Description Questionnaire (PSDQ) (maximum of 6)</a:t>
                      </a:r>
                    </a:p>
                  </a:txBody>
                  <a:tcPr horzOverflow="overflow">
                    <a:lnL cap="flat">
                      <a:noFill/>
                    </a:lnL>
                    <a:lnR cap="flat">
                      <a:noFill/>
                    </a:lnR>
                    <a:lnT w="38100"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en-CA"/>
                    </a:p>
                  </a:txBody>
                  <a:tcPr/>
                </a:tc>
                <a:tc hMerge="1">
                  <a:txBody>
                    <a:bodyPr/>
                    <a:lstStyle/>
                    <a:p>
                      <a:endParaRPr lang="en-CA"/>
                    </a:p>
                  </a:txBody>
                  <a:tcPr/>
                </a:tc>
                <a:tc hMerge="1">
                  <a:txBody>
                    <a:bodyPr/>
                    <a:lstStyle/>
                    <a:p>
                      <a:endParaRPr lang="en-CA"/>
                    </a:p>
                  </a:txBody>
                  <a:tcPr/>
                </a:tc>
              </a:tr>
              <a:tr h="360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Verdana" pitchFamily="34" charset="0"/>
                          <a:ea typeface="MS PGothic" pitchFamily="34" charset="-128"/>
                        </a:rPr>
                        <a:t>Health</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Verdana" pitchFamily="34" charset="0"/>
                          <a:ea typeface="MS PGothic" pitchFamily="34" charset="-128"/>
                        </a:rPr>
                        <a:t>4.93 (0.68)</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Verdana" pitchFamily="34" charset="0"/>
                          <a:ea typeface="MS PGothic" pitchFamily="34" charset="-128"/>
                        </a:rPr>
                        <a:t>&gt;NS</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Verdana" pitchFamily="34" charset="0"/>
                          <a:ea typeface="MS PGothic" pitchFamily="34" charset="-128"/>
                        </a:rPr>
                        <a:t>4.60 (1.03)</a:t>
                      </a:r>
                    </a:p>
                  </a:txBody>
                  <a:tcPr horzOverflow="overflow">
                    <a:lnL>
                      <a:noFill/>
                    </a:lnL>
                    <a:lnR cap="flat">
                      <a:noFill/>
                    </a:lnR>
                    <a:lnT>
                      <a:noFill/>
                    </a:lnT>
                    <a:lnB>
                      <a:noFill/>
                    </a:lnB>
                    <a:lnTlToBr>
                      <a:noFill/>
                    </a:lnTlToBr>
                    <a:lnBlToTr>
                      <a:noFill/>
                    </a:lnBlToTr>
                    <a:noFill/>
                  </a:tcPr>
                </a:tc>
              </a:tr>
              <a:tr h="360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Verdana" pitchFamily="34" charset="0"/>
                          <a:ea typeface="MS PGothic" pitchFamily="34" charset="-128"/>
                        </a:rPr>
                        <a:t>Coordination </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Verdana" pitchFamily="34" charset="0"/>
                          <a:ea typeface="MS PGothic" pitchFamily="34" charset="-128"/>
                        </a:rPr>
                        <a:t>4.82 (0.81)</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Verdana" pitchFamily="34" charset="0"/>
                          <a:ea typeface="MS PGothic" pitchFamily="34" charset="-128"/>
                        </a:rPr>
                        <a:t>&gt;**</a:t>
                      </a:r>
                    </a:p>
                  </a:txBody>
                  <a:tcPr anchor="ctr" horzOverflow="overflow">
                    <a:lnL>
                      <a:noFill/>
                    </a:lnL>
                    <a:lnR>
                      <a:noFill/>
                    </a:lnR>
                    <a:lnT>
                      <a:noFill/>
                    </a:lnT>
                    <a:lnB>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Verdana" pitchFamily="34" charset="0"/>
                          <a:ea typeface="MS PGothic" pitchFamily="34" charset="-128"/>
                        </a:rPr>
                        <a:t>4.08 (0.94)</a:t>
                      </a:r>
                    </a:p>
                  </a:txBody>
                  <a:tcPr horzOverflow="overflow">
                    <a:lnL>
                      <a:noFill/>
                    </a:lnL>
                    <a:lnR cap="flat">
                      <a:noFill/>
                    </a:lnR>
                    <a:lnT>
                      <a:noFill/>
                    </a:lnT>
                    <a:lnB>
                      <a:noFill/>
                    </a:lnB>
                    <a:lnTlToBr>
                      <a:noFill/>
                    </a:lnTlToBr>
                    <a:lnBlToTr>
                      <a:noFill/>
                    </a:lnBlToTr>
                    <a:noFill/>
                  </a:tcPr>
                </a:tc>
              </a:tr>
              <a:tr h="360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Verdana" pitchFamily="34" charset="0"/>
                          <a:ea typeface="MS PGothic" pitchFamily="34" charset="-128"/>
                        </a:rPr>
                        <a:t>Physical activity</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Verdana" pitchFamily="34" charset="0"/>
                          <a:ea typeface="MS PGothic" pitchFamily="34" charset="-128"/>
                        </a:rPr>
                        <a:t>5.37 (0.69)</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Verdana" pitchFamily="34" charset="0"/>
                          <a:ea typeface="MS PGothic" pitchFamily="34" charset="-128"/>
                        </a:rPr>
                        <a:t>&gt;**</a:t>
                      </a:r>
                    </a:p>
                  </a:txBody>
                  <a:tcPr anchor="ctr" horzOverflow="overflow">
                    <a:lnL>
                      <a:noFill/>
                    </a:lnL>
                    <a:lnR>
                      <a:noFill/>
                    </a:lnR>
                    <a:lnT>
                      <a:noFill/>
                    </a:lnT>
                    <a:lnB>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Verdana" pitchFamily="34" charset="0"/>
                          <a:ea typeface="MS PGothic" pitchFamily="34" charset="-128"/>
                        </a:rPr>
                        <a:t>4.14 (1.32)</a:t>
                      </a:r>
                    </a:p>
                  </a:txBody>
                  <a:tcPr horzOverflow="overflow">
                    <a:lnL>
                      <a:noFill/>
                    </a:lnL>
                    <a:lnR cap="flat">
                      <a:noFill/>
                    </a:lnR>
                    <a:lnT>
                      <a:noFill/>
                    </a:lnT>
                    <a:lnB>
                      <a:noFill/>
                    </a:lnB>
                    <a:lnTlToBr>
                      <a:noFill/>
                    </a:lnTlToBr>
                    <a:lnBlToTr>
                      <a:noFill/>
                    </a:lnBlToTr>
                    <a:noFill/>
                  </a:tcPr>
                </a:tc>
              </a:tr>
              <a:tr h="3619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Verdana" pitchFamily="34" charset="0"/>
                          <a:ea typeface="MS PGothic" pitchFamily="34" charset="-128"/>
                        </a:rPr>
                        <a:t>Body fat</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Verdana" pitchFamily="34" charset="0"/>
                          <a:ea typeface="MS PGothic" pitchFamily="34" charset="-128"/>
                        </a:rPr>
                        <a:t>5.37 (0.83)</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Verdana" pitchFamily="34" charset="0"/>
                          <a:ea typeface="MS PGothic" pitchFamily="34" charset="-128"/>
                        </a:rPr>
                        <a:t>&gt;**</a:t>
                      </a:r>
                    </a:p>
                  </a:txBody>
                  <a:tcPr anchor="ctr" horzOverflow="overflow">
                    <a:lnL>
                      <a:noFill/>
                    </a:lnL>
                    <a:lnR>
                      <a:noFill/>
                    </a:lnR>
                    <a:lnT>
                      <a:noFill/>
                    </a:lnT>
                    <a:lnB>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Verdana" pitchFamily="34" charset="0"/>
                          <a:ea typeface="MS PGothic" pitchFamily="34" charset="-128"/>
                        </a:rPr>
                        <a:t>4.32 (1.53)</a:t>
                      </a:r>
                    </a:p>
                  </a:txBody>
                  <a:tcPr horzOverflow="overflow">
                    <a:lnL>
                      <a:noFill/>
                    </a:lnL>
                    <a:lnR cap="flat">
                      <a:noFill/>
                    </a:lnR>
                    <a:lnT>
                      <a:noFill/>
                    </a:lnT>
                    <a:lnB>
                      <a:noFill/>
                    </a:lnB>
                    <a:lnTlToBr>
                      <a:noFill/>
                    </a:lnTlToBr>
                    <a:lnBlToTr>
                      <a:noFill/>
                    </a:lnBlToTr>
                    <a:noFill/>
                  </a:tcPr>
                </a:tc>
              </a:tr>
              <a:tr h="360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Verdana" pitchFamily="34" charset="0"/>
                          <a:ea typeface="MS PGothic" pitchFamily="34" charset="-128"/>
                        </a:rPr>
                        <a:t>Sports competence</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Verdana" pitchFamily="34" charset="0"/>
                          <a:ea typeface="MS PGothic" pitchFamily="34" charset="-128"/>
                        </a:rPr>
                        <a:t>4.93 (0.80)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Verdana" pitchFamily="34" charset="0"/>
                          <a:ea typeface="MS PGothic" pitchFamily="34" charset="-128"/>
                        </a:rPr>
                        <a:t>&gt;**</a:t>
                      </a:r>
                    </a:p>
                  </a:txBody>
                  <a:tcPr anchor="ctr" horzOverflow="overflow">
                    <a:lnL>
                      <a:noFill/>
                    </a:lnL>
                    <a:lnR>
                      <a:noFill/>
                    </a:lnR>
                    <a:lnT>
                      <a:noFill/>
                    </a:lnT>
                    <a:lnB>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Verdana" pitchFamily="34" charset="0"/>
                          <a:ea typeface="MS PGothic" pitchFamily="34" charset="-128"/>
                        </a:rPr>
                        <a:t>3.73 (1.33)</a:t>
                      </a:r>
                    </a:p>
                  </a:txBody>
                  <a:tcPr horzOverflow="overflow">
                    <a:lnL>
                      <a:noFill/>
                    </a:lnL>
                    <a:lnR cap="flat">
                      <a:noFill/>
                    </a:lnR>
                    <a:lnT>
                      <a:noFill/>
                    </a:lnT>
                    <a:lnB>
                      <a:noFill/>
                    </a:lnB>
                    <a:lnTlToBr>
                      <a:noFill/>
                    </a:lnTlToBr>
                    <a:lnBlToTr>
                      <a:noFill/>
                    </a:lnBlToTr>
                    <a:noFill/>
                  </a:tcPr>
                </a:tc>
              </a:tr>
              <a:tr h="360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Verdana" pitchFamily="34" charset="0"/>
                          <a:ea typeface="MS PGothic" pitchFamily="34" charset="-128"/>
                        </a:rPr>
                        <a:t>GP self-concept</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Verdana" pitchFamily="34" charset="0"/>
                          <a:ea typeface="MS PGothic" pitchFamily="34" charset="-128"/>
                        </a:rPr>
                        <a:t>5.24 (0.71)</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Verdana" pitchFamily="34" charset="0"/>
                          <a:ea typeface="MS PGothic" pitchFamily="34" charset="-128"/>
                        </a:rPr>
                        <a:t>&gt;**</a:t>
                      </a:r>
                    </a:p>
                  </a:txBody>
                  <a:tcPr anchor="ctr" horzOverflow="overflow">
                    <a:lnL>
                      <a:noFill/>
                    </a:lnL>
                    <a:lnR>
                      <a:noFill/>
                    </a:lnR>
                    <a:lnT>
                      <a:noFill/>
                    </a:lnT>
                    <a:lnB>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Verdana" pitchFamily="34" charset="0"/>
                          <a:ea typeface="MS PGothic" pitchFamily="34" charset="-128"/>
                        </a:rPr>
                        <a:t>4.10 (1.20)</a:t>
                      </a:r>
                    </a:p>
                  </a:txBody>
                  <a:tcPr horzOverflow="overflow">
                    <a:lnL>
                      <a:noFill/>
                    </a:lnL>
                    <a:lnR cap="flat">
                      <a:noFill/>
                    </a:lnR>
                    <a:lnT>
                      <a:noFill/>
                    </a:lnT>
                    <a:lnB>
                      <a:noFill/>
                    </a:lnB>
                    <a:lnTlToBr>
                      <a:noFill/>
                    </a:lnTlToBr>
                    <a:lnBlToTr>
                      <a:noFill/>
                    </a:lnBlToTr>
                    <a:noFill/>
                  </a:tcPr>
                </a:tc>
              </a:tr>
              <a:tr h="360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Verdana" pitchFamily="34" charset="0"/>
                          <a:ea typeface="MS PGothic" pitchFamily="34" charset="-128"/>
                        </a:rPr>
                        <a:t>Appearance</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Verdana" pitchFamily="34" charset="0"/>
                          <a:ea typeface="MS PGothic" pitchFamily="34" charset="-128"/>
                        </a:rPr>
                        <a:t>4.83 (0.78)</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Verdana" pitchFamily="34" charset="0"/>
                          <a:ea typeface="MS PGothic" pitchFamily="34" charset="-128"/>
                        </a:rPr>
                        <a:t>&gt;*</a:t>
                      </a:r>
                    </a:p>
                  </a:txBody>
                  <a:tcPr anchor="ctr" horzOverflow="overflow">
                    <a:lnL>
                      <a:noFill/>
                    </a:lnL>
                    <a:lnR>
                      <a:noFill/>
                    </a:lnR>
                    <a:lnT>
                      <a:noFill/>
                    </a:lnT>
                    <a:lnB>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Verdana" pitchFamily="34" charset="0"/>
                          <a:ea typeface="MS PGothic" pitchFamily="34" charset="-128"/>
                        </a:rPr>
                        <a:t>4.28 (0.94)</a:t>
                      </a:r>
                    </a:p>
                  </a:txBody>
                  <a:tcPr horzOverflow="overflow">
                    <a:lnL>
                      <a:noFill/>
                    </a:lnL>
                    <a:lnR cap="flat">
                      <a:noFill/>
                    </a:lnR>
                    <a:lnT>
                      <a:noFill/>
                    </a:lnT>
                    <a:lnB>
                      <a:noFill/>
                    </a:lnB>
                    <a:lnTlToBr>
                      <a:noFill/>
                    </a:lnTlToBr>
                    <a:lnBlToTr>
                      <a:noFill/>
                    </a:lnBlToTr>
                    <a:noFill/>
                  </a:tcPr>
                </a:tc>
              </a:tr>
              <a:tr h="3619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Verdana" pitchFamily="34" charset="0"/>
                          <a:ea typeface="MS PGothic" pitchFamily="34" charset="-128"/>
                        </a:rPr>
                        <a:t>Strength</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Verdana" pitchFamily="34" charset="0"/>
                          <a:ea typeface="MS PGothic" pitchFamily="34" charset="-128"/>
                        </a:rPr>
                        <a:t>4.66 (0.99)</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Verdana" pitchFamily="34" charset="0"/>
                          <a:ea typeface="MS PGothic" pitchFamily="34" charset="-128"/>
                        </a:rPr>
                        <a:t>&gt;**</a:t>
                      </a:r>
                    </a:p>
                  </a:txBody>
                  <a:tcPr anchor="ctr" horzOverflow="overflow">
                    <a:lnL>
                      <a:noFill/>
                    </a:lnL>
                    <a:lnR>
                      <a:noFill/>
                    </a:lnR>
                    <a:lnT>
                      <a:noFill/>
                    </a:lnT>
                    <a:lnB>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Verdana" pitchFamily="34" charset="0"/>
                          <a:ea typeface="MS PGothic" pitchFamily="34" charset="-128"/>
                        </a:rPr>
                        <a:t>3.74 (1.13)</a:t>
                      </a:r>
                    </a:p>
                  </a:txBody>
                  <a:tcPr horzOverflow="overflow">
                    <a:lnL>
                      <a:noFill/>
                    </a:lnL>
                    <a:lnR cap="flat">
                      <a:noFill/>
                    </a:lnR>
                    <a:lnT>
                      <a:noFill/>
                    </a:lnT>
                    <a:lnB>
                      <a:noFill/>
                    </a:lnB>
                    <a:lnTlToBr>
                      <a:noFill/>
                    </a:lnTlToBr>
                    <a:lnBlToTr>
                      <a:noFill/>
                    </a:lnBlToTr>
                    <a:noFill/>
                  </a:tcPr>
                </a:tc>
              </a:tr>
              <a:tr h="360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Verdana" pitchFamily="34" charset="0"/>
                          <a:ea typeface="MS PGothic" pitchFamily="34" charset="-128"/>
                        </a:rPr>
                        <a:t>Flexibility</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Verdana" pitchFamily="34" charset="0"/>
                          <a:ea typeface="MS PGothic" pitchFamily="34" charset="-128"/>
                        </a:rPr>
                        <a:t>4.21 (1.13)</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Verdana" pitchFamily="34" charset="0"/>
                          <a:ea typeface="MS PGothic" pitchFamily="34" charset="-128"/>
                        </a:rPr>
                        <a:t>&gt;NS</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Verdana" pitchFamily="34" charset="0"/>
                          <a:ea typeface="MS PGothic" pitchFamily="34" charset="-128"/>
                        </a:rPr>
                        <a:t>3.81 (1.20)</a:t>
                      </a:r>
                    </a:p>
                  </a:txBody>
                  <a:tcPr horzOverflow="overflow">
                    <a:lnL>
                      <a:noFill/>
                    </a:lnL>
                    <a:lnR cap="flat">
                      <a:noFill/>
                    </a:lnR>
                    <a:lnT>
                      <a:noFill/>
                    </a:lnT>
                    <a:lnB>
                      <a:noFill/>
                    </a:lnB>
                    <a:lnTlToBr>
                      <a:noFill/>
                    </a:lnTlToBr>
                    <a:lnBlToTr>
                      <a:noFill/>
                    </a:lnBlToTr>
                    <a:noFill/>
                  </a:tcPr>
                </a:tc>
              </a:tr>
              <a:tr h="360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Verdana" pitchFamily="34" charset="0"/>
                          <a:ea typeface="MS PGothic" pitchFamily="34" charset="-128"/>
                        </a:rPr>
                        <a:t>Endurance/fitness</a:t>
                      </a:r>
                    </a:p>
                  </a:txBody>
                  <a:tcP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Verdana" pitchFamily="34" charset="0"/>
                          <a:ea typeface="MS PGothic" pitchFamily="34" charset="-128"/>
                        </a:rPr>
                        <a:t>4.89 (0.98)</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Verdana" pitchFamily="34" charset="0"/>
                          <a:ea typeface="MS PGothic" pitchFamily="34" charset="-128"/>
                        </a:rPr>
                        <a:t>&gt;**</a:t>
                      </a:r>
                    </a:p>
                  </a:txBody>
                  <a:tcPr anchor="ctr" horzOverflow="overflow">
                    <a:lnL>
                      <a:noFill/>
                    </a:lnL>
                    <a:lnR>
                      <a:noFill/>
                    </a:lnR>
                    <a:lnT>
                      <a:noFill/>
                    </a:lnT>
                    <a:lnB>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Verdana" pitchFamily="34" charset="0"/>
                          <a:ea typeface="MS PGothic" pitchFamily="34" charset="-128"/>
                        </a:rPr>
                        <a:t>3.57 (1.27)</a:t>
                      </a:r>
                    </a:p>
                  </a:txBody>
                  <a:tcPr horzOverflow="overflow">
                    <a:lnL>
                      <a:noFill/>
                    </a:lnL>
                    <a:lnR cap="flat">
                      <a:noFill/>
                    </a:lnR>
                    <a:lnT>
                      <a:noFill/>
                    </a:lnT>
                    <a:lnB>
                      <a:noFill/>
                    </a:lnB>
                    <a:lnTlToBr>
                      <a:noFill/>
                    </a:lnTlToBr>
                    <a:lnBlToTr>
                      <a:noFill/>
                    </a:lnBlToTr>
                    <a:noFill/>
                  </a:tcPr>
                </a:tc>
              </a:tr>
              <a:tr h="360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Verdana" pitchFamily="34" charset="0"/>
                          <a:ea typeface="MS PGothic" pitchFamily="34" charset="-128"/>
                        </a:rPr>
                        <a:t>Global self-esteem</a:t>
                      </a:r>
                    </a:p>
                  </a:txBody>
                  <a:tcPr horzOverflow="overflow">
                    <a:lnL cap="flat">
                      <a:noFill/>
                    </a:lnL>
                    <a:lnR>
                      <a:noFill/>
                    </a:lnR>
                    <a:lnT>
                      <a:noFill/>
                    </a:lnT>
                    <a:lnB w="762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Verdana" pitchFamily="34" charset="0"/>
                          <a:ea typeface="MS PGothic" pitchFamily="34" charset="-128"/>
                        </a:rPr>
                        <a:t>5.44 (0.46)</a:t>
                      </a:r>
                    </a:p>
                  </a:txBody>
                  <a:tcPr horzOverflow="overflow">
                    <a:lnL>
                      <a:noFill/>
                    </a:lnL>
                    <a:lnR>
                      <a:noFill/>
                    </a:lnR>
                    <a:lnT>
                      <a:noFill/>
                    </a:lnT>
                    <a:lnB w="762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Verdana" pitchFamily="34" charset="0"/>
                          <a:ea typeface="MS PGothic" pitchFamily="34" charset="-128"/>
                        </a:rPr>
                        <a:t>&gt;**</a:t>
                      </a:r>
                    </a:p>
                  </a:txBody>
                  <a:tcPr anchor="ctr" horzOverflow="overflow">
                    <a:lnL>
                      <a:noFill/>
                    </a:lnL>
                    <a:lnR>
                      <a:noFill/>
                    </a:lnR>
                    <a:lnT>
                      <a:noFill/>
                    </a:lnT>
                    <a:lnB w="762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Verdana" pitchFamily="34" charset="0"/>
                          <a:ea typeface="MS PGothic" pitchFamily="34" charset="-128"/>
                        </a:rPr>
                        <a:t>4.87 (0.81)</a:t>
                      </a:r>
                    </a:p>
                  </a:txBody>
                  <a:tcPr horzOverflow="overflow">
                    <a:lnL>
                      <a:noFill/>
                    </a:lnL>
                    <a:lnR cap="flat">
                      <a:noFill/>
                    </a:lnR>
                    <a:lnT>
                      <a:noFill/>
                    </a:lnT>
                    <a:lnB w="762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 name="Rectangle 85"/>
          <p:cNvSpPr txBox="1">
            <a:spLocks noChangeArrowheads="1"/>
          </p:cNvSpPr>
          <p:nvPr/>
        </p:nvSpPr>
        <p:spPr>
          <a:xfrm>
            <a:off x="0" y="329279"/>
            <a:ext cx="8686800" cy="762000"/>
          </a:xfrm>
          <a:prstGeom prst="rect">
            <a:avLst/>
          </a:prstGeo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800" b="1" dirty="0" smtClean="0">
                <a:solidFill>
                  <a:schemeClr val="tx2">
                    <a:shade val="85000"/>
                    <a:satMod val="150000"/>
                  </a:schemeClr>
                </a:solidFill>
                <a:effectLst>
                  <a:outerShdw blurRad="63500" dist="38100" dir="8220000" algn="tl" rotWithShape="0">
                    <a:srgbClr val="000000">
                      <a:alpha val="30000"/>
                    </a:srgbClr>
                  </a:outerShdw>
                </a:effectLst>
                <a:latin typeface="+mj-lt"/>
                <a:ea typeface="+mj-lt"/>
                <a:cs typeface="+mj-lt"/>
              </a:rPr>
              <a:t>Perception of </a:t>
            </a:r>
            <a:r>
              <a:rPr lang="en-US" sz="4800" b="1" dirty="0">
                <a:solidFill>
                  <a:schemeClr val="tx2">
                    <a:shade val="85000"/>
                    <a:satMod val="150000"/>
                  </a:schemeClr>
                </a:solidFill>
                <a:effectLst>
                  <a:outerShdw blurRad="63500" dist="38100" dir="8220000" algn="tl" rotWithShape="0">
                    <a:srgbClr val="000000">
                      <a:alpha val="30000"/>
                    </a:srgbClr>
                  </a:outerShdw>
                </a:effectLst>
                <a:latin typeface="+mj-lt"/>
                <a:ea typeface="+mj-lt"/>
                <a:cs typeface="+mj-lt"/>
              </a:rPr>
              <a:t>C</a:t>
            </a:r>
            <a:r>
              <a:rPr lang="en-US" sz="4800" b="1" dirty="0" smtClean="0">
                <a:solidFill>
                  <a:schemeClr val="tx2">
                    <a:shade val="85000"/>
                    <a:satMod val="150000"/>
                  </a:schemeClr>
                </a:solidFill>
                <a:effectLst>
                  <a:outerShdw blurRad="63500" dist="38100" dir="8220000" algn="tl" rotWithShape="0">
                    <a:srgbClr val="000000">
                      <a:alpha val="30000"/>
                    </a:srgbClr>
                  </a:outerShdw>
                </a:effectLst>
                <a:latin typeface="+mj-lt"/>
                <a:ea typeface="+mj-lt"/>
                <a:cs typeface="+mj-lt"/>
              </a:rPr>
              <a:t>ompetence</a:t>
            </a:r>
            <a:endParaRPr kumimoji="0" lang="en-US" sz="4800" b="1" i="0" u="none" strike="noStrike" kern="1200" cap="none" spc="0" normalizeH="0" baseline="0" noProof="0" dirty="0" smtClean="0">
              <a:ln>
                <a:noFill/>
              </a:ln>
              <a:solidFill>
                <a:schemeClr val="tx2">
                  <a:shade val="85000"/>
                  <a:satMod val="150000"/>
                </a:schemeClr>
              </a:solidFill>
              <a:effectLst>
                <a:outerShdw blurRad="63500" dist="38100" dir="8220000" algn="tl" rotWithShape="0">
                  <a:srgbClr val="000000">
                    <a:alpha val="30000"/>
                  </a:srgbClr>
                </a:outerShdw>
              </a:effectLst>
              <a:uLnTx/>
              <a:uFillTx/>
              <a:latin typeface="+mj-lt"/>
              <a:ea typeface="+mj-lt"/>
              <a:cs typeface="+mj-lt"/>
            </a:endParaRPr>
          </a:p>
        </p:txBody>
      </p:sp>
    </p:spTree>
    <p:custDataLst>
      <p:tags r:id="rId1"/>
    </p:custDataLst>
    <p:extLst>
      <p:ext uri="{BB962C8B-B14F-4D97-AF65-F5344CB8AC3E}">
        <p14:creationId xmlns:p14="http://schemas.microsoft.com/office/powerpoint/2010/main" val="216437522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Predictors of Motor Competence</a:t>
            </a:r>
            <a:endParaRPr lang="en-US" dirty="0"/>
          </a:p>
        </p:txBody>
      </p:sp>
      <p:sp>
        <p:nvSpPr>
          <p:cNvPr id="3" name="Content Placeholder 2"/>
          <p:cNvSpPr>
            <a:spLocks noGrp="1"/>
          </p:cNvSpPr>
          <p:nvPr>
            <p:ph idx="1"/>
          </p:nvPr>
        </p:nvSpPr>
        <p:spPr>
          <a:xfrm>
            <a:off x="1504767" y="2361156"/>
            <a:ext cx="7408333" cy="3450696"/>
          </a:xfrm>
        </p:spPr>
        <p:txBody>
          <a:bodyPr>
            <a:normAutofit fontScale="92500" lnSpcReduction="10000"/>
          </a:bodyPr>
          <a:lstStyle/>
          <a:p>
            <a:r>
              <a:rPr lang="en-US" dirty="0" smtClean="0"/>
              <a:t>Regression</a:t>
            </a:r>
          </a:p>
          <a:p>
            <a:pPr lvl="1"/>
            <a:r>
              <a:rPr lang="en-US" dirty="0" smtClean="0"/>
              <a:t>Dependent: Overall Physical Literacy</a:t>
            </a:r>
            <a:endParaRPr lang="en-US" dirty="0"/>
          </a:p>
          <a:p>
            <a:pPr lvl="1"/>
            <a:r>
              <a:rPr lang="en-US" dirty="0" smtClean="0"/>
              <a:t>Independents: ALL PLAY SELF QUESTIONS</a:t>
            </a:r>
          </a:p>
          <a:p>
            <a:pPr lvl="1"/>
            <a:r>
              <a:rPr lang="en-US" dirty="0" smtClean="0"/>
              <a:t>R=0.248, p&lt;0.001 </a:t>
            </a:r>
          </a:p>
          <a:p>
            <a:pPr lvl="1"/>
            <a:endParaRPr lang="en-US" dirty="0" smtClean="0"/>
          </a:p>
          <a:p>
            <a:pPr marL="0" indent="0">
              <a:buNone/>
            </a:pPr>
            <a:r>
              <a:rPr lang="en-US" b="1" dirty="0" smtClean="0"/>
              <a:t>Four Predictors (of 28)</a:t>
            </a:r>
            <a:endParaRPr lang="en-US" b="1" dirty="0"/>
          </a:p>
          <a:p>
            <a:pPr lvl="2"/>
            <a:r>
              <a:rPr lang="en-US" dirty="0" smtClean="0"/>
              <a:t>In </a:t>
            </a:r>
            <a:r>
              <a:rPr lang="en-US" dirty="0"/>
              <a:t>the </a:t>
            </a:r>
            <a:r>
              <a:rPr lang="en-US" dirty="0" smtClean="0"/>
              <a:t>gym</a:t>
            </a:r>
            <a:endParaRPr lang="en-US" dirty="0"/>
          </a:p>
          <a:p>
            <a:pPr lvl="2"/>
            <a:r>
              <a:rPr lang="en-US" dirty="0" smtClean="0"/>
              <a:t>I </a:t>
            </a:r>
            <a:r>
              <a:rPr lang="en-US" dirty="0"/>
              <a:t>understand the words that coaches and </a:t>
            </a:r>
            <a:r>
              <a:rPr lang="en-US" dirty="0" err="1"/>
              <a:t>Phys</a:t>
            </a:r>
            <a:r>
              <a:rPr lang="en-US" dirty="0"/>
              <a:t> Ed teachers </a:t>
            </a:r>
            <a:r>
              <a:rPr lang="en-US" dirty="0" smtClean="0"/>
              <a:t>use</a:t>
            </a:r>
            <a:endParaRPr lang="en-US" dirty="0"/>
          </a:p>
          <a:p>
            <a:pPr lvl="2"/>
            <a:r>
              <a:rPr lang="en-US" dirty="0" smtClean="0"/>
              <a:t>Outdoors</a:t>
            </a:r>
            <a:endParaRPr lang="en-US" dirty="0"/>
          </a:p>
          <a:p>
            <a:pPr lvl="2"/>
            <a:r>
              <a:rPr lang="en-US" dirty="0" smtClean="0"/>
              <a:t>I </a:t>
            </a:r>
            <a:r>
              <a:rPr lang="en-US" dirty="0"/>
              <a:t>worry about trying a new sport or activity</a:t>
            </a:r>
          </a:p>
        </p:txBody>
      </p:sp>
      <p:sp>
        <p:nvSpPr>
          <p:cNvPr id="4" name="TextBox 3"/>
          <p:cNvSpPr txBox="1"/>
          <p:nvPr/>
        </p:nvSpPr>
        <p:spPr>
          <a:xfrm>
            <a:off x="760956" y="4407094"/>
            <a:ext cx="1423587" cy="369332"/>
          </a:xfrm>
          <a:prstGeom prst="rect">
            <a:avLst/>
          </a:prstGeom>
          <a:noFill/>
        </p:spPr>
        <p:txBody>
          <a:bodyPr wrap="none" rtlCol="0">
            <a:spAutoFit/>
          </a:bodyPr>
          <a:lstStyle/>
          <a:p>
            <a:r>
              <a:rPr lang="en-US" dirty="0" smtClean="0"/>
              <a:t>Participatio</a:t>
            </a:r>
            <a:r>
              <a:rPr lang="en-US" dirty="0"/>
              <a:t>n</a:t>
            </a:r>
          </a:p>
        </p:txBody>
      </p:sp>
      <p:sp>
        <p:nvSpPr>
          <p:cNvPr id="5" name="TextBox 4"/>
          <p:cNvSpPr txBox="1"/>
          <p:nvPr/>
        </p:nvSpPr>
        <p:spPr>
          <a:xfrm>
            <a:off x="760956" y="5122277"/>
            <a:ext cx="1423587" cy="369332"/>
          </a:xfrm>
          <a:prstGeom prst="rect">
            <a:avLst/>
          </a:prstGeom>
          <a:noFill/>
        </p:spPr>
        <p:txBody>
          <a:bodyPr wrap="none" rtlCol="0">
            <a:spAutoFit/>
          </a:bodyPr>
          <a:lstStyle/>
          <a:p>
            <a:r>
              <a:rPr lang="en-US" dirty="0" smtClean="0"/>
              <a:t>Participatio</a:t>
            </a:r>
            <a:r>
              <a:rPr lang="en-US" dirty="0"/>
              <a:t>n</a:t>
            </a:r>
          </a:p>
        </p:txBody>
      </p:sp>
      <p:sp>
        <p:nvSpPr>
          <p:cNvPr id="6" name="TextBox 5"/>
          <p:cNvSpPr txBox="1"/>
          <p:nvPr/>
        </p:nvSpPr>
        <p:spPr>
          <a:xfrm>
            <a:off x="457200" y="4760564"/>
            <a:ext cx="1727343" cy="369332"/>
          </a:xfrm>
          <a:prstGeom prst="rect">
            <a:avLst/>
          </a:prstGeom>
          <a:noFill/>
        </p:spPr>
        <p:txBody>
          <a:bodyPr wrap="none" rtlCol="0">
            <a:spAutoFit/>
          </a:bodyPr>
          <a:lstStyle/>
          <a:p>
            <a:r>
              <a:rPr lang="en-US" dirty="0" smtClean="0"/>
              <a:t>Comprehension</a:t>
            </a:r>
            <a:endParaRPr lang="en-US" dirty="0"/>
          </a:p>
        </p:txBody>
      </p:sp>
      <p:sp>
        <p:nvSpPr>
          <p:cNvPr id="7" name="TextBox 6"/>
          <p:cNvSpPr txBox="1"/>
          <p:nvPr/>
        </p:nvSpPr>
        <p:spPr>
          <a:xfrm>
            <a:off x="1402057" y="5459343"/>
            <a:ext cx="782486" cy="369332"/>
          </a:xfrm>
          <a:prstGeom prst="rect">
            <a:avLst/>
          </a:prstGeom>
          <a:noFill/>
        </p:spPr>
        <p:txBody>
          <a:bodyPr wrap="none" rtlCol="0">
            <a:spAutoFit/>
          </a:bodyPr>
          <a:lstStyle/>
          <a:p>
            <a:r>
              <a:rPr lang="en-US" dirty="0" smtClean="0"/>
              <a:t>Worry </a:t>
            </a:r>
            <a:endParaRPr lang="en-US" dirty="0"/>
          </a:p>
        </p:txBody>
      </p:sp>
    </p:spTree>
    <p:extLst>
      <p:ext uri="{BB962C8B-B14F-4D97-AF65-F5344CB8AC3E}">
        <p14:creationId xmlns:p14="http://schemas.microsoft.com/office/powerpoint/2010/main" val="15692738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MB PE Curriculum Expectations</a:t>
            </a:r>
            <a:endParaRPr lang="en-CA" dirty="0"/>
          </a:p>
        </p:txBody>
      </p:sp>
      <p:pic>
        <p:nvPicPr>
          <p:cNvPr id="4" name="Picture 3"/>
          <p:cNvPicPr/>
          <p:nvPr/>
        </p:nvPicPr>
        <p:blipFill>
          <a:blip r:embed="rId3"/>
          <a:srcRect t="18241" r="83073"/>
          <a:stretch>
            <a:fillRect/>
          </a:stretch>
        </p:blipFill>
        <p:spPr bwMode="auto">
          <a:xfrm>
            <a:off x="6667642" y="3528076"/>
            <a:ext cx="928694" cy="3202012"/>
          </a:xfrm>
          <a:prstGeom prst="rect">
            <a:avLst/>
          </a:prstGeom>
          <a:noFill/>
          <a:ln w="9525">
            <a:noFill/>
            <a:miter lim="800000"/>
            <a:headEnd/>
            <a:tailEnd/>
          </a:ln>
        </p:spPr>
      </p:pic>
      <p:pic>
        <p:nvPicPr>
          <p:cNvPr id="5" name="Picture 4"/>
          <p:cNvPicPr/>
          <p:nvPr/>
        </p:nvPicPr>
        <p:blipFill rotWithShape="1">
          <a:blip r:embed="rId4"/>
          <a:srcRect t="17185"/>
          <a:stretch/>
        </p:blipFill>
        <p:spPr bwMode="auto">
          <a:xfrm>
            <a:off x="1187624" y="3501008"/>
            <a:ext cx="5484602" cy="3229080"/>
          </a:xfrm>
          <a:prstGeom prst="rect">
            <a:avLst/>
          </a:prstGeom>
          <a:noFill/>
          <a:ln w="9525">
            <a:noFill/>
            <a:miter lim="800000"/>
            <a:headEnd/>
            <a:tailEnd/>
          </a:ln>
        </p:spPr>
      </p:pic>
      <p:sp>
        <p:nvSpPr>
          <p:cNvPr id="8" name="Content Placeholder 2"/>
          <p:cNvSpPr>
            <a:spLocks noGrp="1"/>
          </p:cNvSpPr>
          <p:nvPr>
            <p:ph idx="1"/>
          </p:nvPr>
        </p:nvSpPr>
        <p:spPr>
          <a:xfrm>
            <a:off x="457200" y="1775191"/>
            <a:ext cx="8229600" cy="4625609"/>
          </a:xfrm>
        </p:spPr>
        <p:txBody>
          <a:bodyPr>
            <a:normAutofit/>
          </a:bodyPr>
          <a:lstStyle/>
          <a:p>
            <a:r>
              <a:rPr lang="en-CA" sz="2500" dirty="0" smtClean="0"/>
              <a:t>Grades K-4: basic motor skill acquisition, with knowledge of why, what, and how</a:t>
            </a:r>
          </a:p>
          <a:p>
            <a:r>
              <a:rPr lang="en-CA" sz="2500" dirty="0" smtClean="0"/>
              <a:t>Grades 5-8: functional use of the skill while participating in a variety of activities in different environments/settings</a:t>
            </a:r>
            <a:endParaRPr lang="en-CA" sz="2500" dirty="0"/>
          </a:p>
        </p:txBody>
      </p:sp>
    </p:spTree>
    <p:extLst>
      <p:ext uri="{BB962C8B-B14F-4D97-AF65-F5344CB8AC3E}">
        <p14:creationId xmlns:p14="http://schemas.microsoft.com/office/powerpoint/2010/main" val="344030064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03704476"/>
              </p:ext>
            </p:extLst>
          </p:nvPr>
        </p:nvGraphicFramePr>
        <p:xfrm>
          <a:off x="1649253" y="404659"/>
          <a:ext cx="5731059" cy="6163422"/>
        </p:xfrm>
        <a:graphic>
          <a:graphicData uri="http://schemas.openxmlformats.org/drawingml/2006/table">
            <a:tbl>
              <a:tblPr firstRow="1" bandRow="1">
                <a:tableStyleId>{5C22544A-7EE6-4342-B048-85BDC9FD1C3A}</a:tableStyleId>
              </a:tblPr>
              <a:tblGrid>
                <a:gridCol w="3124703"/>
                <a:gridCol w="1586023"/>
                <a:gridCol w="1020333"/>
              </a:tblGrid>
              <a:tr h="325287">
                <a:tc>
                  <a:txBody>
                    <a:bodyPr/>
                    <a:lstStyle/>
                    <a:p>
                      <a:r>
                        <a:rPr lang="en-CA" sz="1200" dirty="0" smtClean="0"/>
                        <a:t>PLAY Tools</a:t>
                      </a:r>
                      <a:r>
                        <a:rPr lang="en-CA" sz="1200" baseline="0" dirty="0" smtClean="0"/>
                        <a:t> -</a:t>
                      </a:r>
                      <a:r>
                        <a:rPr lang="en-CA" sz="1200" dirty="0" smtClean="0"/>
                        <a:t>Movement Skill</a:t>
                      </a:r>
                      <a:endParaRPr lang="en-US" sz="1200" dirty="0"/>
                    </a:p>
                  </a:txBody>
                  <a:tcPr/>
                </a:tc>
                <a:tc>
                  <a:txBody>
                    <a:bodyPr/>
                    <a:lstStyle/>
                    <a:p>
                      <a:pPr algn="ctr"/>
                      <a:r>
                        <a:rPr lang="en-CA" sz="1200" dirty="0" smtClean="0"/>
                        <a:t>Grade 4 PE</a:t>
                      </a:r>
                      <a:endParaRPr lang="en-US" sz="1200" dirty="0"/>
                    </a:p>
                  </a:txBody>
                  <a:tcPr/>
                </a:tc>
                <a:tc>
                  <a:txBody>
                    <a:bodyPr/>
                    <a:lstStyle/>
                    <a:p>
                      <a:pPr algn="ctr"/>
                      <a:r>
                        <a:rPr lang="en-CA" sz="1200" dirty="0" smtClean="0"/>
                        <a:t>Grade 5 PE</a:t>
                      </a:r>
                      <a:endParaRPr lang="en-US" sz="1200" dirty="0"/>
                    </a:p>
                  </a:txBody>
                  <a:tcPr/>
                </a:tc>
              </a:tr>
              <a:tr h="291339">
                <a:tc>
                  <a:txBody>
                    <a:bodyPr/>
                    <a:lstStyle/>
                    <a:p>
                      <a:r>
                        <a:rPr lang="en-CA" sz="1200" dirty="0" smtClean="0"/>
                        <a:t>Run a square</a:t>
                      </a:r>
                      <a:endParaRPr lang="en-US" sz="1200" dirty="0"/>
                    </a:p>
                  </a:txBody>
                  <a:tcPr/>
                </a:tc>
                <a:tc>
                  <a:txBody>
                    <a:bodyPr/>
                    <a:lstStyle/>
                    <a:p>
                      <a:pPr marL="0" indent="0" algn="ctr">
                        <a:buFont typeface="Wingdings" panose="05000000000000000000" pitchFamily="2" charset="2"/>
                        <a:buNone/>
                      </a:pPr>
                      <a:r>
                        <a:rPr lang="en-CA" sz="1200" dirty="0" smtClean="0"/>
                        <a:t>X</a:t>
                      </a:r>
                      <a:endParaRPr lang="en-US" sz="1200" dirty="0"/>
                    </a:p>
                  </a:txBody>
                  <a:tcPr/>
                </a:tc>
                <a:tc>
                  <a:txBody>
                    <a:bodyPr/>
                    <a:lstStyle/>
                    <a:p>
                      <a:pPr algn="ctr"/>
                      <a:r>
                        <a:rPr lang="en-CA" sz="1200" dirty="0" smtClean="0"/>
                        <a:t>X</a:t>
                      </a:r>
                      <a:endParaRPr lang="en-US" sz="1200" dirty="0"/>
                    </a:p>
                  </a:txBody>
                  <a:tcPr/>
                </a:tc>
              </a:tr>
              <a:tr h="291339">
                <a:tc>
                  <a:txBody>
                    <a:bodyPr/>
                    <a:lstStyle/>
                    <a:p>
                      <a:r>
                        <a:rPr lang="en-CA" sz="1200" dirty="0" smtClean="0"/>
                        <a:t>Run there and back</a:t>
                      </a:r>
                      <a:endParaRPr lang="en-US" sz="1200" dirty="0"/>
                    </a:p>
                  </a:txBody>
                  <a:tcPr/>
                </a:tc>
                <a:tc>
                  <a:txBody>
                    <a:bodyPr/>
                    <a:lstStyle/>
                    <a:p>
                      <a:pPr algn="ctr"/>
                      <a:r>
                        <a:rPr lang="en-CA" sz="1200" dirty="0" smtClean="0"/>
                        <a:t>X</a:t>
                      </a:r>
                      <a:endParaRPr lang="en-US" sz="1200" dirty="0"/>
                    </a:p>
                  </a:txBody>
                  <a:tcPr/>
                </a:tc>
                <a:tc>
                  <a:txBody>
                    <a:bodyPr/>
                    <a:lstStyle/>
                    <a:p>
                      <a:pPr algn="ctr"/>
                      <a:r>
                        <a:rPr lang="en-CA" sz="1200" dirty="0" smtClean="0"/>
                        <a:t>X</a:t>
                      </a:r>
                      <a:endParaRPr lang="en-US" sz="1200" dirty="0"/>
                    </a:p>
                  </a:txBody>
                  <a:tcPr/>
                </a:tc>
              </a:tr>
              <a:tr h="455402">
                <a:tc>
                  <a:txBody>
                    <a:bodyPr/>
                    <a:lstStyle/>
                    <a:p>
                      <a:r>
                        <a:rPr lang="en-CA" sz="1200" dirty="0" smtClean="0"/>
                        <a:t>Run, jump, land</a:t>
                      </a:r>
                      <a:r>
                        <a:rPr lang="en-CA" sz="1200" baseline="0" dirty="0" smtClean="0"/>
                        <a:t> on 2 feet</a:t>
                      </a:r>
                      <a:endParaRPr lang="en-US" sz="1200" dirty="0"/>
                    </a:p>
                  </a:txBody>
                  <a:tcPr/>
                </a:tc>
                <a:tc>
                  <a:txBody>
                    <a:bodyPr/>
                    <a:lstStyle/>
                    <a:p>
                      <a:pPr algn="ctr"/>
                      <a:r>
                        <a:rPr lang="en-CA" sz="1200" dirty="0" smtClean="0"/>
                        <a:t>Jump</a:t>
                      </a:r>
                      <a:r>
                        <a:rPr lang="en-CA" sz="1200" baseline="0" dirty="0" smtClean="0"/>
                        <a:t> &amp; land 2 feet</a:t>
                      </a:r>
                      <a:endParaRPr lang="en-US" sz="1200" dirty="0"/>
                    </a:p>
                  </a:txBody>
                  <a:tcPr/>
                </a:tc>
                <a:tc>
                  <a:txBody>
                    <a:bodyPr/>
                    <a:lstStyle/>
                    <a:p>
                      <a:pPr algn="ctr"/>
                      <a:r>
                        <a:rPr lang="en-CA" sz="1200" dirty="0" smtClean="0">
                          <a:solidFill>
                            <a:srgbClr val="FF0000"/>
                          </a:solidFill>
                        </a:rPr>
                        <a:t>X</a:t>
                      </a:r>
                      <a:endParaRPr lang="en-US" sz="1200" dirty="0">
                        <a:solidFill>
                          <a:srgbClr val="FF0000"/>
                        </a:solidFill>
                      </a:endParaRPr>
                    </a:p>
                  </a:txBody>
                  <a:tcPr/>
                </a:tc>
              </a:tr>
              <a:tr h="291339">
                <a:tc>
                  <a:txBody>
                    <a:bodyPr/>
                    <a:lstStyle/>
                    <a:p>
                      <a:r>
                        <a:rPr lang="en-CA" sz="1200" dirty="0" smtClean="0"/>
                        <a:t>Crossovers</a:t>
                      </a:r>
                      <a:endParaRPr lang="en-US" sz="1200" dirty="0"/>
                    </a:p>
                  </a:txBody>
                  <a:tcPr/>
                </a:tc>
                <a:tc>
                  <a:txBody>
                    <a:bodyPr/>
                    <a:lstStyle/>
                    <a:p>
                      <a:pPr algn="ctr"/>
                      <a:r>
                        <a:rPr lang="en-CA" sz="1200" dirty="0" smtClean="0"/>
                        <a:t>X</a:t>
                      </a:r>
                      <a:endParaRPr lang="en-US" sz="1200" dirty="0"/>
                    </a:p>
                  </a:txBody>
                  <a:tcPr/>
                </a:tc>
                <a:tc>
                  <a:txBody>
                    <a:bodyPr/>
                    <a:lstStyle/>
                    <a:p>
                      <a:pPr algn="ctr"/>
                      <a:r>
                        <a:rPr lang="en-CA" sz="1200" dirty="0" smtClean="0"/>
                        <a:t>X</a:t>
                      </a:r>
                      <a:endParaRPr lang="en-US" sz="1200" dirty="0"/>
                    </a:p>
                  </a:txBody>
                  <a:tcPr/>
                </a:tc>
              </a:tr>
              <a:tr h="291339">
                <a:tc>
                  <a:txBody>
                    <a:bodyPr/>
                    <a:lstStyle/>
                    <a:p>
                      <a:r>
                        <a:rPr lang="en-CA" sz="1200" dirty="0" smtClean="0"/>
                        <a:t>Skip</a:t>
                      </a:r>
                      <a:endParaRPr lang="en-US" sz="1200" dirty="0"/>
                    </a:p>
                  </a:txBody>
                  <a:tcPr/>
                </a:tc>
                <a:tc>
                  <a:txBody>
                    <a:bodyPr/>
                    <a:lstStyle/>
                    <a:p>
                      <a:pPr algn="ctr"/>
                      <a:r>
                        <a:rPr lang="en-CA" sz="1200" dirty="0" smtClean="0"/>
                        <a:t>X</a:t>
                      </a:r>
                      <a:endParaRPr lang="en-US" sz="1200" dirty="0"/>
                    </a:p>
                  </a:txBody>
                  <a:tcPr/>
                </a:tc>
                <a:tc>
                  <a:txBody>
                    <a:bodyPr/>
                    <a:lstStyle/>
                    <a:p>
                      <a:pPr algn="ctr"/>
                      <a:r>
                        <a:rPr lang="en-CA" sz="1200" dirty="0" smtClean="0"/>
                        <a:t>X</a:t>
                      </a:r>
                      <a:endParaRPr lang="en-US" sz="1200" dirty="0"/>
                    </a:p>
                  </a:txBody>
                  <a:tcPr/>
                </a:tc>
              </a:tr>
              <a:tr h="291339">
                <a:tc>
                  <a:txBody>
                    <a:bodyPr/>
                    <a:lstStyle/>
                    <a:p>
                      <a:r>
                        <a:rPr lang="en-CA" sz="1200" dirty="0" smtClean="0"/>
                        <a:t>Gallop</a:t>
                      </a:r>
                      <a:endParaRPr lang="en-US" sz="1200" dirty="0"/>
                    </a:p>
                  </a:txBody>
                  <a:tcPr/>
                </a:tc>
                <a:tc>
                  <a:txBody>
                    <a:bodyPr/>
                    <a:lstStyle/>
                    <a:p>
                      <a:pPr algn="ctr"/>
                      <a:r>
                        <a:rPr lang="en-CA" sz="1200" dirty="0" smtClean="0"/>
                        <a:t>X</a:t>
                      </a:r>
                      <a:endParaRPr lang="en-US" sz="1200" dirty="0"/>
                    </a:p>
                  </a:txBody>
                  <a:tcPr/>
                </a:tc>
                <a:tc>
                  <a:txBody>
                    <a:bodyPr/>
                    <a:lstStyle/>
                    <a:p>
                      <a:pPr algn="ctr"/>
                      <a:r>
                        <a:rPr lang="en-CA" sz="1200" dirty="0" smtClean="0"/>
                        <a:t>X</a:t>
                      </a:r>
                      <a:endParaRPr lang="en-US" sz="1200" dirty="0"/>
                    </a:p>
                  </a:txBody>
                  <a:tcPr/>
                </a:tc>
              </a:tr>
              <a:tr h="291339">
                <a:tc>
                  <a:txBody>
                    <a:bodyPr/>
                    <a:lstStyle/>
                    <a:p>
                      <a:r>
                        <a:rPr lang="en-CA" sz="1200" dirty="0" smtClean="0"/>
                        <a:t>Hop</a:t>
                      </a:r>
                      <a:endParaRPr lang="en-US" sz="1200" dirty="0"/>
                    </a:p>
                  </a:txBody>
                  <a:tcPr/>
                </a:tc>
                <a:tc>
                  <a:txBody>
                    <a:bodyPr/>
                    <a:lstStyle/>
                    <a:p>
                      <a:pPr algn="ctr"/>
                      <a:r>
                        <a:rPr lang="en-CA" sz="1200" dirty="0" smtClean="0"/>
                        <a:t>X</a:t>
                      </a:r>
                      <a:endParaRPr lang="en-US" sz="1200" dirty="0"/>
                    </a:p>
                  </a:txBody>
                  <a:tcPr/>
                </a:tc>
                <a:tc>
                  <a:txBody>
                    <a:bodyPr/>
                    <a:lstStyle/>
                    <a:p>
                      <a:pPr algn="ctr"/>
                      <a:r>
                        <a:rPr lang="en-CA" sz="1200" dirty="0" smtClean="0"/>
                        <a:t>X</a:t>
                      </a:r>
                      <a:endParaRPr lang="en-US" sz="1200" dirty="0"/>
                    </a:p>
                  </a:txBody>
                  <a:tcPr/>
                </a:tc>
              </a:tr>
              <a:tr h="291339">
                <a:tc>
                  <a:txBody>
                    <a:bodyPr/>
                    <a:lstStyle/>
                    <a:p>
                      <a:r>
                        <a:rPr lang="en-CA" sz="1200" dirty="0" smtClean="0"/>
                        <a:t>Jump</a:t>
                      </a:r>
                      <a:endParaRPr lang="en-US" sz="1200" dirty="0"/>
                    </a:p>
                  </a:txBody>
                  <a:tcPr/>
                </a:tc>
                <a:tc>
                  <a:txBody>
                    <a:bodyPr/>
                    <a:lstStyle/>
                    <a:p>
                      <a:pPr algn="ctr"/>
                      <a:r>
                        <a:rPr lang="en-CA" sz="1200" dirty="0" smtClean="0"/>
                        <a:t>X</a:t>
                      </a:r>
                      <a:endParaRPr lang="en-US" sz="1200" dirty="0"/>
                    </a:p>
                  </a:txBody>
                  <a:tcPr/>
                </a:tc>
                <a:tc>
                  <a:txBody>
                    <a:bodyPr/>
                    <a:lstStyle/>
                    <a:p>
                      <a:pPr algn="ctr"/>
                      <a:r>
                        <a:rPr lang="en-CA" sz="1200" dirty="0" smtClean="0"/>
                        <a:t>X</a:t>
                      </a:r>
                      <a:endParaRPr lang="en-US" sz="1200" dirty="0"/>
                    </a:p>
                  </a:txBody>
                  <a:tcPr/>
                </a:tc>
              </a:tr>
              <a:tr h="291339">
                <a:tc>
                  <a:txBody>
                    <a:bodyPr/>
                    <a:lstStyle/>
                    <a:p>
                      <a:r>
                        <a:rPr lang="en-CA" sz="1200" dirty="0" smtClean="0"/>
                        <a:t>Overhand throw</a:t>
                      </a:r>
                      <a:endParaRPr lang="en-US" sz="1200" dirty="0"/>
                    </a:p>
                  </a:txBody>
                  <a:tcPr/>
                </a:tc>
                <a:tc>
                  <a:txBody>
                    <a:bodyPr/>
                    <a:lstStyle/>
                    <a:p>
                      <a:pPr algn="ctr"/>
                      <a:r>
                        <a:rPr lang="en-CA" sz="1200" dirty="0" smtClean="0"/>
                        <a:t>X</a:t>
                      </a:r>
                      <a:endParaRPr lang="en-US" sz="1200" dirty="0"/>
                    </a:p>
                  </a:txBody>
                  <a:tcPr/>
                </a:tc>
                <a:tc>
                  <a:txBody>
                    <a:bodyPr/>
                    <a:lstStyle/>
                    <a:p>
                      <a:pPr algn="ctr"/>
                      <a:r>
                        <a:rPr lang="en-CA" sz="1200" dirty="0" smtClean="0"/>
                        <a:t>X</a:t>
                      </a:r>
                      <a:endParaRPr lang="en-US" sz="1200" dirty="0"/>
                    </a:p>
                  </a:txBody>
                  <a:tcPr/>
                </a:tc>
              </a:tr>
              <a:tr h="291339">
                <a:tc>
                  <a:txBody>
                    <a:bodyPr/>
                    <a:lstStyle/>
                    <a:p>
                      <a:r>
                        <a:rPr lang="en-CA" sz="1200" dirty="0" smtClean="0"/>
                        <a:t>Strike with stick</a:t>
                      </a:r>
                      <a:endParaRPr lang="en-US" sz="1200" dirty="0"/>
                    </a:p>
                  </a:txBody>
                  <a:tcPr/>
                </a:tc>
                <a:tc>
                  <a:txBody>
                    <a:bodyPr/>
                    <a:lstStyle/>
                    <a:p>
                      <a:pPr algn="ctr"/>
                      <a:r>
                        <a:rPr lang="en-CA" sz="1200" dirty="0" smtClean="0"/>
                        <a:t>X</a:t>
                      </a:r>
                      <a:endParaRPr lang="en-US" sz="1200" dirty="0"/>
                    </a:p>
                  </a:txBody>
                  <a:tcPr/>
                </a:tc>
                <a:tc>
                  <a:txBody>
                    <a:bodyPr/>
                    <a:lstStyle/>
                    <a:p>
                      <a:pPr algn="ctr"/>
                      <a:r>
                        <a:rPr lang="en-CA" sz="1200" dirty="0" smtClean="0"/>
                        <a:t>X</a:t>
                      </a:r>
                      <a:endParaRPr lang="en-US" sz="1200" dirty="0"/>
                    </a:p>
                  </a:txBody>
                  <a:tcPr/>
                </a:tc>
              </a:tr>
              <a:tr h="291339">
                <a:tc>
                  <a:txBody>
                    <a:bodyPr/>
                    <a:lstStyle/>
                    <a:p>
                      <a:r>
                        <a:rPr lang="en-CA" sz="1200" dirty="0" smtClean="0"/>
                        <a:t>One-handed catch</a:t>
                      </a:r>
                      <a:endParaRPr lang="en-US" sz="1200" dirty="0"/>
                    </a:p>
                  </a:txBody>
                  <a:tcPr/>
                </a:tc>
                <a:tc>
                  <a:txBody>
                    <a:bodyPr/>
                    <a:lstStyle/>
                    <a:p>
                      <a:pPr algn="ctr"/>
                      <a:r>
                        <a:rPr lang="en-CA" sz="1200" dirty="0" smtClean="0"/>
                        <a:t>catching</a:t>
                      </a:r>
                      <a:endParaRPr lang="en-US" sz="1200" dirty="0"/>
                    </a:p>
                  </a:txBody>
                  <a:tcPr/>
                </a:tc>
                <a:tc>
                  <a:txBody>
                    <a:bodyPr/>
                    <a:lstStyle/>
                    <a:p>
                      <a:pPr algn="ctr"/>
                      <a:r>
                        <a:rPr lang="en-US" sz="1200" dirty="0" smtClean="0">
                          <a:solidFill>
                            <a:srgbClr val="FF0000"/>
                          </a:solidFill>
                        </a:rPr>
                        <a:t>X</a:t>
                      </a:r>
                      <a:endParaRPr lang="en-US" sz="1200" dirty="0">
                        <a:solidFill>
                          <a:srgbClr val="FF0000"/>
                        </a:solidFill>
                      </a:endParaRPr>
                    </a:p>
                  </a:txBody>
                  <a:tcPr/>
                </a:tc>
              </a:tr>
              <a:tr h="455402">
                <a:tc>
                  <a:txBody>
                    <a:bodyPr/>
                    <a:lstStyle/>
                    <a:p>
                      <a:r>
                        <a:rPr lang="en-CA" sz="1200" dirty="0" smtClean="0"/>
                        <a:t>Hand dribble</a:t>
                      </a:r>
                      <a:r>
                        <a:rPr lang="en-CA" sz="1200" baseline="0" dirty="0" smtClean="0"/>
                        <a:t> stationary &amp; moving forward</a:t>
                      </a:r>
                      <a:endParaRPr lang="en-US" sz="1200" dirty="0"/>
                    </a:p>
                  </a:txBody>
                  <a:tcPr/>
                </a:tc>
                <a:tc>
                  <a:txBody>
                    <a:bodyPr/>
                    <a:lstStyle/>
                    <a:p>
                      <a:pPr algn="ctr"/>
                      <a:endParaRPr lang="en-US" sz="1200" dirty="0"/>
                    </a:p>
                  </a:txBody>
                  <a:tcPr/>
                </a:tc>
                <a:tc>
                  <a:txBody>
                    <a:bodyPr/>
                    <a:lstStyle/>
                    <a:p>
                      <a:pPr algn="ctr"/>
                      <a:r>
                        <a:rPr lang="en-CA" sz="1200" dirty="0" smtClean="0">
                          <a:solidFill>
                            <a:srgbClr val="FF0000"/>
                          </a:solidFill>
                        </a:rPr>
                        <a:t>X</a:t>
                      </a:r>
                      <a:endParaRPr lang="en-US" sz="1200" dirty="0">
                        <a:solidFill>
                          <a:srgbClr val="FF0000"/>
                        </a:solidFill>
                      </a:endParaRPr>
                    </a:p>
                  </a:txBody>
                  <a:tcPr/>
                </a:tc>
              </a:tr>
              <a:tr h="291339">
                <a:tc>
                  <a:txBody>
                    <a:bodyPr/>
                    <a:lstStyle/>
                    <a:p>
                      <a:r>
                        <a:rPr lang="en-CA" sz="1200" dirty="0" smtClean="0"/>
                        <a:t>Kick ball</a:t>
                      </a:r>
                      <a:endParaRPr lang="en-US" sz="1200" dirty="0"/>
                    </a:p>
                  </a:txBody>
                  <a:tcPr/>
                </a:tc>
                <a:tc>
                  <a:txBody>
                    <a:bodyPr/>
                    <a:lstStyle/>
                    <a:p>
                      <a:pPr algn="ctr"/>
                      <a:r>
                        <a:rPr lang="en-CA" sz="1200" dirty="0" smtClean="0"/>
                        <a:t>X</a:t>
                      </a:r>
                      <a:endParaRPr lang="en-US" sz="1200" dirty="0"/>
                    </a:p>
                  </a:txBody>
                  <a:tcPr/>
                </a:tc>
                <a:tc>
                  <a:txBody>
                    <a:bodyPr/>
                    <a:lstStyle/>
                    <a:p>
                      <a:pPr algn="ctr"/>
                      <a:r>
                        <a:rPr lang="en-CA" sz="1200" dirty="0" smtClean="0"/>
                        <a:t>X</a:t>
                      </a:r>
                      <a:endParaRPr lang="en-US" sz="1200" dirty="0"/>
                    </a:p>
                  </a:txBody>
                  <a:tcPr/>
                </a:tc>
              </a:tr>
              <a:tr h="455402">
                <a:tc>
                  <a:txBody>
                    <a:bodyPr/>
                    <a:lstStyle/>
                    <a:p>
                      <a:r>
                        <a:rPr lang="en-CA" sz="1200" dirty="0" smtClean="0"/>
                        <a:t>Foot dribble moving forward</a:t>
                      </a:r>
                      <a:endParaRPr lang="en-US" sz="1200" dirty="0"/>
                    </a:p>
                  </a:txBody>
                  <a:tcPr/>
                </a:tc>
                <a:tc>
                  <a:txBody>
                    <a:bodyPr/>
                    <a:lstStyle/>
                    <a:p>
                      <a:pPr algn="ctr"/>
                      <a:r>
                        <a:rPr lang="en-CA" sz="1200" dirty="0" smtClean="0"/>
                        <a:t>Dribbling</a:t>
                      </a:r>
                      <a:r>
                        <a:rPr lang="en-CA" sz="1200" baseline="0" dirty="0" smtClean="0"/>
                        <a:t> using feet</a:t>
                      </a:r>
                      <a:endParaRPr lang="en-US" sz="1200" dirty="0"/>
                    </a:p>
                  </a:txBody>
                  <a:tcPr/>
                </a:tc>
                <a:tc>
                  <a:txBody>
                    <a:bodyPr/>
                    <a:lstStyle/>
                    <a:p>
                      <a:pPr algn="ctr"/>
                      <a:r>
                        <a:rPr lang="en-CA" sz="1200" dirty="0" smtClean="0">
                          <a:solidFill>
                            <a:srgbClr val="FF0000"/>
                          </a:solidFill>
                        </a:rPr>
                        <a:t>X</a:t>
                      </a:r>
                      <a:endParaRPr lang="en-US" sz="1200" dirty="0">
                        <a:solidFill>
                          <a:srgbClr val="FF0000"/>
                        </a:solidFill>
                      </a:endParaRPr>
                    </a:p>
                  </a:txBody>
                  <a:tcPr/>
                </a:tc>
              </a:tr>
              <a:tr h="325287">
                <a:tc>
                  <a:txBody>
                    <a:bodyPr/>
                    <a:lstStyle/>
                    <a:p>
                      <a:r>
                        <a:rPr lang="en-CA" sz="1200" dirty="0" smtClean="0"/>
                        <a:t>Balance walk (heel to toe)</a:t>
                      </a:r>
                      <a:r>
                        <a:rPr lang="en-CA" sz="1200" baseline="0" dirty="0" smtClean="0"/>
                        <a:t> forward</a:t>
                      </a:r>
                      <a:endParaRPr lang="en-US" sz="1200" dirty="0"/>
                    </a:p>
                  </a:txBody>
                  <a:tcPr/>
                </a:tc>
                <a:tc>
                  <a:txBody>
                    <a:bodyPr/>
                    <a:lstStyle/>
                    <a:p>
                      <a:pPr algn="ctr"/>
                      <a:endParaRPr lang="en-US" sz="1200" dirty="0"/>
                    </a:p>
                  </a:txBody>
                  <a:tcPr/>
                </a:tc>
                <a:tc>
                  <a:txBody>
                    <a:bodyPr/>
                    <a:lstStyle/>
                    <a:p>
                      <a:pPr algn="ctr"/>
                      <a:endParaRPr lang="en-US" sz="1200" dirty="0"/>
                    </a:p>
                  </a:txBody>
                  <a:tcPr/>
                </a:tc>
              </a:tr>
              <a:tr h="325287">
                <a:tc>
                  <a:txBody>
                    <a:bodyPr/>
                    <a:lstStyle/>
                    <a:p>
                      <a:r>
                        <a:rPr lang="en-CA" sz="1200" dirty="0" smtClean="0"/>
                        <a:t>Balance walk backward</a:t>
                      </a:r>
                      <a:endParaRPr lang="en-US" sz="1200" dirty="0"/>
                    </a:p>
                  </a:txBody>
                  <a:tcPr/>
                </a:tc>
                <a:tc>
                  <a:txBody>
                    <a:bodyPr/>
                    <a:lstStyle/>
                    <a:p>
                      <a:pPr algn="ctr"/>
                      <a:endParaRPr lang="en-US" sz="1200" dirty="0"/>
                    </a:p>
                  </a:txBody>
                  <a:tcPr/>
                </a:tc>
                <a:tc>
                  <a:txBody>
                    <a:bodyPr/>
                    <a:lstStyle/>
                    <a:p>
                      <a:pPr algn="ctr"/>
                      <a:endParaRPr lang="en-US" sz="1200" dirty="0"/>
                    </a:p>
                  </a:txBody>
                  <a:tcPr/>
                </a:tc>
              </a:tr>
              <a:tr h="325287">
                <a:tc>
                  <a:txBody>
                    <a:bodyPr/>
                    <a:lstStyle/>
                    <a:p>
                      <a:r>
                        <a:rPr lang="en-CA" sz="1200" dirty="0" smtClean="0"/>
                        <a:t>Drop to ground &amp; back up</a:t>
                      </a:r>
                      <a:endParaRPr lang="en-US" sz="1200" dirty="0"/>
                    </a:p>
                  </a:txBody>
                  <a:tcPr/>
                </a:tc>
                <a:tc>
                  <a:txBody>
                    <a:bodyPr/>
                    <a:lstStyle/>
                    <a:p>
                      <a:pPr algn="ctr"/>
                      <a:endParaRPr lang="en-US" sz="1200" dirty="0"/>
                    </a:p>
                  </a:txBody>
                  <a:tcPr/>
                </a:tc>
                <a:tc>
                  <a:txBody>
                    <a:bodyPr/>
                    <a:lstStyle/>
                    <a:p>
                      <a:pPr algn="ctr"/>
                      <a:endParaRPr lang="en-US" sz="1200" dirty="0"/>
                    </a:p>
                  </a:txBody>
                  <a:tcPr/>
                </a:tc>
              </a:tr>
              <a:tr h="291339">
                <a:tc>
                  <a:txBody>
                    <a:bodyPr/>
                    <a:lstStyle/>
                    <a:p>
                      <a:r>
                        <a:rPr lang="en-CA" sz="1200" dirty="0" smtClean="0"/>
                        <a:t>Lift</a:t>
                      </a:r>
                      <a:r>
                        <a:rPr lang="en-CA" sz="1200" baseline="0" dirty="0" smtClean="0"/>
                        <a:t> and lower</a:t>
                      </a:r>
                      <a:endParaRPr lang="en-US" sz="1200" dirty="0"/>
                    </a:p>
                  </a:txBody>
                  <a:tcPr/>
                </a:tc>
                <a:tc>
                  <a:txBody>
                    <a:bodyPr/>
                    <a:lstStyle/>
                    <a:p>
                      <a:pPr algn="ctr"/>
                      <a:endParaRPr lang="en-US" sz="1200" dirty="0"/>
                    </a:p>
                  </a:txBody>
                  <a:tcPr/>
                </a:tc>
                <a:tc>
                  <a:txBody>
                    <a:bodyPr/>
                    <a:lstStyle/>
                    <a:p>
                      <a:pPr algn="ctr"/>
                      <a:endParaRPr lang="en-US" sz="1200" dirty="0"/>
                    </a:p>
                  </a:txBody>
                  <a:tcPr/>
                </a:tc>
              </a:tr>
            </a:tbl>
          </a:graphicData>
        </a:graphic>
      </p:graphicFrame>
    </p:spTree>
    <p:extLst>
      <p:ext uri="{BB962C8B-B14F-4D97-AF65-F5344CB8AC3E}">
        <p14:creationId xmlns:p14="http://schemas.microsoft.com/office/powerpoint/2010/main" val="190445571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idx="4294967295"/>
          </p:nvPr>
        </p:nvSpPr>
        <p:spPr/>
        <p:txBody>
          <a:bodyPr anchor="t"/>
          <a:lstStyle/>
          <a:p>
            <a:pPr eaLnBrk="1" hangingPunct="1"/>
            <a:endParaRPr lang="en-US">
              <a:latin typeface="Calibri" charset="0"/>
              <a:ea typeface="ＭＳ Ｐゴシック" charset="0"/>
            </a:endParaRPr>
          </a:p>
        </p:txBody>
      </p:sp>
      <p:sp>
        <p:nvSpPr>
          <p:cNvPr id="169987" name="Rectangle 3"/>
          <p:cNvSpPr>
            <a:spLocks noGrp="1" noChangeArrowheads="1"/>
          </p:cNvSpPr>
          <p:nvPr>
            <p:ph idx="4294967295"/>
          </p:nvPr>
        </p:nvSpPr>
        <p:spPr/>
        <p:txBody>
          <a:bodyPr/>
          <a:lstStyle/>
          <a:p>
            <a:pPr marL="411163" defTabSz="914400" eaLnBrk="1" hangingPunct="1"/>
            <a:endParaRPr lang="en-US">
              <a:latin typeface="Calibri" charset="0"/>
              <a:ea typeface="ＭＳ Ｐゴシック" charset="0"/>
            </a:endParaRPr>
          </a:p>
        </p:txBody>
      </p:sp>
      <p:sp>
        <p:nvSpPr>
          <p:cNvPr id="169988" name="Footer Placeholder 4"/>
          <p:cNvSpPr txBox="1">
            <a:spLocks noGrp="1"/>
          </p:cNvSpPr>
          <p:nvPr/>
        </p:nvSpPr>
        <p:spPr bwMode="auto">
          <a:xfrm>
            <a:off x="914400" y="6416675"/>
            <a:ext cx="5562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r" defTabSz="914400" eaLnBrk="1" hangingPunct="1"/>
            <a:r>
              <a:rPr lang="en-US" sz="1100">
                <a:solidFill>
                  <a:schemeClr val="tx2"/>
                </a:solidFill>
              </a:rPr>
              <a:t> </a:t>
            </a:r>
            <a:endParaRPr lang="en-CA" sz="1100">
              <a:solidFill>
                <a:schemeClr val="tx2"/>
              </a:solidFill>
            </a:endParaRPr>
          </a:p>
        </p:txBody>
      </p:sp>
      <p:pic>
        <p:nvPicPr>
          <p:cNvPr id="169989" name="Picture 4" descr="j02849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411" y="-142875"/>
            <a:ext cx="10744200" cy="700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7477" name="Text Box 5"/>
          <p:cNvSpPr txBox="1">
            <a:spLocks noChangeArrowheads="1"/>
          </p:cNvSpPr>
          <p:nvPr/>
        </p:nvSpPr>
        <p:spPr bwMode="auto">
          <a:xfrm>
            <a:off x="5428739" y="2505970"/>
            <a:ext cx="25717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defTabSz="914400"/>
            <a:r>
              <a:rPr lang="en-US" sz="3600" dirty="0">
                <a:solidFill>
                  <a:srgbClr val="FF0000"/>
                </a:solidFill>
                <a:latin typeface="Arial Black" charset="0"/>
              </a:rPr>
              <a:t>WANT TO</a:t>
            </a:r>
          </a:p>
          <a:p>
            <a:pPr defTabSz="914400"/>
            <a:endParaRPr lang="en-US" sz="3600" dirty="0">
              <a:latin typeface="Arial Black" charset="0"/>
            </a:endParaRPr>
          </a:p>
          <a:p>
            <a:pPr defTabSz="914400"/>
            <a:endParaRPr lang="en-US" sz="3600" dirty="0">
              <a:latin typeface="Arial Black" charset="0"/>
            </a:endParaRPr>
          </a:p>
        </p:txBody>
      </p:sp>
      <p:sp>
        <p:nvSpPr>
          <p:cNvPr id="2537478" name="Text Box 6"/>
          <p:cNvSpPr txBox="1">
            <a:spLocks noChangeArrowheads="1"/>
          </p:cNvSpPr>
          <p:nvPr/>
        </p:nvSpPr>
        <p:spPr bwMode="auto">
          <a:xfrm>
            <a:off x="5462076" y="3136602"/>
            <a:ext cx="4762500"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defTabSz="914400"/>
            <a:r>
              <a:rPr lang="en-US" sz="3600" dirty="0">
                <a:solidFill>
                  <a:srgbClr val="FFFF00"/>
                </a:solidFill>
                <a:latin typeface="Arial Black" charset="0"/>
              </a:rPr>
              <a:t>SHOULD DO</a:t>
            </a:r>
          </a:p>
          <a:p>
            <a:pPr defTabSz="914400"/>
            <a:endParaRPr lang="en-US" sz="3600" dirty="0">
              <a:latin typeface="Arial Black" charset="0"/>
            </a:endParaRPr>
          </a:p>
          <a:p>
            <a:pPr defTabSz="914400"/>
            <a:endParaRPr lang="en-US" sz="3600" dirty="0" smtClean="0">
              <a:latin typeface="Arial Black" charset="0"/>
            </a:endParaRPr>
          </a:p>
        </p:txBody>
      </p:sp>
      <p:sp>
        <p:nvSpPr>
          <p:cNvPr id="2537479" name="Text Box 7"/>
          <p:cNvSpPr txBox="1">
            <a:spLocks noChangeArrowheads="1"/>
          </p:cNvSpPr>
          <p:nvPr/>
        </p:nvSpPr>
        <p:spPr bwMode="auto">
          <a:xfrm>
            <a:off x="5500176" y="3800440"/>
            <a:ext cx="25463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defTabSz="914400"/>
            <a:r>
              <a:rPr lang="en-US" sz="3600" dirty="0">
                <a:solidFill>
                  <a:srgbClr val="3CFF27"/>
                </a:solidFill>
                <a:latin typeface="Arial Black" charset="0"/>
              </a:rPr>
              <a:t>MUST DO</a:t>
            </a:r>
          </a:p>
          <a:p>
            <a:pPr defTabSz="914400"/>
            <a:endParaRPr lang="en-US" sz="3600" dirty="0">
              <a:latin typeface="Arial Black" charset="0"/>
            </a:endParaRPr>
          </a:p>
          <a:p>
            <a:pPr defTabSz="914400"/>
            <a:endParaRPr lang="en-US" sz="3600" dirty="0">
              <a:latin typeface="Arial Black" charset="0"/>
            </a:endParaRPr>
          </a:p>
        </p:txBody>
      </p:sp>
      <p:sp>
        <p:nvSpPr>
          <p:cNvPr id="2" name="Rectangle 1"/>
          <p:cNvSpPr/>
          <p:nvPr/>
        </p:nvSpPr>
        <p:spPr>
          <a:xfrm>
            <a:off x="5482709" y="4568572"/>
            <a:ext cx="3504084" cy="1077218"/>
          </a:xfrm>
          <a:prstGeom prst="rect">
            <a:avLst/>
          </a:prstGeom>
        </p:spPr>
        <p:txBody>
          <a:bodyPr wrap="none">
            <a:spAutoFit/>
          </a:bodyPr>
          <a:lstStyle/>
          <a:p>
            <a:pPr defTabSz="914400"/>
            <a:r>
              <a:rPr lang="en-US" sz="3200" dirty="0" smtClean="0">
                <a:solidFill>
                  <a:srgbClr val="E03BD1"/>
                </a:solidFill>
                <a:latin typeface="Arial Black" charset="0"/>
              </a:rPr>
              <a:t>STOP </a:t>
            </a:r>
          </a:p>
          <a:p>
            <a:pPr defTabSz="914400"/>
            <a:r>
              <a:rPr lang="en-US" sz="3200" dirty="0" smtClean="0">
                <a:solidFill>
                  <a:srgbClr val="E03BD1"/>
                </a:solidFill>
                <a:latin typeface="Arial Black" charset="0"/>
              </a:rPr>
              <a:t>DYSFUNCTION </a:t>
            </a:r>
            <a:endParaRPr lang="en-US" sz="3200" dirty="0">
              <a:solidFill>
                <a:srgbClr val="E03BD1"/>
              </a:solidFill>
              <a:latin typeface="Arial Black" charset="0"/>
            </a:endParaRPr>
          </a:p>
        </p:txBody>
      </p:sp>
    </p:spTree>
    <p:custDataLst>
      <p:tags r:id="rId1"/>
    </p:custDataLst>
    <p:extLst>
      <p:ext uri="{BB962C8B-B14F-4D97-AF65-F5344CB8AC3E}">
        <p14:creationId xmlns:p14="http://schemas.microsoft.com/office/powerpoint/2010/main" val="26244301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37477"/>
                                        </p:tgtEl>
                                        <p:attrNameLst>
                                          <p:attrName>style.visibility</p:attrName>
                                        </p:attrNameLst>
                                      </p:cBhvr>
                                      <p:to>
                                        <p:strVal val="visible"/>
                                      </p:to>
                                    </p:set>
                                    <p:animEffect transition="in" filter="dissolve">
                                      <p:cBhvr>
                                        <p:cTn id="7" dur="500"/>
                                        <p:tgtEl>
                                          <p:spTgt spid="25374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37478"/>
                                        </p:tgtEl>
                                        <p:attrNameLst>
                                          <p:attrName>style.visibility</p:attrName>
                                        </p:attrNameLst>
                                      </p:cBhvr>
                                      <p:to>
                                        <p:strVal val="visible"/>
                                      </p:to>
                                    </p:set>
                                    <p:animEffect transition="in" filter="dissolve">
                                      <p:cBhvr>
                                        <p:cTn id="12" dur="500"/>
                                        <p:tgtEl>
                                          <p:spTgt spid="253747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537479"/>
                                        </p:tgtEl>
                                        <p:attrNameLst>
                                          <p:attrName>style.visibility</p:attrName>
                                        </p:attrNameLst>
                                      </p:cBhvr>
                                      <p:to>
                                        <p:strVal val="visible"/>
                                      </p:to>
                                    </p:set>
                                    <p:animEffect transition="in" filter="dissolve">
                                      <p:cBhvr>
                                        <p:cTn id="17" dur="500"/>
                                        <p:tgtEl>
                                          <p:spTgt spid="253747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7477" grpId="0"/>
      <p:bldP spid="2537478" grpId="0"/>
      <p:bldP spid="2537479" grpId="0"/>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PREVENTION &amp; REHABILITATION</a:t>
            </a:r>
            <a:endParaRPr lang="en-US" dirty="0"/>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74139920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5196126" cy="6858000"/>
          </a:xfrm>
          <a:prstGeom prst="rect">
            <a:avLst/>
          </a:prstGeom>
        </p:spPr>
      </p:pic>
      <p:sp>
        <p:nvSpPr>
          <p:cNvPr id="5" name="TextBox 4"/>
          <p:cNvSpPr txBox="1"/>
          <p:nvPr/>
        </p:nvSpPr>
        <p:spPr>
          <a:xfrm>
            <a:off x="7150922" y="6378251"/>
            <a:ext cx="1891789" cy="369332"/>
          </a:xfrm>
          <a:prstGeom prst="rect">
            <a:avLst/>
          </a:prstGeom>
          <a:noFill/>
        </p:spPr>
        <p:txBody>
          <a:bodyPr wrap="none" rtlCol="0">
            <a:spAutoFit/>
          </a:bodyPr>
          <a:lstStyle/>
          <a:p>
            <a:r>
              <a:rPr lang="en-US" dirty="0" err="1" smtClean="0"/>
              <a:t>Physicalliteracy.ca</a:t>
            </a:r>
            <a:endParaRPr lang="en-US" dirty="0"/>
          </a:p>
        </p:txBody>
      </p:sp>
    </p:spTree>
    <p:extLst>
      <p:ext uri="{BB962C8B-B14F-4D97-AF65-F5344CB8AC3E}">
        <p14:creationId xmlns:p14="http://schemas.microsoft.com/office/powerpoint/2010/main" val="264683926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MOTOR CONTROL </a:t>
            </a:r>
            <a:r>
              <a:rPr lang="en-US" dirty="0" smtClean="0"/>
              <a:t>ERRORS</a:t>
            </a:r>
            <a:endParaRPr lang="en-US" dirty="0"/>
          </a:p>
        </p:txBody>
      </p:sp>
      <p:sp>
        <p:nvSpPr>
          <p:cNvPr id="3" name="Content Placeholder 2"/>
          <p:cNvSpPr>
            <a:spLocks noGrp="1"/>
          </p:cNvSpPr>
          <p:nvPr>
            <p:ph sz="half" idx="4294967295"/>
          </p:nvPr>
        </p:nvSpPr>
        <p:spPr>
          <a:xfrm>
            <a:off x="457200" y="1600200"/>
            <a:ext cx="4038600" cy="4525963"/>
          </a:xfrm>
          <a:prstGeom prst="rect">
            <a:avLst/>
          </a:prstGeom>
        </p:spPr>
        <p:txBody>
          <a:bodyPr>
            <a:normAutofit fontScale="92500" lnSpcReduction="10000"/>
          </a:bodyPr>
          <a:lstStyle/>
          <a:p>
            <a:pPr marL="0" indent="0" algn="ctr">
              <a:buNone/>
            </a:pPr>
            <a:r>
              <a:rPr lang="en-US" dirty="0" smtClean="0">
                <a:solidFill>
                  <a:srgbClr val="FF0000"/>
                </a:solidFill>
              </a:rPr>
              <a:t>ERROR 1</a:t>
            </a:r>
          </a:p>
          <a:p>
            <a:pPr marL="0" indent="0" algn="ctr">
              <a:buNone/>
            </a:pPr>
            <a:r>
              <a:rPr lang="en-US" dirty="0" smtClean="0"/>
              <a:t>BRAIN FAILS TO ASK THE MUSCLE TO DO </a:t>
            </a:r>
          </a:p>
          <a:p>
            <a:endParaRPr lang="en-US" dirty="0"/>
          </a:p>
          <a:p>
            <a:endParaRPr lang="en-US" dirty="0" smtClean="0"/>
          </a:p>
          <a:p>
            <a:r>
              <a:rPr lang="en-US" dirty="0" smtClean="0"/>
              <a:t>BRAIN TRAINING </a:t>
            </a:r>
          </a:p>
          <a:p>
            <a:endParaRPr lang="en-US" dirty="0" smtClean="0"/>
          </a:p>
          <a:p>
            <a:r>
              <a:rPr lang="en-US" dirty="0" smtClean="0"/>
              <a:t>REPETITION BASED LEARNING WITH KNOWLEDGE OF RESULTS </a:t>
            </a:r>
          </a:p>
          <a:p>
            <a:r>
              <a:rPr lang="en-US" dirty="0" smtClean="0"/>
              <a:t>PERTURBATION MANAGEMENT </a:t>
            </a:r>
            <a:endParaRPr lang="en-US" dirty="0"/>
          </a:p>
        </p:txBody>
      </p:sp>
      <p:sp>
        <p:nvSpPr>
          <p:cNvPr id="4" name="Content Placeholder 3"/>
          <p:cNvSpPr>
            <a:spLocks noGrp="1"/>
          </p:cNvSpPr>
          <p:nvPr>
            <p:ph sz="half" idx="4294967295"/>
          </p:nvPr>
        </p:nvSpPr>
        <p:spPr>
          <a:xfrm>
            <a:off x="4572000" y="1600200"/>
            <a:ext cx="4038600" cy="4525963"/>
          </a:xfrm>
          <a:prstGeom prst="rect">
            <a:avLst/>
          </a:prstGeom>
        </p:spPr>
        <p:txBody>
          <a:bodyPr>
            <a:normAutofit/>
          </a:bodyPr>
          <a:lstStyle/>
          <a:p>
            <a:pPr marL="0" indent="0" algn="ctr">
              <a:buNone/>
            </a:pPr>
            <a:r>
              <a:rPr lang="en-US" dirty="0" smtClean="0">
                <a:solidFill>
                  <a:srgbClr val="FF0000"/>
                </a:solidFill>
              </a:rPr>
              <a:t>ERROR 2</a:t>
            </a:r>
          </a:p>
          <a:p>
            <a:pPr marL="0" indent="0" algn="ctr">
              <a:buNone/>
            </a:pPr>
            <a:r>
              <a:rPr lang="en-US" dirty="0" smtClean="0"/>
              <a:t>MUSCLE FAILS GIVEN APPROPRIATE NEURAL INPUT </a:t>
            </a:r>
          </a:p>
          <a:p>
            <a:endParaRPr lang="en-US" dirty="0" smtClean="0"/>
          </a:p>
          <a:p>
            <a:r>
              <a:rPr lang="en-US" dirty="0" smtClean="0"/>
              <a:t>MUSCLE TRAINING </a:t>
            </a:r>
          </a:p>
          <a:p>
            <a:endParaRPr lang="en-US" dirty="0" smtClean="0"/>
          </a:p>
          <a:p>
            <a:r>
              <a:rPr lang="en-US" dirty="0" smtClean="0"/>
              <a:t>CLASSIC STRENGTH AND ENDURANCE TRAINING </a:t>
            </a:r>
            <a:endParaRPr lang="en-US" dirty="0"/>
          </a:p>
        </p:txBody>
      </p:sp>
      <p:sp>
        <p:nvSpPr>
          <p:cNvPr id="5" name="Title 1"/>
          <p:cNvSpPr txBox="1">
            <a:spLocks/>
          </p:cNvSpPr>
          <p:nvPr/>
        </p:nvSpPr>
        <p:spPr>
          <a:xfrm>
            <a:off x="381000" y="5605272"/>
            <a:ext cx="82296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solidFill>
                  <a:srgbClr val="FF0000"/>
                </a:solidFill>
              </a:rPr>
              <a:t>Selection &amp; Sequencing ERROR</a:t>
            </a:r>
            <a:endParaRPr lang="en-US" dirty="0">
              <a:solidFill>
                <a:srgbClr val="FF0000"/>
              </a:solidFill>
            </a:endParaRPr>
          </a:p>
        </p:txBody>
      </p:sp>
    </p:spTree>
    <p:extLst>
      <p:ext uri="{BB962C8B-B14F-4D97-AF65-F5344CB8AC3E}">
        <p14:creationId xmlns:p14="http://schemas.microsoft.com/office/powerpoint/2010/main" val="1844552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PL Prevention Study </a:t>
            </a:r>
            <a:endParaRPr lang="en-US" dirty="0"/>
          </a:p>
        </p:txBody>
      </p:sp>
      <p:sp>
        <p:nvSpPr>
          <p:cNvPr id="5" name="Content Placeholder 4"/>
          <p:cNvSpPr>
            <a:spLocks noGrp="1"/>
          </p:cNvSpPr>
          <p:nvPr>
            <p:ph idx="1"/>
          </p:nvPr>
        </p:nvSpPr>
        <p:spPr>
          <a:xfrm>
            <a:off x="457200" y="1297740"/>
            <a:ext cx="8229600" cy="5560260"/>
          </a:xfrm>
        </p:spPr>
        <p:txBody>
          <a:bodyPr>
            <a:normAutofit lnSpcReduction="10000"/>
          </a:bodyPr>
          <a:lstStyle/>
          <a:p>
            <a:pPr marL="0" indent="0">
              <a:buNone/>
            </a:pPr>
            <a:r>
              <a:rPr lang="en-US" dirty="0" smtClean="0"/>
              <a:t>An </a:t>
            </a:r>
            <a:r>
              <a:rPr lang="en-US" dirty="0"/>
              <a:t>ACL injury prevention program for provincial and Canada games team level soccer players (ages 12 to 18) was implemented. </a:t>
            </a:r>
            <a:endParaRPr lang="en-US" dirty="0" smtClean="0"/>
          </a:p>
          <a:p>
            <a:pPr marL="0" indent="0">
              <a:buNone/>
            </a:pPr>
            <a:endParaRPr lang="en-US" dirty="0" smtClean="0"/>
          </a:p>
          <a:p>
            <a:pPr marL="0" indent="0">
              <a:buNone/>
            </a:pPr>
            <a:r>
              <a:rPr lang="en-US" dirty="0" smtClean="0"/>
              <a:t>The </a:t>
            </a:r>
            <a:r>
              <a:rPr lang="en-US" dirty="0"/>
              <a:t>ACL injury prevention drills were embedded into "conditioning" sessions integrated into practice by coaches. The sessions involved </a:t>
            </a:r>
            <a:r>
              <a:rPr lang="en-US" dirty="0" smtClean="0"/>
              <a:t>dynamic </a:t>
            </a:r>
            <a:r>
              <a:rPr lang="en-US" dirty="0"/>
              <a:t>warm-up, ladder </a:t>
            </a:r>
            <a:r>
              <a:rPr lang="en-US" dirty="0" smtClean="0"/>
              <a:t>drills, </a:t>
            </a:r>
            <a:r>
              <a:rPr lang="en-US" dirty="0"/>
              <a:t>pylon drills, sprints, single legged exercises, as well as core and gluteus </a:t>
            </a:r>
            <a:r>
              <a:rPr lang="en-US" dirty="0" err="1"/>
              <a:t>medius</a:t>
            </a:r>
            <a:r>
              <a:rPr lang="en-US" dirty="0"/>
              <a:t> </a:t>
            </a:r>
            <a:r>
              <a:rPr lang="en-US" dirty="0" smtClean="0"/>
              <a:t>exercises motion control exercises. </a:t>
            </a:r>
          </a:p>
          <a:p>
            <a:pPr marL="0" indent="0">
              <a:buNone/>
            </a:pPr>
            <a:endParaRPr lang="en-US" dirty="0" smtClean="0"/>
          </a:p>
          <a:p>
            <a:pPr marL="0" indent="0">
              <a:buNone/>
            </a:pPr>
            <a:r>
              <a:rPr lang="en-US" dirty="0" smtClean="0"/>
              <a:t>The </a:t>
            </a:r>
            <a:r>
              <a:rPr lang="en-US" dirty="0"/>
              <a:t>basis of the injury prevention program was </a:t>
            </a:r>
            <a:r>
              <a:rPr lang="en-US" b="1" dirty="0"/>
              <a:t>repetition-based learning</a:t>
            </a:r>
            <a:r>
              <a:rPr lang="en-US" dirty="0"/>
              <a:t> of primary forms of </a:t>
            </a:r>
            <a:r>
              <a:rPr lang="en-US" dirty="0" smtClean="0"/>
              <a:t>pivoting/cutting </a:t>
            </a:r>
            <a:r>
              <a:rPr lang="en-US" dirty="0"/>
              <a:t>movements observed in soccer competitions. The goals of the ACL injury prevention drills were to maximize proficiency in cutting maneuvers, and minimize right to left asymmetry. </a:t>
            </a:r>
            <a:endParaRPr lang="en-US" dirty="0" smtClean="0"/>
          </a:p>
          <a:p>
            <a:pPr marL="0" indent="0">
              <a:buNone/>
            </a:pPr>
            <a:endParaRPr lang="en-US" dirty="0" smtClean="0"/>
          </a:p>
        </p:txBody>
      </p:sp>
    </p:spTree>
    <p:extLst>
      <p:ext uri="{BB962C8B-B14F-4D97-AF65-F5344CB8AC3E}">
        <p14:creationId xmlns:p14="http://schemas.microsoft.com/office/powerpoint/2010/main" val="20394874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dissolve">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PL Prevention Study </a:t>
            </a:r>
            <a:endParaRPr lang="en-US" dirty="0"/>
          </a:p>
        </p:txBody>
      </p:sp>
      <p:sp>
        <p:nvSpPr>
          <p:cNvPr id="5" name="Content Placeholder 4"/>
          <p:cNvSpPr>
            <a:spLocks noGrp="1"/>
          </p:cNvSpPr>
          <p:nvPr>
            <p:ph idx="1"/>
          </p:nvPr>
        </p:nvSpPr>
        <p:spPr>
          <a:xfrm>
            <a:off x="457200" y="1145877"/>
            <a:ext cx="8229600" cy="5560260"/>
          </a:xfrm>
        </p:spPr>
        <p:txBody>
          <a:bodyPr>
            <a:normAutofit fontScale="85000" lnSpcReduction="10000"/>
          </a:bodyPr>
          <a:lstStyle/>
          <a:p>
            <a:pPr marL="0" indent="0">
              <a:buNone/>
            </a:pPr>
            <a:endParaRPr lang="en-US" dirty="0" smtClean="0"/>
          </a:p>
          <a:p>
            <a:pPr marL="0" indent="0">
              <a:buNone/>
            </a:pPr>
            <a:r>
              <a:rPr lang="en-US" dirty="0" smtClean="0"/>
              <a:t>There </a:t>
            </a:r>
            <a:r>
              <a:rPr lang="en-US" dirty="0"/>
              <a:t>was a </a:t>
            </a:r>
            <a:r>
              <a:rPr lang="en-US" b="1" dirty="0"/>
              <a:t>high level of adoption </a:t>
            </a:r>
            <a:r>
              <a:rPr lang="en-US" dirty="0"/>
              <a:t>(100</a:t>
            </a:r>
            <a:r>
              <a:rPr lang="en-US" dirty="0" smtClean="0"/>
              <a:t>%, 10 teams) </a:t>
            </a:r>
            <a:r>
              <a:rPr lang="en-US" dirty="0"/>
              <a:t>and compliance (1-3x/week use) by coaches. Over 160 participants were engaged in the </a:t>
            </a:r>
            <a:r>
              <a:rPr lang="en-US" dirty="0" smtClean="0"/>
              <a:t>prevention program </a:t>
            </a:r>
            <a:r>
              <a:rPr lang="en-US" dirty="0"/>
              <a:t>for two years</a:t>
            </a:r>
            <a:r>
              <a:rPr lang="en-US" dirty="0" smtClean="0"/>
              <a:t>. 120 control (no intervention) for two years. </a:t>
            </a:r>
          </a:p>
          <a:p>
            <a:pPr marL="0" indent="0">
              <a:buNone/>
            </a:pPr>
            <a:endParaRPr lang="en-US" dirty="0"/>
          </a:p>
          <a:p>
            <a:pPr marL="0" indent="0">
              <a:buNone/>
            </a:pPr>
            <a:r>
              <a:rPr lang="en-US" dirty="0" smtClean="0"/>
              <a:t>All </a:t>
            </a:r>
            <a:r>
              <a:rPr lang="en-US" dirty="0"/>
              <a:t>athletes were evaluated (every 2-3 months) for CV fitness, 40 m sprint, core, and lower body power. </a:t>
            </a:r>
            <a:r>
              <a:rPr lang="en-US" b="1" dirty="0"/>
              <a:t>S</a:t>
            </a:r>
            <a:r>
              <a:rPr lang="en-US" b="1" dirty="0" smtClean="0"/>
              <a:t>ignificant </a:t>
            </a:r>
            <a:r>
              <a:rPr lang="en-US" b="1" dirty="0"/>
              <a:t>improvement in all fitness and performance measures. </a:t>
            </a:r>
            <a:endParaRPr lang="en-US" b="1" dirty="0" smtClean="0"/>
          </a:p>
          <a:p>
            <a:pPr marL="0" indent="0">
              <a:buNone/>
            </a:pPr>
            <a:endParaRPr lang="en-US" dirty="0"/>
          </a:p>
          <a:p>
            <a:pPr marL="0" indent="0">
              <a:buNone/>
            </a:pPr>
            <a:r>
              <a:rPr lang="en-US" dirty="0" smtClean="0"/>
              <a:t>Drill </a:t>
            </a:r>
            <a:r>
              <a:rPr lang="en-US" dirty="0"/>
              <a:t>based proficiency assessment revealed substantial right to left asymmetry in females, as well as lower overall proficiency than males. Drills improved </a:t>
            </a:r>
            <a:r>
              <a:rPr lang="en-US" dirty="0" smtClean="0"/>
              <a:t>proficiency for box step cutting maneuver  </a:t>
            </a:r>
            <a:r>
              <a:rPr lang="en-US" dirty="0"/>
              <a:t>in both males and females, </a:t>
            </a:r>
            <a:r>
              <a:rPr lang="en-US" dirty="0" smtClean="0"/>
              <a:t>and dramatically </a:t>
            </a:r>
            <a:r>
              <a:rPr lang="en-US" dirty="0"/>
              <a:t>reduced asymmetry in females. </a:t>
            </a:r>
            <a:endParaRPr lang="en-US" dirty="0" smtClean="0"/>
          </a:p>
          <a:p>
            <a:pPr marL="0" indent="0">
              <a:buNone/>
            </a:pPr>
            <a:endParaRPr lang="en-US" b="1" dirty="0"/>
          </a:p>
          <a:p>
            <a:pPr marL="0" indent="0">
              <a:buNone/>
            </a:pPr>
            <a:r>
              <a:rPr lang="en-US" b="1" dirty="0" smtClean="0"/>
              <a:t>The </a:t>
            </a:r>
            <a:r>
              <a:rPr lang="en-US" b="1" dirty="0"/>
              <a:t>ACL injury rates were less than half (</a:t>
            </a:r>
            <a:r>
              <a:rPr lang="en-US" b="1" dirty="0" smtClean="0"/>
              <a:t>2.1%</a:t>
            </a:r>
            <a:r>
              <a:rPr lang="en-US" b="1" dirty="0"/>
              <a:t>) of the rates (7.5%) in new cohort without the ACL prevention, and lower than published rates (5%). </a:t>
            </a:r>
            <a:r>
              <a:rPr lang="en-US" b="1" dirty="0" smtClean="0"/>
              <a:t>(P  &lt; 0.05)</a:t>
            </a:r>
            <a:endParaRPr lang="en-US" b="1" dirty="0"/>
          </a:p>
        </p:txBody>
      </p:sp>
    </p:spTree>
    <p:extLst>
      <p:ext uri="{BB962C8B-B14F-4D97-AF65-F5344CB8AC3E}">
        <p14:creationId xmlns:p14="http://schemas.microsoft.com/office/powerpoint/2010/main" val="37922316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dissolve">
                                      <p:cBhvr>
                                        <p:cTn id="17" dur="500"/>
                                        <p:tgtEl>
                                          <p:spTgt spid="5">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dissolve">
                                      <p:cBhvr>
                                        <p:cTn id="2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229600" cy="5257800"/>
          </a:xfrm>
        </p:spPr>
        <p:txBody>
          <a:bodyPr>
            <a:normAutofit fontScale="70000" lnSpcReduction="20000"/>
          </a:bodyPr>
          <a:lstStyle/>
          <a:p>
            <a:r>
              <a:rPr lang="en-US" dirty="0"/>
              <a:t>Sixty-one teams with 1435 athletes completed the study (852 control athletes; 583 intervention). </a:t>
            </a:r>
            <a:endParaRPr lang="en-US" dirty="0" smtClean="0"/>
          </a:p>
          <a:p>
            <a:endParaRPr lang="en-US" dirty="0" smtClean="0"/>
          </a:p>
          <a:p>
            <a:r>
              <a:rPr lang="en-US" dirty="0" smtClean="0"/>
              <a:t>The </a:t>
            </a:r>
            <a:r>
              <a:rPr lang="en-US" dirty="0"/>
              <a:t>overall </a:t>
            </a:r>
            <a:r>
              <a:rPr lang="en-US" dirty="0" smtClean="0"/>
              <a:t>anterior cruciate </a:t>
            </a:r>
            <a:r>
              <a:rPr lang="en-US" dirty="0"/>
              <a:t>ligament injury rate among intervention athletes was 1.7 times less than in control athletes (0.199 </a:t>
            </a:r>
            <a:r>
              <a:rPr lang="en-US" dirty="0" err="1"/>
              <a:t>vs</a:t>
            </a:r>
            <a:r>
              <a:rPr lang="en-US" dirty="0"/>
              <a:t> 0.340; P = .</a:t>
            </a:r>
            <a:r>
              <a:rPr lang="en-US" dirty="0" smtClean="0"/>
              <a:t>198; 41</a:t>
            </a:r>
            <a:r>
              <a:rPr lang="en-US" dirty="0"/>
              <a:t>% decrease). Noncontact anterior cruciate ligament injury rate among intervention athletes was 3.3 times less than in </a:t>
            </a:r>
            <a:r>
              <a:rPr lang="en-US" dirty="0" smtClean="0"/>
              <a:t>control athletes </a:t>
            </a:r>
            <a:r>
              <a:rPr lang="en-US" dirty="0"/>
              <a:t>(0.057 </a:t>
            </a:r>
            <a:r>
              <a:rPr lang="en-US" dirty="0" err="1"/>
              <a:t>vs</a:t>
            </a:r>
            <a:r>
              <a:rPr lang="en-US" dirty="0"/>
              <a:t> 0.189; P = .066; 70% decrease). </a:t>
            </a:r>
            <a:endParaRPr lang="en-US" dirty="0" smtClean="0"/>
          </a:p>
          <a:p>
            <a:endParaRPr lang="en-US" dirty="0"/>
          </a:p>
          <a:p>
            <a:r>
              <a:rPr lang="en-US" dirty="0" smtClean="0"/>
              <a:t>No </a:t>
            </a:r>
            <a:r>
              <a:rPr lang="en-US" dirty="0"/>
              <a:t>anterior cruciate ligament injuries occurred among intervention </a:t>
            </a:r>
            <a:r>
              <a:rPr lang="en-US" dirty="0" smtClean="0"/>
              <a:t>athletes during </a:t>
            </a:r>
            <a:r>
              <a:rPr lang="en-US" dirty="0"/>
              <a:t>practice versus 6 among control athletes (P = .014). Game-related noncontact anterior cruciate ligament injury rates </a:t>
            </a:r>
            <a:r>
              <a:rPr lang="en-US" dirty="0" smtClean="0"/>
              <a:t>in intervention </a:t>
            </a:r>
            <a:r>
              <a:rPr lang="en-US" dirty="0"/>
              <a:t>athletes were reduced by more than half (0.233 </a:t>
            </a:r>
            <a:r>
              <a:rPr lang="en-US" dirty="0" err="1"/>
              <a:t>vs</a:t>
            </a:r>
            <a:r>
              <a:rPr lang="en-US" dirty="0"/>
              <a:t> 0.564; P = .218). </a:t>
            </a:r>
            <a:endParaRPr lang="en-US" dirty="0" smtClean="0"/>
          </a:p>
          <a:p>
            <a:endParaRPr lang="en-US" dirty="0" smtClean="0"/>
          </a:p>
          <a:p>
            <a:r>
              <a:rPr lang="en-US" dirty="0" smtClean="0"/>
              <a:t>Intervention </a:t>
            </a:r>
            <a:r>
              <a:rPr lang="en-US" dirty="0"/>
              <a:t>athletes with a history of </a:t>
            </a:r>
            <a:r>
              <a:rPr lang="en-US" dirty="0" smtClean="0"/>
              <a:t>anterior cruciate </a:t>
            </a:r>
            <a:r>
              <a:rPr lang="en-US" dirty="0"/>
              <a:t>ligament injury were significantly less likely to suffer another anterior cruciate ligament injury compared with control </a:t>
            </a:r>
            <a:r>
              <a:rPr lang="en-US" dirty="0" smtClean="0"/>
              <a:t>athletes with </a:t>
            </a:r>
            <a:r>
              <a:rPr lang="en-US" dirty="0"/>
              <a:t>a similar history (P = .046 for noncontact injuries)</a:t>
            </a:r>
            <a:r>
              <a:rPr lang="en-US" dirty="0" smtClean="0"/>
              <a:t>.</a:t>
            </a:r>
          </a:p>
          <a:p>
            <a:endParaRPr lang="en-US" dirty="0"/>
          </a:p>
          <a:p>
            <a:r>
              <a:rPr lang="en-US" dirty="0" smtClean="0"/>
              <a:t>They use flexibility, agility and strength training drills . Unknown which element was effective. </a:t>
            </a:r>
            <a:endParaRPr lang="en-US" dirty="0"/>
          </a:p>
        </p:txBody>
      </p:sp>
      <p:pic>
        <p:nvPicPr>
          <p:cNvPr id="4" name="Content Placeholder 3"/>
          <p:cNvPicPr>
            <a:picLocks noChangeAspect="1"/>
          </p:cNvPicPr>
          <p:nvPr/>
        </p:nvPicPr>
        <p:blipFill>
          <a:blip r:embed="rId2"/>
          <a:srcRect t="-116105" b="-116105"/>
          <a:stretch>
            <a:fillRect/>
          </a:stretch>
        </p:blipFill>
        <p:spPr>
          <a:xfrm>
            <a:off x="457200" y="-607999"/>
            <a:ext cx="8229600" cy="2956807"/>
          </a:xfrm>
          <a:prstGeom prst="rect">
            <a:avLst/>
          </a:prstGeom>
        </p:spPr>
      </p:pic>
    </p:spTree>
    <p:extLst>
      <p:ext uri="{BB962C8B-B14F-4D97-AF65-F5344CB8AC3E}">
        <p14:creationId xmlns:p14="http://schemas.microsoft.com/office/powerpoint/2010/main" val="440804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dissolv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ded Corner 2"/>
          <p:cNvSpPr/>
          <p:nvPr/>
        </p:nvSpPr>
        <p:spPr>
          <a:xfrm>
            <a:off x="0" y="-27612"/>
            <a:ext cx="9144000" cy="6858000"/>
          </a:xfrm>
          <a:prstGeom prst="foldedCorner">
            <a:avLst/>
          </a:prstGeom>
          <a:effectLst>
            <a:outerShdw blurRad="40000" dist="23000" dir="5400000" rotWithShape="0">
              <a:schemeClr val="accent5">
                <a:lumMod val="60000"/>
                <a:lumOff val="4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 name="Chart 1"/>
          <p:cNvGraphicFramePr/>
          <p:nvPr>
            <p:extLst>
              <p:ext uri="{D42A27DB-BD31-4B8C-83A1-F6EECF244321}">
                <p14:modId xmlns:p14="http://schemas.microsoft.com/office/powerpoint/2010/main" val="4044797594"/>
              </p:ext>
            </p:extLst>
          </p:nvPr>
        </p:nvGraphicFramePr>
        <p:xfrm>
          <a:off x="993951" y="1483788"/>
          <a:ext cx="6902434" cy="4721562"/>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3810144" y="2360781"/>
            <a:ext cx="483170" cy="96640"/>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49375" y="1277241"/>
            <a:ext cx="344576" cy="96640"/>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312129" y="1870111"/>
            <a:ext cx="483170" cy="96640"/>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7896385" y="1104667"/>
            <a:ext cx="483170" cy="96640"/>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8134343" y="562507"/>
            <a:ext cx="0" cy="1136839"/>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062593" y="2111799"/>
            <a:ext cx="0" cy="612173"/>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531042" y="1267901"/>
            <a:ext cx="0" cy="1327578"/>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832819" y="862515"/>
            <a:ext cx="0" cy="919667"/>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274940" y="116641"/>
            <a:ext cx="499243" cy="646331"/>
          </a:xfrm>
          <a:prstGeom prst="rect">
            <a:avLst/>
          </a:prstGeom>
          <a:noFill/>
        </p:spPr>
        <p:txBody>
          <a:bodyPr wrap="none" rtlCol="0">
            <a:spAutoFit/>
          </a:bodyPr>
          <a:lstStyle/>
          <a:p>
            <a:pPr algn="ctr"/>
            <a:r>
              <a:rPr lang="en-US" dirty="0" smtClean="0"/>
              <a:t>PL </a:t>
            </a:r>
          </a:p>
          <a:p>
            <a:pPr algn="ctr"/>
            <a:r>
              <a:rPr lang="en-US" dirty="0" smtClean="0"/>
              <a:t>Pre</a:t>
            </a:r>
            <a:endParaRPr lang="en-US" dirty="0"/>
          </a:p>
        </p:txBody>
      </p:sp>
      <p:sp>
        <p:nvSpPr>
          <p:cNvPr id="22" name="TextBox 21"/>
          <p:cNvSpPr txBox="1"/>
          <p:nvPr/>
        </p:nvSpPr>
        <p:spPr>
          <a:xfrm>
            <a:off x="381268" y="180167"/>
            <a:ext cx="1024928" cy="646331"/>
          </a:xfrm>
          <a:prstGeom prst="rect">
            <a:avLst/>
          </a:prstGeom>
          <a:noFill/>
        </p:spPr>
        <p:txBody>
          <a:bodyPr wrap="none" rtlCol="0">
            <a:spAutoFit/>
          </a:bodyPr>
          <a:lstStyle/>
          <a:p>
            <a:pPr algn="ctr"/>
            <a:r>
              <a:rPr lang="en-US" dirty="0" smtClean="0"/>
              <a:t>Matched </a:t>
            </a:r>
          </a:p>
          <a:p>
            <a:pPr algn="ctr"/>
            <a:r>
              <a:rPr lang="en-US" dirty="0" smtClean="0"/>
              <a:t>Control</a:t>
            </a:r>
            <a:endParaRPr lang="en-US" dirty="0"/>
          </a:p>
        </p:txBody>
      </p:sp>
      <p:sp>
        <p:nvSpPr>
          <p:cNvPr id="23" name="TextBox 22"/>
          <p:cNvSpPr txBox="1"/>
          <p:nvPr/>
        </p:nvSpPr>
        <p:spPr>
          <a:xfrm>
            <a:off x="3465400" y="114496"/>
            <a:ext cx="1137301" cy="646331"/>
          </a:xfrm>
          <a:prstGeom prst="rect">
            <a:avLst/>
          </a:prstGeom>
          <a:noFill/>
        </p:spPr>
        <p:txBody>
          <a:bodyPr wrap="none" rtlCol="0">
            <a:spAutoFit/>
          </a:bodyPr>
          <a:lstStyle/>
          <a:p>
            <a:pPr algn="ctr"/>
            <a:r>
              <a:rPr lang="en-US" dirty="0" smtClean="0"/>
              <a:t>PL</a:t>
            </a:r>
          </a:p>
          <a:p>
            <a:pPr algn="ctr"/>
            <a:r>
              <a:rPr lang="en-US" dirty="0" smtClean="0"/>
              <a:t> 5-21 days</a:t>
            </a:r>
            <a:endParaRPr lang="en-US" dirty="0"/>
          </a:p>
        </p:txBody>
      </p:sp>
      <p:sp>
        <p:nvSpPr>
          <p:cNvPr id="24" name="TextBox 23"/>
          <p:cNvSpPr txBox="1"/>
          <p:nvPr/>
        </p:nvSpPr>
        <p:spPr>
          <a:xfrm>
            <a:off x="7590522" y="76276"/>
            <a:ext cx="1095172" cy="646331"/>
          </a:xfrm>
          <a:prstGeom prst="rect">
            <a:avLst/>
          </a:prstGeom>
          <a:noFill/>
        </p:spPr>
        <p:txBody>
          <a:bodyPr wrap="none" rtlCol="0">
            <a:spAutoFit/>
          </a:bodyPr>
          <a:lstStyle/>
          <a:p>
            <a:pPr algn="ctr"/>
            <a:r>
              <a:rPr lang="en-US" dirty="0" smtClean="0"/>
              <a:t>PL</a:t>
            </a:r>
          </a:p>
          <a:p>
            <a:pPr algn="ctr"/>
            <a:r>
              <a:rPr lang="en-US" dirty="0" smtClean="0"/>
              <a:t> 1-2 years</a:t>
            </a:r>
            <a:endParaRPr lang="en-US" dirty="0"/>
          </a:p>
        </p:txBody>
      </p:sp>
    </p:spTree>
    <p:extLst>
      <p:ext uri="{BB962C8B-B14F-4D97-AF65-F5344CB8AC3E}">
        <p14:creationId xmlns:p14="http://schemas.microsoft.com/office/powerpoint/2010/main" val="4098910925"/>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ded Corner 2"/>
          <p:cNvSpPr/>
          <p:nvPr/>
        </p:nvSpPr>
        <p:spPr>
          <a:xfrm>
            <a:off x="0" y="0"/>
            <a:ext cx="9144000" cy="6858000"/>
          </a:xfrm>
          <a:prstGeom prst="foldedCorner">
            <a:avLst/>
          </a:prstGeom>
          <a:effectLst>
            <a:outerShdw blurRad="40000" dist="23000" dir="5400000" rotWithShape="0">
              <a:schemeClr val="accent5">
                <a:lumMod val="60000"/>
                <a:lumOff val="4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6" name="Chart 5"/>
          <p:cNvGraphicFramePr/>
          <p:nvPr>
            <p:extLst>
              <p:ext uri="{D42A27DB-BD31-4B8C-83A1-F6EECF244321}">
                <p14:modId xmlns:p14="http://schemas.microsoft.com/office/powerpoint/2010/main" val="880578093"/>
              </p:ext>
            </p:extLst>
          </p:nvPr>
        </p:nvGraphicFramePr>
        <p:xfrm>
          <a:off x="432549" y="198798"/>
          <a:ext cx="4834890" cy="290893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p:nvPr>
            <p:extLst>
              <p:ext uri="{D42A27DB-BD31-4B8C-83A1-F6EECF244321}">
                <p14:modId xmlns:p14="http://schemas.microsoft.com/office/powerpoint/2010/main" val="2099347752"/>
              </p:ext>
            </p:extLst>
          </p:nvPr>
        </p:nvGraphicFramePr>
        <p:xfrm>
          <a:off x="485643" y="3354794"/>
          <a:ext cx="4605757" cy="3268508"/>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82430" y="198798"/>
            <a:ext cx="403213" cy="369332"/>
          </a:xfrm>
          <a:prstGeom prst="rect">
            <a:avLst/>
          </a:prstGeom>
          <a:noFill/>
        </p:spPr>
        <p:txBody>
          <a:bodyPr wrap="none" rtlCol="0">
            <a:spAutoFit/>
          </a:bodyPr>
          <a:lstStyle/>
          <a:p>
            <a:r>
              <a:rPr lang="en-US" dirty="0" smtClean="0"/>
              <a:t>ST </a:t>
            </a:r>
            <a:endParaRPr lang="en-US" dirty="0"/>
          </a:p>
        </p:txBody>
      </p:sp>
      <p:sp>
        <p:nvSpPr>
          <p:cNvPr id="9" name="TextBox 8"/>
          <p:cNvSpPr txBox="1"/>
          <p:nvPr/>
        </p:nvSpPr>
        <p:spPr>
          <a:xfrm>
            <a:off x="102260" y="3354794"/>
            <a:ext cx="330289" cy="369332"/>
          </a:xfrm>
          <a:prstGeom prst="rect">
            <a:avLst/>
          </a:prstGeom>
          <a:noFill/>
        </p:spPr>
        <p:txBody>
          <a:bodyPr wrap="none" rtlCol="0">
            <a:spAutoFit/>
          </a:bodyPr>
          <a:lstStyle/>
          <a:p>
            <a:r>
              <a:rPr lang="en-US" dirty="0" smtClean="0"/>
              <a:t>G </a:t>
            </a:r>
            <a:endParaRPr lang="en-US" dirty="0"/>
          </a:p>
        </p:txBody>
      </p:sp>
      <p:sp>
        <p:nvSpPr>
          <p:cNvPr id="15" name="Left Arrow 14"/>
          <p:cNvSpPr/>
          <p:nvPr/>
        </p:nvSpPr>
        <p:spPr>
          <a:xfrm>
            <a:off x="4420663" y="1767134"/>
            <a:ext cx="635024" cy="272692"/>
          </a:xfrm>
          <a:prstGeom prst="lef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Left Arrow 15"/>
          <p:cNvSpPr/>
          <p:nvPr/>
        </p:nvSpPr>
        <p:spPr>
          <a:xfrm>
            <a:off x="4336274" y="4718676"/>
            <a:ext cx="635024" cy="272692"/>
          </a:xfrm>
          <a:prstGeom prst="lef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5000467" y="1711912"/>
            <a:ext cx="593920" cy="369332"/>
          </a:xfrm>
          <a:prstGeom prst="rect">
            <a:avLst/>
          </a:prstGeom>
          <a:noFill/>
        </p:spPr>
        <p:txBody>
          <a:bodyPr wrap="none" rtlCol="0">
            <a:spAutoFit/>
          </a:bodyPr>
          <a:lstStyle/>
          <a:p>
            <a:r>
              <a:rPr lang="en-US" dirty="0" smtClean="0"/>
              <a:t>41.5 </a:t>
            </a:r>
            <a:endParaRPr lang="en-US" dirty="0"/>
          </a:p>
        </p:txBody>
      </p:sp>
      <p:sp>
        <p:nvSpPr>
          <p:cNvPr id="18" name="TextBox 17"/>
          <p:cNvSpPr txBox="1"/>
          <p:nvPr/>
        </p:nvSpPr>
        <p:spPr>
          <a:xfrm>
            <a:off x="4916389" y="4649646"/>
            <a:ext cx="593920" cy="369332"/>
          </a:xfrm>
          <a:prstGeom prst="rect">
            <a:avLst/>
          </a:prstGeom>
          <a:noFill/>
        </p:spPr>
        <p:txBody>
          <a:bodyPr wrap="none" rtlCol="0">
            <a:spAutoFit/>
          </a:bodyPr>
          <a:lstStyle/>
          <a:p>
            <a:r>
              <a:rPr lang="en-US" dirty="0" smtClean="0"/>
              <a:t>65.5 </a:t>
            </a:r>
            <a:endParaRPr lang="en-US" dirty="0"/>
          </a:p>
        </p:txBody>
      </p:sp>
      <p:pic>
        <p:nvPicPr>
          <p:cNvPr id="19" name="Picture 18" descr="fabro-good2.jpg"/>
          <p:cNvPicPr/>
          <p:nvPr/>
        </p:nvPicPr>
        <p:blipFill>
          <a:blip r:embed="rId4"/>
          <a:stretch>
            <a:fillRect/>
          </a:stretch>
        </p:blipFill>
        <p:spPr>
          <a:xfrm>
            <a:off x="5594387" y="-31524"/>
            <a:ext cx="3626844" cy="2751184"/>
          </a:xfrm>
          <a:prstGeom prst="rect">
            <a:avLst/>
          </a:prstGeom>
        </p:spPr>
      </p:pic>
      <p:pic>
        <p:nvPicPr>
          <p:cNvPr id="20" name="Picture 19" descr="Carswell-post.jpg"/>
          <p:cNvPicPr/>
          <p:nvPr/>
        </p:nvPicPr>
        <p:blipFill>
          <a:blip r:embed="rId5"/>
          <a:stretch>
            <a:fillRect/>
          </a:stretch>
        </p:blipFill>
        <p:spPr>
          <a:xfrm>
            <a:off x="5594387" y="2719660"/>
            <a:ext cx="3626844" cy="2626192"/>
          </a:xfrm>
          <a:prstGeom prst="rect">
            <a:avLst/>
          </a:prstGeom>
        </p:spPr>
      </p:pic>
      <p:cxnSp>
        <p:nvCxnSpPr>
          <p:cNvPr id="24" name="Straight Arrow Connector 23"/>
          <p:cNvCxnSpPr/>
          <p:nvPr/>
        </p:nvCxnSpPr>
        <p:spPr>
          <a:xfrm flipH="1">
            <a:off x="4971299" y="568130"/>
            <a:ext cx="539010" cy="61619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flipV="1">
            <a:off x="1955097" y="2482794"/>
            <a:ext cx="3555212" cy="48514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3904661"/>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txBox="1">
            <a:spLocks noGrp="1"/>
          </p:cNvSpPr>
          <p:nvPr/>
        </p:nvSpPr>
        <p:spPr bwMode="auto">
          <a:xfrm>
            <a:off x="3124200" y="6248400"/>
            <a:ext cx="2895600" cy="457200"/>
          </a:xfrm>
          <a:prstGeom prst="rect">
            <a:avLst/>
          </a:prstGeom>
          <a:noFill/>
          <a:ln>
            <a:miter lim="800000"/>
            <a:headEnd/>
            <a:tailEnd/>
          </a:ln>
        </p:spPr>
        <p:txBody>
          <a:bodyPr/>
          <a:lstStyle/>
          <a:p>
            <a:pPr algn="ctr" eaLnBrk="1" hangingPunct="1">
              <a:defRPr/>
            </a:pPr>
            <a:r>
              <a:rPr lang="en-US" sz="1400" b="1">
                <a:latin typeface="+mn-lt"/>
              </a:rPr>
              <a:t> </a:t>
            </a:r>
            <a:endParaRPr lang="en-CA" sz="1400" b="1">
              <a:latin typeface="+mn-lt"/>
            </a:endParaRPr>
          </a:p>
        </p:txBody>
      </p:sp>
      <p:sp>
        <p:nvSpPr>
          <p:cNvPr id="78851" name="Rectangle 2"/>
          <p:cNvSpPr>
            <a:spLocks noGrp="1" noChangeArrowheads="1"/>
          </p:cNvSpPr>
          <p:nvPr>
            <p:ph type="title" idx="4294967295"/>
          </p:nvPr>
        </p:nvSpPr>
        <p:spPr>
          <a:xfrm>
            <a:off x="0" y="609600"/>
            <a:ext cx="7772400" cy="1143000"/>
          </a:xfrm>
        </p:spPr>
        <p:txBody>
          <a:bodyPr>
            <a:normAutofit fontScale="90000"/>
          </a:bodyPr>
          <a:lstStyle/>
          <a:p>
            <a:pPr eaLnBrk="1" fontAlgn="auto" hangingPunct="1">
              <a:spcAft>
                <a:spcPts val="0"/>
              </a:spcAft>
              <a:defRPr/>
            </a:pPr>
            <a:r>
              <a:rPr lang="en-US" smtClean="0">
                <a:solidFill>
                  <a:schemeClr val="tx2">
                    <a:satMod val="200000"/>
                  </a:schemeClr>
                </a:solidFill>
              </a:rPr>
              <a:t>Distributed Responsibility and Child Health </a:t>
            </a:r>
          </a:p>
        </p:txBody>
      </p:sp>
      <p:pic>
        <p:nvPicPr>
          <p:cNvPr id="21508" name="Picture 4" descr="responsibility"/>
          <p:cNvPicPr>
            <a:picLocks noChangeAspect="1" noChangeArrowheads="1"/>
          </p:cNvPicPr>
          <p:nvPr/>
        </p:nvPicPr>
        <p:blipFill>
          <a:blip r:embed="rId4"/>
          <a:srcRect/>
          <a:stretch>
            <a:fillRect/>
          </a:stretch>
        </p:blipFill>
        <p:spPr bwMode="auto">
          <a:xfrm>
            <a:off x="0" y="-171450"/>
            <a:ext cx="9431338" cy="7427913"/>
          </a:xfrm>
          <a:prstGeom prst="rect">
            <a:avLst/>
          </a:prstGeom>
          <a:noFill/>
          <a:ln w="9525">
            <a:noFill/>
            <a:miter lim="800000"/>
            <a:headEnd/>
            <a:tailEnd/>
          </a:ln>
        </p:spPr>
      </p:pic>
      <p:sp>
        <p:nvSpPr>
          <p:cNvPr id="2" name="Rectangle 1"/>
          <p:cNvSpPr/>
          <p:nvPr/>
        </p:nvSpPr>
        <p:spPr>
          <a:xfrm>
            <a:off x="5833537" y="3788604"/>
            <a:ext cx="2935381" cy="1754327"/>
          </a:xfrm>
          <a:prstGeom prst="rect">
            <a:avLst/>
          </a:prstGeom>
          <a:noFill/>
        </p:spPr>
        <p:txBody>
          <a:bodyPr wrap="none" lIns="91440" tIns="45720" rIns="91440" bIns="45720">
            <a:spAutoFit/>
          </a:bodyPr>
          <a:lstStyle/>
          <a:p>
            <a:pPr algn="ctr"/>
            <a:r>
              <a:rPr lang="en-CA"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I promise </a:t>
            </a:r>
          </a:p>
          <a:p>
            <a:pPr algn="ctr"/>
            <a:r>
              <a:rPr lang="en-CA"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to rise. </a:t>
            </a:r>
            <a:endParaRPr lang="en-CA"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custDataLst>
      <p:tags r:id="rId1"/>
    </p:custDataLst>
    <p:extLst>
      <p:ext uri="{BB962C8B-B14F-4D97-AF65-F5344CB8AC3E}">
        <p14:creationId xmlns:p14="http://schemas.microsoft.com/office/powerpoint/2010/main" val="2775164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PL Rehab Study </a:t>
            </a:r>
            <a:endParaRPr lang="en-US" dirty="0"/>
          </a:p>
        </p:txBody>
      </p:sp>
      <p:sp>
        <p:nvSpPr>
          <p:cNvPr id="6" name="Content Placeholder 5"/>
          <p:cNvSpPr>
            <a:spLocks noGrp="1"/>
          </p:cNvSpPr>
          <p:nvPr>
            <p:ph idx="1"/>
          </p:nvPr>
        </p:nvSpPr>
        <p:spPr>
          <a:xfrm>
            <a:off x="457200" y="994012"/>
            <a:ext cx="8229600" cy="5964079"/>
          </a:xfrm>
        </p:spPr>
        <p:txBody>
          <a:bodyPr>
            <a:normAutofit fontScale="92500"/>
          </a:bodyPr>
          <a:lstStyle/>
          <a:p>
            <a:endParaRPr lang="en-US" dirty="0" smtClean="0"/>
          </a:p>
          <a:p>
            <a:r>
              <a:rPr lang="en-US" dirty="0" smtClean="0"/>
              <a:t>NBA NFL : 20-30 % failure to return, 40-60% player decline statistics </a:t>
            </a:r>
          </a:p>
          <a:p>
            <a:endParaRPr lang="en-US" dirty="0" smtClean="0"/>
          </a:p>
          <a:p>
            <a:r>
              <a:rPr lang="en-US" dirty="0" smtClean="0"/>
              <a:t>A </a:t>
            </a:r>
            <a:r>
              <a:rPr lang="en-US" dirty="0"/>
              <a:t>four year, </a:t>
            </a:r>
            <a:r>
              <a:rPr lang="en-US" dirty="0" smtClean="0"/>
              <a:t>42 person </a:t>
            </a:r>
            <a:r>
              <a:rPr lang="en-US" dirty="0"/>
              <a:t>case control series was performed using a physical literacy rehabilitation </a:t>
            </a:r>
            <a:r>
              <a:rPr lang="en-US" dirty="0" smtClean="0"/>
              <a:t>approach for </a:t>
            </a:r>
            <a:r>
              <a:rPr lang="en-US" dirty="0"/>
              <a:t>performance athletes. </a:t>
            </a:r>
            <a:endParaRPr lang="en-US" dirty="0" smtClean="0"/>
          </a:p>
          <a:p>
            <a:endParaRPr lang="en-US" dirty="0"/>
          </a:p>
          <a:p>
            <a:r>
              <a:rPr lang="en-US" dirty="0" smtClean="0"/>
              <a:t>The </a:t>
            </a:r>
            <a:r>
              <a:rPr lang="en-US" dirty="0"/>
              <a:t>repertoire of movement skills/sequences involved in each sport was performed by observational analysis, and delineated by player position. This repertoire guided movement skill progression along with targets for fitness and performance measures. </a:t>
            </a:r>
            <a:endParaRPr lang="en-US" dirty="0" smtClean="0"/>
          </a:p>
          <a:p>
            <a:endParaRPr lang="en-US" dirty="0"/>
          </a:p>
          <a:p>
            <a:r>
              <a:rPr lang="en-US" dirty="0" smtClean="0"/>
              <a:t>Inclusion </a:t>
            </a:r>
            <a:r>
              <a:rPr lang="en-US" dirty="0"/>
              <a:t>required documentation of performance and fitness measures prior to ACL rupture, high performance competition level, and age 15 and above. </a:t>
            </a:r>
            <a:endParaRPr lang="en-US" dirty="0" smtClean="0"/>
          </a:p>
          <a:p>
            <a:endParaRPr lang="en-US" dirty="0" smtClean="0"/>
          </a:p>
          <a:p>
            <a:endParaRPr lang="en-US" dirty="0"/>
          </a:p>
        </p:txBody>
      </p:sp>
    </p:spTree>
    <p:extLst>
      <p:ext uri="{BB962C8B-B14F-4D97-AF65-F5344CB8AC3E}">
        <p14:creationId xmlns:p14="http://schemas.microsoft.com/office/powerpoint/2010/main" val="20374000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dissolv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dissolve">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animEffect transition="in" filter="dissolve">
                                      <p:cBhvr>
                                        <p:cTn id="17" dur="500"/>
                                        <p:tgtEl>
                                          <p:spTgt spid="6">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xEl>
                                              <p:pRg st="7" end="7"/>
                                            </p:txEl>
                                          </p:spTgt>
                                        </p:tgtEl>
                                        <p:attrNameLst>
                                          <p:attrName>style.visibility</p:attrName>
                                        </p:attrNameLst>
                                      </p:cBhvr>
                                      <p:to>
                                        <p:strVal val="visible"/>
                                      </p:to>
                                    </p:set>
                                    <p:animEffect transition="in" filter="dissolve">
                                      <p:cBhvr>
                                        <p:cTn id="2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5472"/>
            <a:ext cx="8229600" cy="1252728"/>
          </a:xfrm>
        </p:spPr>
        <p:txBody>
          <a:bodyPr>
            <a:normAutofit fontScale="90000"/>
          </a:bodyPr>
          <a:lstStyle/>
          <a:p>
            <a:r>
              <a:rPr lang="en-US" dirty="0" smtClean="0"/>
              <a:t> Osteoarthritis (OA)</a:t>
            </a:r>
            <a:br>
              <a:rPr lang="en-US" dirty="0" smtClean="0"/>
            </a:br>
            <a:r>
              <a:rPr lang="en-US" dirty="0" smtClean="0"/>
              <a:t>Total Knee Replacement </a:t>
            </a:r>
            <a:br>
              <a:rPr lang="en-US" dirty="0" smtClean="0"/>
            </a:br>
            <a:endParaRPr lang="en-US" dirty="0">
              <a:solidFill>
                <a:srgbClr val="0000FF"/>
              </a:solidFill>
            </a:endParaRPr>
          </a:p>
        </p:txBody>
      </p:sp>
      <p:sp>
        <p:nvSpPr>
          <p:cNvPr id="3" name="Content Placeholder 2"/>
          <p:cNvSpPr>
            <a:spLocks noGrp="1"/>
          </p:cNvSpPr>
          <p:nvPr>
            <p:ph idx="1"/>
          </p:nvPr>
        </p:nvSpPr>
        <p:spPr/>
        <p:txBody>
          <a:bodyPr/>
          <a:lstStyle/>
          <a:p>
            <a:r>
              <a:rPr lang="en-US" dirty="0" smtClean="0"/>
              <a:t>The odds ratios or “likelihood” for OA ranged </a:t>
            </a:r>
            <a:r>
              <a:rPr lang="en-US" dirty="0"/>
              <a:t>from 0.1 </a:t>
            </a:r>
            <a:r>
              <a:rPr lang="en-US" dirty="0" smtClean="0"/>
              <a:t>for lean </a:t>
            </a:r>
            <a:r>
              <a:rPr lang="en-US" dirty="0"/>
              <a:t>individuals </a:t>
            </a:r>
            <a:r>
              <a:rPr lang="en-US" dirty="0" smtClean="0"/>
              <a:t>to </a:t>
            </a:r>
            <a:r>
              <a:rPr lang="en-US" b="1" dirty="0" smtClean="0"/>
              <a:t>13.6X</a:t>
            </a:r>
            <a:r>
              <a:rPr lang="en-US" dirty="0" smtClean="0"/>
              <a:t> </a:t>
            </a:r>
            <a:r>
              <a:rPr lang="en-US" dirty="0"/>
              <a:t>(95% CI, 5.1 to 36.2) for morbidly obese individuals (BMI&gt;</a:t>
            </a:r>
            <a:r>
              <a:rPr lang="en-US" dirty="0" smtClean="0"/>
              <a:t>36). </a:t>
            </a:r>
          </a:p>
          <a:p>
            <a:r>
              <a:rPr lang="en-US" sz="2800" dirty="0" smtClean="0"/>
              <a:t>About </a:t>
            </a:r>
            <a:r>
              <a:rPr lang="en-US" sz="2800" b="1" dirty="0" smtClean="0"/>
              <a:t>3500</a:t>
            </a:r>
            <a:r>
              <a:rPr lang="en-US" sz="2800" dirty="0" smtClean="0"/>
              <a:t> </a:t>
            </a:r>
            <a:r>
              <a:rPr lang="en-US" dirty="0" smtClean="0"/>
              <a:t>total knee replacements </a:t>
            </a:r>
            <a:r>
              <a:rPr lang="en-US" b="1" dirty="0" smtClean="0"/>
              <a:t>per million </a:t>
            </a:r>
            <a:r>
              <a:rPr lang="en-US" dirty="0" smtClean="0"/>
              <a:t>per year. A very large percentage (50-80%) of these replacement are attributable to obesity! </a:t>
            </a:r>
          </a:p>
          <a:p>
            <a:r>
              <a:rPr lang="en-US" dirty="0" smtClean="0"/>
              <a:t>We could reduce ½ the tragedy &amp; suffering, ½ the cost. </a:t>
            </a:r>
          </a:p>
          <a:p>
            <a:endParaRPr lang="en-US" dirty="0"/>
          </a:p>
        </p:txBody>
      </p:sp>
    </p:spTree>
    <p:extLst>
      <p:ext uri="{BB962C8B-B14F-4D97-AF65-F5344CB8AC3E}">
        <p14:creationId xmlns:p14="http://schemas.microsoft.com/office/powerpoint/2010/main" val="3440326016"/>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PL Rehab Study </a:t>
            </a:r>
            <a:endParaRPr lang="en-US" dirty="0"/>
          </a:p>
        </p:txBody>
      </p:sp>
      <p:sp>
        <p:nvSpPr>
          <p:cNvPr id="6" name="Content Placeholder 5"/>
          <p:cNvSpPr>
            <a:spLocks noGrp="1"/>
          </p:cNvSpPr>
          <p:nvPr>
            <p:ph idx="1"/>
          </p:nvPr>
        </p:nvSpPr>
        <p:spPr>
          <a:xfrm>
            <a:off x="457200" y="883567"/>
            <a:ext cx="8229600" cy="6323028"/>
          </a:xfrm>
        </p:spPr>
        <p:txBody>
          <a:bodyPr>
            <a:normAutofit fontScale="70000" lnSpcReduction="20000"/>
          </a:bodyPr>
          <a:lstStyle/>
          <a:p>
            <a:pPr marL="0" indent="0">
              <a:buNone/>
            </a:pPr>
            <a:endParaRPr lang="en-US" dirty="0" smtClean="0"/>
          </a:p>
          <a:p>
            <a:r>
              <a:rPr lang="en-US" dirty="0" smtClean="0"/>
              <a:t>Participants </a:t>
            </a:r>
            <a:r>
              <a:rPr lang="en-US" dirty="0"/>
              <a:t>engaged in an average of 7 hours/week of training with 11-14 sessions per </a:t>
            </a:r>
            <a:r>
              <a:rPr lang="en-US" dirty="0" smtClean="0"/>
              <a:t>week by day 8 post-op. </a:t>
            </a:r>
          </a:p>
          <a:p>
            <a:endParaRPr lang="en-US" dirty="0"/>
          </a:p>
          <a:p>
            <a:r>
              <a:rPr lang="en-US" dirty="0" smtClean="0"/>
              <a:t>40 of 42  </a:t>
            </a:r>
            <a:r>
              <a:rPr lang="en-US" dirty="0"/>
              <a:t>participants acquired or exceeded pre-rupture fitness and performance measures at 7 months. </a:t>
            </a:r>
            <a:endParaRPr lang="en-US" dirty="0" smtClean="0"/>
          </a:p>
          <a:p>
            <a:endParaRPr lang="en-US" dirty="0"/>
          </a:p>
          <a:p>
            <a:r>
              <a:rPr lang="en-US" dirty="0" smtClean="0"/>
              <a:t>41/42 demonstrated </a:t>
            </a:r>
            <a:r>
              <a:rPr lang="en-US" dirty="0"/>
              <a:t>high level proficiency in sport and position specific movement skills at 6 months. </a:t>
            </a:r>
            <a:endParaRPr lang="en-US" dirty="0" smtClean="0"/>
          </a:p>
          <a:p>
            <a:endParaRPr lang="en-US" dirty="0"/>
          </a:p>
          <a:p>
            <a:r>
              <a:rPr lang="en-US" dirty="0" smtClean="0"/>
              <a:t>41/42 were </a:t>
            </a:r>
            <a:r>
              <a:rPr lang="en-US" dirty="0"/>
              <a:t>compliant with the protocol and maintained consistent training to 1 year post surgery. </a:t>
            </a:r>
            <a:endParaRPr lang="en-US" dirty="0" smtClean="0"/>
          </a:p>
          <a:p>
            <a:endParaRPr lang="en-US" dirty="0"/>
          </a:p>
          <a:p>
            <a:r>
              <a:rPr lang="en-US" dirty="0" smtClean="0"/>
              <a:t>42/42 returned </a:t>
            </a:r>
            <a:r>
              <a:rPr lang="en-US" dirty="0"/>
              <a:t>to play between 6 and 7 months post-surgery at a level equal or greater than their pre-rupture competition level</a:t>
            </a:r>
            <a:r>
              <a:rPr lang="en-US" dirty="0" smtClean="0"/>
              <a:t>.</a:t>
            </a:r>
          </a:p>
          <a:p>
            <a:endParaRPr lang="en-US" dirty="0"/>
          </a:p>
          <a:p>
            <a:r>
              <a:rPr lang="en-US" dirty="0" smtClean="0"/>
              <a:t>One </a:t>
            </a:r>
            <a:r>
              <a:rPr lang="en-US" dirty="0"/>
              <a:t>ACL rupture of the contralateral limb occurred at 1.8 years post surgery due to a player-to-player contact, and one ACL re-rupture occurred during a pivoting kick. The non-contact injury occurred in the participant that was non-compliant. </a:t>
            </a:r>
            <a:endParaRPr lang="en-US" dirty="0" smtClean="0"/>
          </a:p>
          <a:p>
            <a:endParaRPr lang="en-US" dirty="0"/>
          </a:p>
          <a:p>
            <a:r>
              <a:rPr lang="en-US" dirty="0" smtClean="0"/>
              <a:t>This </a:t>
            </a:r>
            <a:r>
              <a:rPr lang="en-US" dirty="0"/>
              <a:t>physical literacy based rehabilitation progression and return to play model was successful, and revealed improved player return statistics and dramatically lower re-rupture rates (3% versus 7-17%).</a:t>
            </a:r>
          </a:p>
          <a:p>
            <a:endParaRPr lang="en-US" dirty="0"/>
          </a:p>
        </p:txBody>
      </p:sp>
    </p:spTree>
    <p:extLst>
      <p:ext uri="{BB962C8B-B14F-4D97-AF65-F5344CB8AC3E}">
        <p14:creationId xmlns:p14="http://schemas.microsoft.com/office/powerpoint/2010/main" val="23726421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dissolv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dissolve">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animEffect transition="in" filter="dissolve">
                                      <p:cBhvr>
                                        <p:cTn id="17" dur="500"/>
                                        <p:tgtEl>
                                          <p:spTgt spid="6">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xEl>
                                              <p:pRg st="7" end="7"/>
                                            </p:txEl>
                                          </p:spTgt>
                                        </p:tgtEl>
                                        <p:attrNameLst>
                                          <p:attrName>style.visibility</p:attrName>
                                        </p:attrNameLst>
                                      </p:cBhvr>
                                      <p:to>
                                        <p:strVal val="visible"/>
                                      </p:to>
                                    </p:set>
                                    <p:animEffect transition="in" filter="dissolve">
                                      <p:cBhvr>
                                        <p:cTn id="22" dur="500"/>
                                        <p:tgtEl>
                                          <p:spTgt spid="6">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animEffect transition="in" filter="dissolve">
                                      <p:cBhvr>
                                        <p:cTn id="27" dur="500"/>
                                        <p:tgtEl>
                                          <p:spTgt spid="6">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
                                            <p:txEl>
                                              <p:pRg st="11" end="11"/>
                                            </p:txEl>
                                          </p:spTgt>
                                        </p:tgtEl>
                                        <p:attrNameLst>
                                          <p:attrName>style.visibility</p:attrName>
                                        </p:attrNameLst>
                                      </p:cBhvr>
                                      <p:to>
                                        <p:strVal val="visible"/>
                                      </p:to>
                                    </p:set>
                                    <p:animEffect transition="in" filter="dissolve">
                                      <p:cBhvr>
                                        <p:cTn id="32" dur="500"/>
                                        <p:tgtEl>
                                          <p:spTgt spid="6">
                                            <p:txEl>
                                              <p:pRg st="11" end="1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
                                            <p:txEl>
                                              <p:pRg st="13" end="13"/>
                                            </p:txEl>
                                          </p:spTgt>
                                        </p:tgtEl>
                                        <p:attrNameLst>
                                          <p:attrName>style.visibility</p:attrName>
                                        </p:attrNameLst>
                                      </p:cBhvr>
                                      <p:to>
                                        <p:strVal val="visible"/>
                                      </p:to>
                                    </p:set>
                                    <p:animEffect transition="in" filter="dissolve">
                                      <p:cBhvr>
                                        <p:cTn id="37" dur="500"/>
                                        <p:tgtEl>
                                          <p:spTgt spid="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ded Corner 2"/>
          <p:cNvSpPr/>
          <p:nvPr/>
        </p:nvSpPr>
        <p:spPr>
          <a:xfrm>
            <a:off x="0" y="0"/>
            <a:ext cx="9144000" cy="6858000"/>
          </a:xfrm>
          <a:prstGeom prst="foldedCorner">
            <a:avLst/>
          </a:prstGeom>
          <a:effectLst>
            <a:outerShdw blurRad="40000" dist="23000" dir="5400000" rotWithShape="0">
              <a:schemeClr val="accent5">
                <a:lumMod val="60000"/>
                <a:lumOff val="40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aphicFrame>
        <p:nvGraphicFramePr>
          <p:cNvPr id="2" name="Chart 1"/>
          <p:cNvGraphicFramePr/>
          <p:nvPr>
            <p:extLst>
              <p:ext uri="{D42A27DB-BD31-4B8C-83A1-F6EECF244321}">
                <p14:modId xmlns:p14="http://schemas.microsoft.com/office/powerpoint/2010/main" val="1397392487"/>
              </p:ext>
            </p:extLst>
          </p:nvPr>
        </p:nvGraphicFramePr>
        <p:xfrm>
          <a:off x="220877" y="1076847"/>
          <a:ext cx="6957653" cy="4569698"/>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p:cNvSpPr/>
          <p:nvPr/>
        </p:nvSpPr>
        <p:spPr>
          <a:xfrm>
            <a:off x="7482240" y="1780940"/>
            <a:ext cx="303709" cy="2857787"/>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8214449" y="1629078"/>
            <a:ext cx="316966" cy="3023990"/>
          </a:xfrm>
          <a:prstGeom prst="rect">
            <a:avLst/>
          </a:prstGeom>
          <a:solidFill>
            <a:srgbClr val="1737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7425301" y="4762979"/>
            <a:ext cx="499243" cy="369332"/>
          </a:xfrm>
          <a:prstGeom prst="rect">
            <a:avLst/>
          </a:prstGeom>
          <a:noFill/>
        </p:spPr>
        <p:txBody>
          <a:bodyPr wrap="none" rtlCol="0">
            <a:spAutoFit/>
          </a:bodyPr>
          <a:lstStyle/>
          <a:p>
            <a:r>
              <a:rPr lang="en-US" dirty="0" smtClean="0"/>
              <a:t>Pre</a:t>
            </a:r>
            <a:endParaRPr lang="en-US" dirty="0"/>
          </a:p>
        </p:txBody>
      </p:sp>
      <p:sp>
        <p:nvSpPr>
          <p:cNvPr id="7" name="TextBox 6"/>
          <p:cNvSpPr txBox="1"/>
          <p:nvPr/>
        </p:nvSpPr>
        <p:spPr>
          <a:xfrm>
            <a:off x="7991888" y="4762979"/>
            <a:ext cx="764227" cy="369332"/>
          </a:xfrm>
          <a:prstGeom prst="rect">
            <a:avLst/>
          </a:prstGeom>
          <a:noFill/>
        </p:spPr>
        <p:txBody>
          <a:bodyPr wrap="none" rtlCol="0">
            <a:spAutoFit/>
          </a:bodyPr>
          <a:lstStyle/>
          <a:p>
            <a:r>
              <a:rPr lang="en-US" dirty="0" smtClean="0"/>
              <a:t>2 year</a:t>
            </a:r>
            <a:endParaRPr lang="en-US" dirty="0"/>
          </a:p>
        </p:txBody>
      </p:sp>
      <p:cxnSp>
        <p:nvCxnSpPr>
          <p:cNvPr id="9" name="Straight Connector 8"/>
          <p:cNvCxnSpPr/>
          <p:nvPr/>
        </p:nvCxnSpPr>
        <p:spPr>
          <a:xfrm>
            <a:off x="8379556" y="1532436"/>
            <a:ext cx="0" cy="24850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7620835" y="1656690"/>
            <a:ext cx="0" cy="3313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699705" y="383137"/>
            <a:ext cx="1033494" cy="369332"/>
          </a:xfrm>
          <a:prstGeom prst="rect">
            <a:avLst/>
          </a:prstGeom>
          <a:noFill/>
        </p:spPr>
        <p:txBody>
          <a:bodyPr wrap="none" rtlCol="0">
            <a:spAutoFit/>
          </a:bodyPr>
          <a:lstStyle/>
          <a:p>
            <a:r>
              <a:rPr lang="en-US" dirty="0" smtClean="0"/>
              <a:t>Standard </a:t>
            </a:r>
            <a:endParaRPr lang="en-US" dirty="0"/>
          </a:p>
        </p:txBody>
      </p:sp>
      <p:sp>
        <p:nvSpPr>
          <p:cNvPr id="16" name="TextBox 15"/>
          <p:cNvSpPr txBox="1"/>
          <p:nvPr/>
        </p:nvSpPr>
        <p:spPr>
          <a:xfrm>
            <a:off x="7569723" y="268386"/>
            <a:ext cx="934082" cy="646331"/>
          </a:xfrm>
          <a:prstGeom prst="rect">
            <a:avLst/>
          </a:prstGeom>
          <a:noFill/>
        </p:spPr>
        <p:txBody>
          <a:bodyPr wrap="none" rtlCol="0">
            <a:spAutoFit/>
          </a:bodyPr>
          <a:lstStyle/>
          <a:p>
            <a:r>
              <a:rPr lang="en-US" dirty="0" smtClean="0"/>
              <a:t>Physical </a:t>
            </a:r>
          </a:p>
          <a:p>
            <a:r>
              <a:rPr lang="en-US" dirty="0" smtClean="0"/>
              <a:t>Literacy  </a:t>
            </a:r>
            <a:endParaRPr lang="en-US" dirty="0"/>
          </a:p>
        </p:txBody>
      </p:sp>
    </p:spTree>
    <p:extLst>
      <p:ext uri="{BB962C8B-B14F-4D97-AF65-F5344CB8AC3E}">
        <p14:creationId xmlns:p14="http://schemas.microsoft.com/office/powerpoint/2010/main" val="27891827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2195736" y="325728"/>
            <a:ext cx="6675214" cy="1143000"/>
          </a:xfrm>
        </p:spPr>
        <p:txBody>
          <a:bodyPr lIns="92075" tIns="46038" rIns="92075" bIns="46038">
            <a:normAutofit fontScale="90000"/>
          </a:bodyPr>
          <a:lstStyle/>
          <a:p>
            <a:pPr eaLnBrk="1" fontAlgn="auto" hangingPunct="1">
              <a:spcAft>
                <a:spcPts val="0"/>
              </a:spcAft>
              <a:defRPr/>
            </a:pPr>
            <a:r>
              <a:rPr lang="en-US" dirty="0" smtClean="0">
                <a:solidFill>
                  <a:srgbClr val="0000FF"/>
                </a:solidFill>
              </a:rPr>
              <a:t>Physical inactivity and bone. </a:t>
            </a:r>
          </a:p>
        </p:txBody>
      </p:sp>
      <p:graphicFrame>
        <p:nvGraphicFramePr>
          <p:cNvPr id="9218" name="Object 2"/>
          <p:cNvGraphicFramePr>
            <a:graphicFrameLocks/>
          </p:cNvGraphicFramePr>
          <p:nvPr>
            <p:extLst>
              <p:ext uri="{D42A27DB-BD31-4B8C-83A1-F6EECF244321}">
                <p14:modId xmlns:p14="http://schemas.microsoft.com/office/powerpoint/2010/main" val="2404462333"/>
              </p:ext>
            </p:extLst>
          </p:nvPr>
        </p:nvGraphicFramePr>
        <p:xfrm>
          <a:off x="2058202" y="3092430"/>
          <a:ext cx="5705475" cy="3084513"/>
        </p:xfrm>
        <a:graphic>
          <a:graphicData uri="http://schemas.openxmlformats.org/presentationml/2006/ole">
            <mc:AlternateContent xmlns:mc="http://schemas.openxmlformats.org/markup-compatibility/2006">
              <mc:Choice xmlns:v="urn:schemas-microsoft-com:vml" Requires="v">
                <p:oleObj spid="_x0000_s3148" name="Corel PHOTO-PAINT 7.0 Image" r:id="rId5" imgW="2931565" imgH="1414595" progId="">
                  <p:embed/>
                </p:oleObj>
              </mc:Choice>
              <mc:Fallback>
                <p:oleObj name="Corel PHOTO-PAINT 7.0 Image" r:id="rId5" imgW="2931565" imgH="1414595" progId="">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8202" y="3092430"/>
                        <a:ext cx="5705475" cy="308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220" name="Rectangle 4"/>
          <p:cNvSpPr>
            <a:spLocks noChangeArrowheads="1"/>
          </p:cNvSpPr>
          <p:nvPr/>
        </p:nvSpPr>
        <p:spPr bwMode="auto">
          <a:xfrm>
            <a:off x="7763677" y="4971615"/>
            <a:ext cx="1019159" cy="831639"/>
          </a:xfrm>
          <a:prstGeom prst="rect">
            <a:avLst/>
          </a:prstGeom>
          <a:noFill/>
          <a:ln w="9525">
            <a:noFill/>
            <a:miter lim="800000"/>
            <a:headEnd/>
            <a:tailEnd/>
          </a:ln>
        </p:spPr>
        <p:txBody>
          <a:bodyPr wrap="none" lIns="92075" tIns="46038" rIns="92075" bIns="46038">
            <a:spAutoFit/>
          </a:bodyPr>
          <a:lstStyle/>
          <a:p>
            <a:pPr algn="ctr"/>
            <a:r>
              <a:rPr lang="en-US" sz="2400" dirty="0">
                <a:latin typeface="Times New Roman" pitchFamily="18" charset="0"/>
              </a:rPr>
              <a:t>Active</a:t>
            </a:r>
          </a:p>
          <a:p>
            <a:pPr algn="ctr"/>
            <a:endParaRPr lang="en-US" sz="2400" dirty="0">
              <a:latin typeface="Times New Roman" pitchFamily="18" charset="0"/>
            </a:endParaRPr>
          </a:p>
        </p:txBody>
      </p:sp>
      <p:sp>
        <p:nvSpPr>
          <p:cNvPr id="9221" name="Rectangle 5"/>
          <p:cNvSpPr>
            <a:spLocks noChangeArrowheads="1"/>
          </p:cNvSpPr>
          <p:nvPr/>
        </p:nvSpPr>
        <p:spPr bwMode="auto">
          <a:xfrm>
            <a:off x="7763677" y="3710874"/>
            <a:ext cx="1177055" cy="462307"/>
          </a:xfrm>
          <a:prstGeom prst="rect">
            <a:avLst/>
          </a:prstGeom>
          <a:noFill/>
          <a:ln w="9525">
            <a:noFill/>
            <a:miter lim="800000"/>
            <a:headEnd/>
            <a:tailEnd/>
          </a:ln>
        </p:spPr>
        <p:txBody>
          <a:bodyPr wrap="none" lIns="92075" tIns="46038" rIns="92075" bIns="46038">
            <a:spAutoFit/>
          </a:bodyPr>
          <a:lstStyle/>
          <a:p>
            <a:pPr algn="ctr"/>
            <a:r>
              <a:rPr lang="en-US" sz="2400" dirty="0" smtClean="0">
                <a:latin typeface="Times New Roman" pitchFamily="18" charset="0"/>
              </a:rPr>
              <a:t>Inactive</a:t>
            </a:r>
            <a:endParaRPr lang="en-US" sz="2400" dirty="0">
              <a:latin typeface="Times New Roman" pitchFamily="18" charset="0"/>
            </a:endParaRPr>
          </a:p>
        </p:txBody>
      </p:sp>
      <p:pic>
        <p:nvPicPr>
          <p:cNvPr id="9223" name="Picture 7" descr="DEXA"/>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0" y="86579"/>
            <a:ext cx="1911350" cy="6772789"/>
          </a:xfrm>
          <a:prstGeom prst="rect">
            <a:avLst/>
          </a:prstGeom>
          <a:noFill/>
          <a:ln w="9525">
            <a:noFill/>
            <a:miter lim="800000"/>
            <a:headEnd/>
            <a:tailEnd/>
          </a:ln>
        </p:spPr>
      </p:pic>
      <p:sp>
        <p:nvSpPr>
          <p:cNvPr id="9224" name="Line 8"/>
          <p:cNvSpPr>
            <a:spLocks noChangeShapeType="1"/>
          </p:cNvSpPr>
          <p:nvPr/>
        </p:nvSpPr>
        <p:spPr bwMode="auto">
          <a:xfrm flipH="1" flipV="1">
            <a:off x="1354138" y="3942028"/>
            <a:ext cx="557212" cy="0"/>
          </a:xfrm>
          <a:prstGeom prst="line">
            <a:avLst/>
          </a:prstGeom>
          <a:noFill/>
          <a:ln w="165100">
            <a:solidFill>
              <a:srgbClr val="FFFF00"/>
            </a:solidFill>
            <a:round/>
            <a:headEnd type="none" w="sm" len="sm"/>
            <a:tailEnd type="triangle" w="sm" len="sm"/>
          </a:ln>
        </p:spPr>
        <p:txBody>
          <a:bodyPr/>
          <a:lstStyle/>
          <a:p>
            <a:endParaRPr lang="en-CA"/>
          </a:p>
        </p:txBody>
      </p:sp>
      <p:sp>
        <p:nvSpPr>
          <p:cNvPr id="9225" name="Text Box 9"/>
          <p:cNvSpPr txBox="1">
            <a:spLocks noChangeArrowheads="1"/>
          </p:cNvSpPr>
          <p:nvPr/>
        </p:nvSpPr>
        <p:spPr bwMode="auto">
          <a:xfrm>
            <a:off x="2403475" y="2639993"/>
            <a:ext cx="338138" cy="461962"/>
          </a:xfrm>
          <a:prstGeom prst="rect">
            <a:avLst/>
          </a:prstGeom>
          <a:noFill/>
          <a:ln w="12700">
            <a:noFill/>
            <a:miter lim="800000"/>
            <a:headEnd type="none" w="sm" len="sm"/>
            <a:tailEnd type="none" w="sm" len="sm"/>
          </a:ln>
        </p:spPr>
        <p:txBody>
          <a:bodyPr wrap="none">
            <a:spAutoFit/>
          </a:bodyPr>
          <a:lstStyle/>
          <a:p>
            <a:pPr algn="ctr"/>
            <a:r>
              <a:rPr lang="en-US" sz="2400" dirty="0">
                <a:latin typeface="Times New Roman" pitchFamily="18" charset="0"/>
              </a:rPr>
              <a:t>1</a:t>
            </a:r>
          </a:p>
        </p:txBody>
      </p:sp>
      <p:sp>
        <p:nvSpPr>
          <p:cNvPr id="9226" name="Text Box 10"/>
          <p:cNvSpPr txBox="1">
            <a:spLocks noChangeArrowheads="1"/>
          </p:cNvSpPr>
          <p:nvPr/>
        </p:nvSpPr>
        <p:spPr bwMode="auto">
          <a:xfrm>
            <a:off x="3892550" y="2630468"/>
            <a:ext cx="338138" cy="461962"/>
          </a:xfrm>
          <a:prstGeom prst="rect">
            <a:avLst/>
          </a:prstGeom>
          <a:noFill/>
          <a:ln w="12700">
            <a:noFill/>
            <a:miter lim="800000"/>
            <a:headEnd type="none" w="sm" len="sm"/>
            <a:tailEnd type="none" w="sm" len="sm"/>
          </a:ln>
        </p:spPr>
        <p:txBody>
          <a:bodyPr wrap="none">
            <a:spAutoFit/>
          </a:bodyPr>
          <a:lstStyle/>
          <a:p>
            <a:pPr algn="ctr"/>
            <a:r>
              <a:rPr lang="en-US" sz="2400">
                <a:latin typeface="Times New Roman" pitchFamily="18" charset="0"/>
              </a:rPr>
              <a:t>3</a:t>
            </a:r>
          </a:p>
        </p:txBody>
      </p:sp>
      <p:sp>
        <p:nvSpPr>
          <p:cNvPr id="9227" name="Text Box 11"/>
          <p:cNvSpPr txBox="1">
            <a:spLocks noChangeArrowheads="1"/>
          </p:cNvSpPr>
          <p:nvPr/>
        </p:nvSpPr>
        <p:spPr bwMode="auto">
          <a:xfrm>
            <a:off x="4640263" y="2636818"/>
            <a:ext cx="338137" cy="461962"/>
          </a:xfrm>
          <a:prstGeom prst="rect">
            <a:avLst/>
          </a:prstGeom>
          <a:noFill/>
          <a:ln w="12700">
            <a:noFill/>
            <a:miter lim="800000"/>
            <a:headEnd type="none" w="sm" len="sm"/>
            <a:tailEnd type="none" w="sm" len="sm"/>
          </a:ln>
        </p:spPr>
        <p:txBody>
          <a:bodyPr wrap="none">
            <a:spAutoFit/>
          </a:bodyPr>
          <a:lstStyle/>
          <a:p>
            <a:pPr algn="ctr"/>
            <a:r>
              <a:rPr lang="en-US" sz="2400">
                <a:latin typeface="Times New Roman" pitchFamily="18" charset="0"/>
              </a:rPr>
              <a:t>4</a:t>
            </a:r>
          </a:p>
        </p:txBody>
      </p:sp>
      <p:sp>
        <p:nvSpPr>
          <p:cNvPr id="9228" name="Text Box 12"/>
          <p:cNvSpPr txBox="1">
            <a:spLocks noChangeArrowheads="1"/>
          </p:cNvSpPr>
          <p:nvPr/>
        </p:nvSpPr>
        <p:spPr bwMode="auto">
          <a:xfrm>
            <a:off x="5429250" y="2627293"/>
            <a:ext cx="338138" cy="461962"/>
          </a:xfrm>
          <a:prstGeom prst="rect">
            <a:avLst/>
          </a:prstGeom>
          <a:noFill/>
          <a:ln w="12700">
            <a:noFill/>
            <a:miter lim="800000"/>
            <a:headEnd type="none" w="sm" len="sm"/>
            <a:tailEnd type="none" w="sm" len="sm"/>
          </a:ln>
        </p:spPr>
        <p:txBody>
          <a:bodyPr wrap="none">
            <a:spAutoFit/>
          </a:bodyPr>
          <a:lstStyle/>
          <a:p>
            <a:pPr algn="ctr"/>
            <a:r>
              <a:rPr lang="en-US" sz="2400">
                <a:latin typeface="Times New Roman" pitchFamily="18" charset="0"/>
              </a:rPr>
              <a:t>5</a:t>
            </a:r>
          </a:p>
        </p:txBody>
      </p:sp>
      <p:sp>
        <p:nvSpPr>
          <p:cNvPr id="9229" name="Text Box 13"/>
          <p:cNvSpPr txBox="1">
            <a:spLocks noChangeArrowheads="1"/>
          </p:cNvSpPr>
          <p:nvPr/>
        </p:nvSpPr>
        <p:spPr bwMode="auto">
          <a:xfrm>
            <a:off x="6276975" y="2635230"/>
            <a:ext cx="338138" cy="461963"/>
          </a:xfrm>
          <a:prstGeom prst="rect">
            <a:avLst/>
          </a:prstGeom>
          <a:noFill/>
          <a:ln w="12700">
            <a:noFill/>
            <a:miter lim="800000"/>
            <a:headEnd type="none" w="sm" len="sm"/>
            <a:tailEnd type="none" w="sm" len="sm"/>
          </a:ln>
        </p:spPr>
        <p:txBody>
          <a:bodyPr wrap="none">
            <a:spAutoFit/>
          </a:bodyPr>
          <a:lstStyle/>
          <a:p>
            <a:pPr algn="ctr"/>
            <a:r>
              <a:rPr lang="en-US" sz="2400">
                <a:latin typeface="Times New Roman" pitchFamily="18" charset="0"/>
              </a:rPr>
              <a:t>6</a:t>
            </a:r>
          </a:p>
        </p:txBody>
      </p:sp>
      <p:sp>
        <p:nvSpPr>
          <p:cNvPr id="9230" name="Text Box 14"/>
          <p:cNvSpPr txBox="1">
            <a:spLocks noChangeArrowheads="1"/>
          </p:cNvSpPr>
          <p:nvPr/>
        </p:nvSpPr>
        <p:spPr bwMode="auto">
          <a:xfrm>
            <a:off x="7080250" y="2643168"/>
            <a:ext cx="338138" cy="461962"/>
          </a:xfrm>
          <a:prstGeom prst="rect">
            <a:avLst/>
          </a:prstGeom>
          <a:noFill/>
          <a:ln w="12700">
            <a:noFill/>
            <a:miter lim="800000"/>
            <a:headEnd type="none" w="sm" len="sm"/>
            <a:tailEnd type="none" w="sm" len="sm"/>
          </a:ln>
        </p:spPr>
        <p:txBody>
          <a:bodyPr wrap="none">
            <a:spAutoFit/>
          </a:bodyPr>
          <a:lstStyle/>
          <a:p>
            <a:pPr algn="ctr"/>
            <a:r>
              <a:rPr lang="en-US" sz="2400">
                <a:latin typeface="Times New Roman" pitchFamily="18" charset="0"/>
              </a:rPr>
              <a:t>7</a:t>
            </a:r>
          </a:p>
        </p:txBody>
      </p:sp>
      <p:sp>
        <p:nvSpPr>
          <p:cNvPr id="9231" name="Text Box 15"/>
          <p:cNvSpPr txBox="1">
            <a:spLocks noChangeArrowheads="1"/>
          </p:cNvSpPr>
          <p:nvPr/>
        </p:nvSpPr>
        <p:spPr bwMode="auto">
          <a:xfrm>
            <a:off x="3179763" y="2630468"/>
            <a:ext cx="338137" cy="461962"/>
          </a:xfrm>
          <a:prstGeom prst="rect">
            <a:avLst/>
          </a:prstGeom>
          <a:noFill/>
          <a:ln w="12700">
            <a:noFill/>
            <a:miter lim="800000"/>
            <a:headEnd type="none" w="sm" len="sm"/>
            <a:tailEnd type="none" w="sm" len="sm"/>
          </a:ln>
        </p:spPr>
        <p:txBody>
          <a:bodyPr wrap="none">
            <a:spAutoFit/>
          </a:bodyPr>
          <a:lstStyle/>
          <a:p>
            <a:pPr algn="ctr"/>
            <a:r>
              <a:rPr lang="en-US" sz="2400">
                <a:latin typeface="Times New Roman" pitchFamily="18" charset="0"/>
              </a:rPr>
              <a:t>2</a:t>
            </a:r>
          </a:p>
        </p:txBody>
      </p:sp>
      <p:sp>
        <p:nvSpPr>
          <p:cNvPr id="9232" name="Text Box 16"/>
          <p:cNvSpPr txBox="1">
            <a:spLocks noChangeArrowheads="1"/>
          </p:cNvSpPr>
          <p:nvPr/>
        </p:nvSpPr>
        <p:spPr bwMode="auto">
          <a:xfrm>
            <a:off x="2366963" y="4367213"/>
            <a:ext cx="338137" cy="461962"/>
          </a:xfrm>
          <a:prstGeom prst="rect">
            <a:avLst/>
          </a:prstGeom>
          <a:noFill/>
          <a:ln w="12700">
            <a:noFill/>
            <a:miter lim="800000"/>
            <a:headEnd type="none" w="sm" len="sm"/>
            <a:tailEnd type="none" w="sm" len="sm"/>
          </a:ln>
        </p:spPr>
        <p:txBody>
          <a:bodyPr wrap="none">
            <a:spAutoFit/>
          </a:bodyPr>
          <a:lstStyle/>
          <a:p>
            <a:pPr algn="ctr"/>
            <a:r>
              <a:rPr lang="en-US" sz="2400">
                <a:latin typeface="Times New Roman" pitchFamily="18" charset="0"/>
              </a:rPr>
              <a:t>1</a:t>
            </a:r>
          </a:p>
        </p:txBody>
      </p:sp>
      <p:sp>
        <p:nvSpPr>
          <p:cNvPr id="9233" name="Text Box 17"/>
          <p:cNvSpPr txBox="1">
            <a:spLocks noChangeArrowheads="1"/>
          </p:cNvSpPr>
          <p:nvPr/>
        </p:nvSpPr>
        <p:spPr bwMode="auto">
          <a:xfrm>
            <a:off x="3854450" y="4357688"/>
            <a:ext cx="338138" cy="461962"/>
          </a:xfrm>
          <a:prstGeom prst="rect">
            <a:avLst/>
          </a:prstGeom>
          <a:noFill/>
          <a:ln w="12700">
            <a:noFill/>
            <a:miter lim="800000"/>
            <a:headEnd type="none" w="sm" len="sm"/>
            <a:tailEnd type="none" w="sm" len="sm"/>
          </a:ln>
        </p:spPr>
        <p:txBody>
          <a:bodyPr wrap="none">
            <a:spAutoFit/>
          </a:bodyPr>
          <a:lstStyle/>
          <a:p>
            <a:pPr algn="ctr"/>
            <a:r>
              <a:rPr lang="en-US" sz="2400">
                <a:latin typeface="Times New Roman" pitchFamily="18" charset="0"/>
              </a:rPr>
              <a:t>3</a:t>
            </a:r>
          </a:p>
        </p:txBody>
      </p:sp>
      <p:sp>
        <p:nvSpPr>
          <p:cNvPr id="9234" name="Text Box 18"/>
          <p:cNvSpPr txBox="1">
            <a:spLocks noChangeArrowheads="1"/>
          </p:cNvSpPr>
          <p:nvPr/>
        </p:nvSpPr>
        <p:spPr bwMode="auto">
          <a:xfrm>
            <a:off x="4603750" y="4364038"/>
            <a:ext cx="338138" cy="461962"/>
          </a:xfrm>
          <a:prstGeom prst="rect">
            <a:avLst/>
          </a:prstGeom>
          <a:noFill/>
          <a:ln w="12700">
            <a:noFill/>
            <a:miter lim="800000"/>
            <a:headEnd type="none" w="sm" len="sm"/>
            <a:tailEnd type="none" w="sm" len="sm"/>
          </a:ln>
        </p:spPr>
        <p:txBody>
          <a:bodyPr wrap="none">
            <a:spAutoFit/>
          </a:bodyPr>
          <a:lstStyle/>
          <a:p>
            <a:pPr algn="ctr"/>
            <a:r>
              <a:rPr lang="en-US" sz="2400">
                <a:latin typeface="Times New Roman" pitchFamily="18" charset="0"/>
              </a:rPr>
              <a:t>4</a:t>
            </a:r>
          </a:p>
        </p:txBody>
      </p:sp>
      <p:sp>
        <p:nvSpPr>
          <p:cNvPr id="9235" name="Text Box 19"/>
          <p:cNvSpPr txBox="1">
            <a:spLocks noChangeArrowheads="1"/>
          </p:cNvSpPr>
          <p:nvPr/>
        </p:nvSpPr>
        <p:spPr bwMode="auto">
          <a:xfrm>
            <a:off x="5391150" y="4354513"/>
            <a:ext cx="338138" cy="461962"/>
          </a:xfrm>
          <a:prstGeom prst="rect">
            <a:avLst/>
          </a:prstGeom>
          <a:noFill/>
          <a:ln w="12700">
            <a:noFill/>
            <a:miter lim="800000"/>
            <a:headEnd type="none" w="sm" len="sm"/>
            <a:tailEnd type="none" w="sm" len="sm"/>
          </a:ln>
        </p:spPr>
        <p:txBody>
          <a:bodyPr wrap="none">
            <a:spAutoFit/>
          </a:bodyPr>
          <a:lstStyle/>
          <a:p>
            <a:pPr algn="ctr"/>
            <a:r>
              <a:rPr lang="en-US" sz="2400">
                <a:latin typeface="Times New Roman" pitchFamily="18" charset="0"/>
              </a:rPr>
              <a:t>5</a:t>
            </a:r>
          </a:p>
        </p:txBody>
      </p:sp>
      <p:sp>
        <p:nvSpPr>
          <p:cNvPr id="9236" name="Text Box 20"/>
          <p:cNvSpPr txBox="1">
            <a:spLocks noChangeArrowheads="1"/>
          </p:cNvSpPr>
          <p:nvPr/>
        </p:nvSpPr>
        <p:spPr bwMode="auto">
          <a:xfrm>
            <a:off x="6240463" y="4362450"/>
            <a:ext cx="338137" cy="461963"/>
          </a:xfrm>
          <a:prstGeom prst="rect">
            <a:avLst/>
          </a:prstGeom>
          <a:noFill/>
          <a:ln w="12700">
            <a:noFill/>
            <a:miter lim="800000"/>
            <a:headEnd type="none" w="sm" len="sm"/>
            <a:tailEnd type="none" w="sm" len="sm"/>
          </a:ln>
        </p:spPr>
        <p:txBody>
          <a:bodyPr wrap="none">
            <a:spAutoFit/>
          </a:bodyPr>
          <a:lstStyle/>
          <a:p>
            <a:pPr algn="ctr"/>
            <a:r>
              <a:rPr lang="en-US" sz="2400">
                <a:latin typeface="Times New Roman" pitchFamily="18" charset="0"/>
              </a:rPr>
              <a:t>6</a:t>
            </a:r>
          </a:p>
        </p:txBody>
      </p:sp>
      <p:sp>
        <p:nvSpPr>
          <p:cNvPr id="9237" name="Text Box 21"/>
          <p:cNvSpPr txBox="1">
            <a:spLocks noChangeArrowheads="1"/>
          </p:cNvSpPr>
          <p:nvPr/>
        </p:nvSpPr>
        <p:spPr bwMode="auto">
          <a:xfrm>
            <a:off x="7042150" y="4370388"/>
            <a:ext cx="338138" cy="461962"/>
          </a:xfrm>
          <a:prstGeom prst="rect">
            <a:avLst/>
          </a:prstGeom>
          <a:noFill/>
          <a:ln w="12700">
            <a:noFill/>
            <a:miter lim="800000"/>
            <a:headEnd type="none" w="sm" len="sm"/>
            <a:tailEnd type="none" w="sm" len="sm"/>
          </a:ln>
        </p:spPr>
        <p:txBody>
          <a:bodyPr wrap="none">
            <a:spAutoFit/>
          </a:bodyPr>
          <a:lstStyle/>
          <a:p>
            <a:pPr algn="ctr"/>
            <a:r>
              <a:rPr lang="en-US" sz="2400">
                <a:latin typeface="Times New Roman" pitchFamily="18" charset="0"/>
              </a:rPr>
              <a:t>7</a:t>
            </a:r>
          </a:p>
        </p:txBody>
      </p:sp>
      <p:sp>
        <p:nvSpPr>
          <p:cNvPr id="9238" name="Text Box 22"/>
          <p:cNvSpPr txBox="1">
            <a:spLocks noChangeArrowheads="1"/>
          </p:cNvSpPr>
          <p:nvPr/>
        </p:nvSpPr>
        <p:spPr bwMode="auto">
          <a:xfrm>
            <a:off x="3143250" y="4357688"/>
            <a:ext cx="338138" cy="461962"/>
          </a:xfrm>
          <a:prstGeom prst="rect">
            <a:avLst/>
          </a:prstGeom>
          <a:noFill/>
          <a:ln w="12700">
            <a:noFill/>
            <a:miter lim="800000"/>
            <a:headEnd type="none" w="sm" len="sm"/>
            <a:tailEnd type="none" w="sm" len="sm"/>
          </a:ln>
        </p:spPr>
        <p:txBody>
          <a:bodyPr wrap="none">
            <a:spAutoFit/>
          </a:bodyPr>
          <a:lstStyle/>
          <a:p>
            <a:pPr algn="ctr"/>
            <a:r>
              <a:rPr lang="en-US" sz="2400">
                <a:latin typeface="Times New Roman" pitchFamily="18" charset="0"/>
              </a:rPr>
              <a:t>2</a:t>
            </a:r>
          </a:p>
        </p:txBody>
      </p:sp>
    </p:spTree>
    <p:custDataLst>
      <p:tags r:id="rId2"/>
    </p:custDataLst>
    <p:extLst>
      <p:ext uri="{BB962C8B-B14F-4D97-AF65-F5344CB8AC3E}">
        <p14:creationId xmlns:p14="http://schemas.microsoft.com/office/powerpoint/2010/main" val="185053419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24760"/>
            <a:ext cx="6508377" cy="1143000"/>
          </a:xfrm>
        </p:spPr>
        <p:txBody>
          <a:bodyPr>
            <a:normAutofit fontScale="90000"/>
          </a:bodyPr>
          <a:lstStyle/>
          <a:p>
            <a:r>
              <a:rPr lang="en-US" dirty="0" smtClean="0"/>
              <a:t>Literacy with Age: Vocabulary   </a:t>
            </a:r>
            <a:endParaRPr lang="en-US" dirty="0"/>
          </a:p>
        </p:txBody>
      </p:sp>
      <p:pic>
        <p:nvPicPr>
          <p:cNvPr id="3" name="Picture 2"/>
          <p:cNvPicPr>
            <a:picLocks noChangeAspect="1"/>
          </p:cNvPicPr>
          <p:nvPr/>
        </p:nvPicPr>
        <p:blipFill>
          <a:blip r:embed="rId3"/>
          <a:stretch>
            <a:fillRect/>
          </a:stretch>
        </p:blipFill>
        <p:spPr>
          <a:xfrm>
            <a:off x="457199" y="1822052"/>
            <a:ext cx="7696200" cy="4578748"/>
          </a:xfrm>
          <a:prstGeom prst="rect">
            <a:avLst/>
          </a:prstGeom>
        </p:spPr>
      </p:pic>
      <p:cxnSp>
        <p:nvCxnSpPr>
          <p:cNvPr id="5" name="Straight Arrow Connector 4"/>
          <p:cNvCxnSpPr/>
          <p:nvPr/>
        </p:nvCxnSpPr>
        <p:spPr>
          <a:xfrm flipV="1">
            <a:off x="1564650" y="3423249"/>
            <a:ext cx="1491020" cy="2024501"/>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rot="18465535">
            <a:off x="1010911" y="3801187"/>
            <a:ext cx="2118489" cy="584776"/>
          </a:xfrm>
          <a:prstGeom prst="rect">
            <a:avLst/>
          </a:prstGeom>
          <a:noFill/>
        </p:spPr>
        <p:txBody>
          <a:bodyPr wrap="none" lIns="91440" tIns="45720" rIns="91440" bIns="45720">
            <a:spAutoFit/>
          </a:bodyPr>
          <a:lstStyle/>
          <a:p>
            <a:pPr algn="ctr"/>
            <a:r>
              <a:rPr lang="en-CA" sz="3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Curriculum</a:t>
            </a:r>
            <a:endParaRPr lang="en-CA" sz="3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543504121"/>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Waveform.thmx</Template>
  <TotalTime>14226</TotalTime>
  <Words>4733</Words>
  <Application>Microsoft Macintosh PowerPoint</Application>
  <PresentationFormat>On-screen Show (4:3)</PresentationFormat>
  <Paragraphs>692</Paragraphs>
  <Slides>71</Slides>
  <Notes>26</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71</vt:i4>
      </vt:variant>
    </vt:vector>
  </HeadingPairs>
  <TitlesOfParts>
    <vt:vector size="74" baseType="lpstr">
      <vt:lpstr>Waveform</vt:lpstr>
      <vt:lpstr>PHOTO-PAINT</vt:lpstr>
      <vt:lpstr>Corel PHOTO-PAINT 7.0 Image</vt:lpstr>
      <vt:lpstr>PowerPoint Presentation</vt:lpstr>
      <vt:lpstr>PowerPoint Presentation</vt:lpstr>
      <vt:lpstr>PowerPoint Presentation</vt:lpstr>
      <vt:lpstr>PowerPoint Presentation</vt:lpstr>
      <vt:lpstr>What percentage of people are active enough? Meeting minimum age guidelines. US Accelerometer data. </vt:lpstr>
      <vt:lpstr>PowerPoint Presentation</vt:lpstr>
      <vt:lpstr> Osteoarthritis (OA) Total Knee Replacement  </vt:lpstr>
      <vt:lpstr>Physical inactivity and bone. </vt:lpstr>
      <vt:lpstr>Literacy with Age: Vocabulary   </vt:lpstr>
      <vt:lpstr>PowerPoint Presentation</vt:lpstr>
      <vt:lpstr>PowerPoint Presentation</vt:lpstr>
      <vt:lpstr>BORN TO MOVE </vt:lpstr>
      <vt:lpstr>PowerPoint Presentation</vt:lpstr>
      <vt:lpstr>PowerPoint Presentation</vt:lpstr>
      <vt:lpstr>PowerPoint Presentation</vt:lpstr>
      <vt:lpstr>PowerPoint Presentation</vt:lpstr>
      <vt:lpstr>“UNBALANCED” BUDGETS</vt:lpstr>
      <vt:lpstr>The function of protecting and developing health must rank even above that of restoring it when impaired   Hippocrates</vt:lpstr>
      <vt:lpstr>PowerPoint Presentation</vt:lpstr>
      <vt:lpstr> Canada:  a Spectator Society</vt:lpstr>
      <vt:lpstr>Littératie  physique </vt:lpstr>
      <vt:lpstr>PowerPoint Presentation</vt:lpstr>
      <vt:lpstr>PowerPoint Presentation</vt:lpstr>
      <vt:lpstr>PowerPoint Presentation</vt:lpstr>
      <vt:lpstr>Literacy Model “Skill Based Literacies”</vt:lpstr>
      <vt:lpstr>PowerPoint Presentation</vt:lpstr>
      <vt:lpstr>PowerPoint Presentation</vt:lpstr>
      <vt:lpstr>Aligning Physical Literacy with Literacy</vt:lpstr>
      <vt:lpstr>Physical Literacy  Educational Context PHE Canada </vt:lpstr>
      <vt:lpstr>Physical Literacy  Sports and Activity Context Canadian Sport For Life </vt:lpstr>
      <vt:lpstr>PowerPoint Presentation</vt:lpstr>
      <vt:lpstr>PowerPoint Presentation</vt:lpstr>
      <vt:lpstr>PowerPoint Presentation</vt:lpstr>
      <vt:lpstr>Physical Literacy  Across the Lifespan &amp; Sectors </vt:lpstr>
      <vt:lpstr>PowerPoint Presentation</vt:lpstr>
      <vt:lpstr>PowerPoint Presentation</vt:lpstr>
      <vt:lpstr>PowerPoint Presentation</vt:lpstr>
      <vt:lpstr>PowerPoint Presentation</vt:lpstr>
      <vt:lpstr>PowerPoint Presentation</vt:lpstr>
      <vt:lpstr>PowerPoint Presentation</vt:lpstr>
      <vt:lpstr>The Physical Literacy Lens </vt:lpstr>
      <vt:lpstr>PowerPoint Presentation</vt:lpstr>
      <vt:lpstr>PLAY Tools </vt:lpstr>
      <vt:lpstr>PLAY Tools Reliable Valid Meaningful Sensitive </vt:lpstr>
      <vt:lpstr>Importance of Skill Based Literacies </vt:lpstr>
      <vt:lpstr>PowerPoint Presentation</vt:lpstr>
      <vt:lpstr>Dribble ball with foot </vt:lpstr>
      <vt:lpstr>Confidence: Age and Sex </vt:lpstr>
      <vt:lpstr>The Cycle </vt:lpstr>
      <vt:lpstr>Motor Competence: M &amp; F </vt:lpstr>
      <vt:lpstr>Sex Based Differences in Competence (QPLE reduces gender effect)</vt:lpstr>
      <vt:lpstr>Motor Competence: ΔTIME</vt:lpstr>
      <vt:lpstr>Motor Competence Over Time Quality PL Enriched PE vs Standard PE</vt:lpstr>
      <vt:lpstr>PowerPoint Presentation</vt:lpstr>
      <vt:lpstr>PowerPoint Presentation</vt:lpstr>
      <vt:lpstr>PowerPoint Presentation</vt:lpstr>
      <vt:lpstr>Predictors of Motor Competence</vt:lpstr>
      <vt:lpstr>MB PE Curriculum Expectations</vt:lpstr>
      <vt:lpstr>PowerPoint Presentation</vt:lpstr>
      <vt:lpstr>PREVENTION &amp; REHABILITATION</vt:lpstr>
      <vt:lpstr>PowerPoint Presentation</vt:lpstr>
      <vt:lpstr>MOTOR CONTROL ERRORS</vt:lpstr>
      <vt:lpstr>PL Prevention Study </vt:lpstr>
      <vt:lpstr>PL Prevention Study </vt:lpstr>
      <vt:lpstr>PowerPoint Presentation</vt:lpstr>
      <vt:lpstr>PowerPoint Presentation</vt:lpstr>
      <vt:lpstr>PowerPoint Presentation</vt:lpstr>
      <vt:lpstr>Distributed Responsibility and Child Health </vt:lpstr>
      <vt:lpstr>PL Rehab Study </vt:lpstr>
      <vt:lpstr>PL Rehab Study </vt:lpstr>
      <vt:lpstr>PowerPoint Presentation</vt:lpstr>
    </vt:vector>
  </TitlesOfParts>
  <Company>UM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Personal Best </dc:title>
  <dc:creator>Dean Kriellaars</dc:creator>
  <cp:lastModifiedBy>Dean Kriellaars</cp:lastModifiedBy>
  <cp:revision>79</cp:revision>
  <dcterms:created xsi:type="dcterms:W3CDTF">2014-07-09T22:55:35Z</dcterms:created>
  <dcterms:modified xsi:type="dcterms:W3CDTF">2014-11-15T19:14:10Z</dcterms:modified>
</cp:coreProperties>
</file>