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0" r:id="rId5"/>
    <p:sldMasterId id="2147483711" r:id="rId6"/>
  </p:sldMasterIdLst>
  <p:notesMasterIdLst>
    <p:notesMasterId r:id="rId21"/>
  </p:notesMasterIdLst>
  <p:sldIdLst>
    <p:sldId id="258" r:id="rId7"/>
    <p:sldId id="259" r:id="rId8"/>
    <p:sldId id="285" r:id="rId9"/>
    <p:sldId id="286" r:id="rId10"/>
    <p:sldId id="287" r:id="rId11"/>
    <p:sldId id="288" r:id="rId12"/>
    <p:sldId id="310" r:id="rId13"/>
    <p:sldId id="311" r:id="rId14"/>
    <p:sldId id="312" r:id="rId15"/>
    <p:sldId id="302" r:id="rId16"/>
    <p:sldId id="304" r:id="rId17"/>
    <p:sldId id="308" r:id="rId18"/>
    <p:sldId id="305" r:id="rId19"/>
    <p:sldId id="283"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B306A6-AD0F-3A1A-D5C9-73F27C1D5935}" name="Leah Hermanson" initials="LH" userId="S::leah@aitc.sk.ca::e3d8aef5-3737-4225-9fcd-fcd5b39a47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276"/>
    <a:srgbClr val="4A3826"/>
    <a:srgbClr val="00548A"/>
    <a:srgbClr val="648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50E70-EAE9-3A1A-7F89-AF839C7768DB}" v="2" dt="2022-09-23T20:40:19.781"/>
    <p1510:client id="{DBBBE49E-C409-CA8C-240F-0E531D27A4C9}" v="65" dt="2022-09-07T18:00:51.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459" autoAdjust="0"/>
  </p:normalViewPr>
  <p:slideViewPr>
    <p:cSldViewPr snapToGrid="0">
      <p:cViewPr varScale="1">
        <p:scale>
          <a:sx n="83" d="100"/>
          <a:sy n="83" d="100"/>
        </p:scale>
        <p:origin x="2424"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Hermanson" userId="S::leah@aitc.sk.ca::e3d8aef5-3737-4225-9fcd-fcd5b39a47af" providerId="AD" clId="Web-{30F50E70-EAE9-3A1A-7F89-AF839C7768DB}"/>
    <pc:docChg chg="mod">
      <pc:chgData name="Leah Hermanson" userId="S::leah@aitc.sk.ca::e3d8aef5-3737-4225-9fcd-fcd5b39a47af" providerId="AD" clId="Web-{30F50E70-EAE9-3A1A-7F89-AF839C7768DB}" dt="2022-09-23T20:40:19.781" v="1"/>
      <pc:docMkLst>
        <pc:docMk/>
      </pc:docMkLst>
      <pc:sldChg chg="addCm">
        <pc:chgData name="Leah Hermanson" userId="S::leah@aitc.sk.ca::e3d8aef5-3737-4225-9fcd-fcd5b39a47af" providerId="AD" clId="Web-{30F50E70-EAE9-3A1A-7F89-AF839C7768DB}" dt="2022-09-23T20:40:19.781" v="1"/>
        <pc:sldMkLst>
          <pc:docMk/>
          <pc:sldMk cId="793634944" sldId="287"/>
        </pc:sldMkLst>
      </pc:sldChg>
    </pc:docChg>
  </pc:docChgLst>
  <pc:docChgLst>
    <pc:chgData name="Zach Fellows" userId="S::zfellows@aitc.sk.ca::30ec6347-b3b6-4581-8f19-3108f7e8d6cb" providerId="AD" clId="Web-{DBBBE49E-C409-CA8C-240F-0E531D27A4C9}"/>
    <pc:docChg chg="modSld">
      <pc:chgData name="Zach Fellows" userId="S::zfellows@aitc.sk.ca::30ec6347-b3b6-4581-8f19-3108f7e8d6cb" providerId="AD" clId="Web-{DBBBE49E-C409-CA8C-240F-0E531D27A4C9}" dt="2022-09-07T18:00:51.283" v="63" actId="20577"/>
      <pc:docMkLst>
        <pc:docMk/>
      </pc:docMkLst>
      <pc:sldChg chg="modSp">
        <pc:chgData name="Zach Fellows" userId="S::zfellows@aitc.sk.ca::30ec6347-b3b6-4581-8f19-3108f7e8d6cb" providerId="AD" clId="Web-{DBBBE49E-C409-CA8C-240F-0E531D27A4C9}" dt="2022-09-07T18:00:23.548" v="42" actId="20577"/>
        <pc:sldMkLst>
          <pc:docMk/>
          <pc:sldMk cId="559128031" sldId="302"/>
        </pc:sldMkLst>
        <pc:spChg chg="mod">
          <ac:chgData name="Zach Fellows" userId="S::zfellows@aitc.sk.ca::30ec6347-b3b6-4581-8f19-3108f7e8d6cb" providerId="AD" clId="Web-{DBBBE49E-C409-CA8C-240F-0E531D27A4C9}" dt="2022-09-07T18:00:23.548" v="42" actId="20577"/>
          <ac:spMkLst>
            <pc:docMk/>
            <pc:sldMk cId="559128031" sldId="302"/>
            <ac:spMk id="2" creationId="{BDA38BAF-9E9F-4579-A4E7-4AA9E09AC8F3}"/>
          </ac:spMkLst>
        </pc:spChg>
      </pc:sldChg>
      <pc:sldChg chg="modSp">
        <pc:chgData name="Zach Fellows" userId="S::zfellows@aitc.sk.ca::30ec6347-b3b6-4581-8f19-3108f7e8d6cb" providerId="AD" clId="Web-{DBBBE49E-C409-CA8C-240F-0E531D27A4C9}" dt="2022-09-07T18:00:51.283" v="63" actId="20577"/>
        <pc:sldMkLst>
          <pc:docMk/>
          <pc:sldMk cId="2560719142" sldId="304"/>
        </pc:sldMkLst>
        <pc:spChg chg="mod">
          <ac:chgData name="Zach Fellows" userId="S::zfellows@aitc.sk.ca::30ec6347-b3b6-4581-8f19-3108f7e8d6cb" providerId="AD" clId="Web-{DBBBE49E-C409-CA8C-240F-0E531D27A4C9}" dt="2022-09-07T18:00:51.283" v="63" actId="20577"/>
          <ac:spMkLst>
            <pc:docMk/>
            <pc:sldMk cId="2560719142" sldId="304"/>
            <ac:spMk id="2" creationId="{BDA38BAF-9E9F-4579-A4E7-4AA9E09AC8F3}"/>
          </ac:spMkLst>
        </pc:spChg>
      </pc:sldChg>
      <pc:sldChg chg="modSp">
        <pc:chgData name="Zach Fellows" userId="S::zfellows@aitc.sk.ca::30ec6347-b3b6-4581-8f19-3108f7e8d6cb" providerId="AD" clId="Web-{DBBBE49E-C409-CA8C-240F-0E531D27A4C9}" dt="2022-09-07T17:59:21.765" v="4" actId="1076"/>
        <pc:sldMkLst>
          <pc:docMk/>
          <pc:sldMk cId="237610587" sldId="312"/>
        </pc:sldMkLst>
        <pc:spChg chg="mod">
          <ac:chgData name="Zach Fellows" userId="S::zfellows@aitc.sk.ca::30ec6347-b3b6-4581-8f19-3108f7e8d6cb" providerId="AD" clId="Web-{DBBBE49E-C409-CA8C-240F-0E531D27A4C9}" dt="2022-09-07T17:59:21.765" v="4" actId="1076"/>
          <ac:spMkLst>
            <pc:docMk/>
            <pc:sldMk cId="237610587" sldId="312"/>
            <ac:spMk id="2" creationId="{05C0A68B-79EC-4F4A-B1F8-378A4A2855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D1E24-BCEA-4A5D-B8DA-DBA6238164CB}" type="datetimeFigureOut">
              <a:rPr lang="en-CA" smtClean="0"/>
              <a:pPr/>
              <a:t>2022-10-13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0A0DC-CC3F-4C16-B17A-7ABB6CC7C223}" type="slidenum">
              <a:rPr lang="en-CA" smtClean="0"/>
              <a:pPr/>
              <a:t>‹#›</a:t>
            </a:fld>
            <a:endParaRPr lang="en-CA"/>
          </a:p>
        </p:txBody>
      </p:sp>
    </p:spTree>
    <p:extLst>
      <p:ext uri="{BB962C8B-B14F-4D97-AF65-F5344CB8AC3E}">
        <p14:creationId xmlns:p14="http://schemas.microsoft.com/office/powerpoint/2010/main" val="395392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E10A0DC-CC3F-4C16-B17A-7ABB6CC7C223}" type="slidenum">
              <a:rPr lang="en-CA" smtClean="0"/>
              <a:pPr/>
              <a:t>1</a:t>
            </a:fld>
            <a:endParaRPr lang="en-CA"/>
          </a:p>
        </p:txBody>
      </p:sp>
    </p:spTree>
    <p:extLst>
      <p:ext uri="{BB962C8B-B14F-4D97-AF65-F5344CB8AC3E}">
        <p14:creationId xmlns:p14="http://schemas.microsoft.com/office/powerpoint/2010/main" val="418826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“We’re going to play a game that hopefully helps us to see how food fits into a household budget and what kinds of challenges families may face.”</a:t>
            </a:r>
          </a:p>
          <a:p>
            <a:r>
              <a:rPr lang="en-CA" dirty="0"/>
              <a:t>Break class into 8 groups. Each group will need a Context Card, a budget planning sheet and a calculator.</a:t>
            </a:r>
          </a:p>
          <a:p>
            <a:r>
              <a:rPr lang="en-CA" dirty="0"/>
              <a:t>Have the groups introduce themselves by reading their card to the class. </a:t>
            </a:r>
          </a:p>
          <a:p>
            <a:r>
              <a:rPr lang="en-CA" dirty="0"/>
              <a:t>You can choose to use a timer, have the student work for 10 minutes to complete the budget work sheet.</a:t>
            </a:r>
          </a:p>
        </p:txBody>
      </p:sp>
      <p:sp>
        <p:nvSpPr>
          <p:cNvPr id="4" name="Slide Number Placeholder 3"/>
          <p:cNvSpPr>
            <a:spLocks noGrp="1"/>
          </p:cNvSpPr>
          <p:nvPr>
            <p:ph type="sldNum" sz="quarter" idx="5"/>
          </p:nvPr>
        </p:nvSpPr>
        <p:spPr/>
        <p:txBody>
          <a:bodyPr/>
          <a:lstStyle/>
          <a:p>
            <a:fld id="{EE10A0DC-CC3F-4C16-B17A-7ABB6CC7C223}" type="slidenum">
              <a:rPr lang="en-CA" smtClean="0"/>
              <a:pPr/>
              <a:t>10</a:t>
            </a:fld>
            <a:endParaRPr lang="en-CA"/>
          </a:p>
        </p:txBody>
      </p:sp>
    </p:spTree>
    <p:extLst>
      <p:ext uri="{BB962C8B-B14F-4D97-AF65-F5344CB8AC3E}">
        <p14:creationId xmlns:p14="http://schemas.microsoft.com/office/powerpoint/2010/main" val="2299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Ask the students to share their challenges, priorities, thing they chose to cut, if they chose fruits/vegetables and how important food is in their budget.</a:t>
            </a:r>
          </a:p>
          <a:p>
            <a:r>
              <a:rPr lang="en-CA"/>
              <a:t>Pass out the ‘Twist of Fate’ cards, ask each group to discuss the scenario and spend a few minutes adjusting their budget.</a:t>
            </a:r>
          </a:p>
          <a:p>
            <a:r>
              <a:rPr lang="en-CA"/>
              <a:t>Facilitate a group discussion: What did students cut? Why? Did students opt for any creative solutions? Was it a challenge to work within the budget?</a:t>
            </a:r>
          </a:p>
          <a:p>
            <a:r>
              <a:rPr lang="en-CA"/>
              <a:t>Ask students to relate their findings from the activity to the lives of people in their immediate community, the province and the world.</a:t>
            </a:r>
          </a:p>
        </p:txBody>
      </p:sp>
      <p:sp>
        <p:nvSpPr>
          <p:cNvPr id="4" name="Slide Number Placeholder 3"/>
          <p:cNvSpPr>
            <a:spLocks noGrp="1"/>
          </p:cNvSpPr>
          <p:nvPr>
            <p:ph type="sldNum" sz="quarter" idx="5"/>
          </p:nvPr>
        </p:nvSpPr>
        <p:spPr/>
        <p:txBody>
          <a:bodyPr/>
          <a:lstStyle/>
          <a:p>
            <a:fld id="{EE10A0DC-CC3F-4C16-B17A-7ABB6CC7C223}" type="slidenum">
              <a:rPr lang="en-CA" smtClean="0"/>
              <a:pPr/>
              <a:t>11</a:t>
            </a:fld>
            <a:endParaRPr lang="en-CA"/>
          </a:p>
        </p:txBody>
      </p:sp>
    </p:spTree>
    <p:extLst>
      <p:ext uri="{BB962C8B-B14F-4D97-AF65-F5344CB8AC3E}">
        <p14:creationId xmlns:p14="http://schemas.microsoft.com/office/powerpoint/2010/main" val="351132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Ask the students to brainstorm some ways to help prevent food insecurity.</a:t>
            </a:r>
          </a:p>
          <a:p>
            <a:r>
              <a:rPr lang="en-CA"/>
              <a:t>Using a budget helps to forecast expenses and prioritize purchases so that there is money reserved for food. Making choices such as house brand over name brand may help to increase the amount of money available.</a:t>
            </a:r>
          </a:p>
          <a:p>
            <a:r>
              <a:rPr lang="en-CA"/>
              <a:t>Making a weekly meal plan, sticking to a grocery list, using up leftovers for lunches or buying in bulk and sharing are ways to reduce wasted food and help the food purchased stretch a little further.</a:t>
            </a:r>
          </a:p>
          <a:p>
            <a:r>
              <a:rPr lang="en-CA"/>
              <a:t>Donating food or money to the local food bank or soup kitchen can help neighbours when they are in need. </a:t>
            </a:r>
          </a:p>
        </p:txBody>
      </p:sp>
      <p:sp>
        <p:nvSpPr>
          <p:cNvPr id="4" name="Slide Number Placeholder 3"/>
          <p:cNvSpPr>
            <a:spLocks noGrp="1"/>
          </p:cNvSpPr>
          <p:nvPr>
            <p:ph type="sldNum" sz="quarter" idx="5"/>
          </p:nvPr>
        </p:nvSpPr>
        <p:spPr/>
        <p:txBody>
          <a:bodyPr/>
          <a:lstStyle/>
          <a:p>
            <a:fld id="{EE10A0DC-CC3F-4C16-B17A-7ABB6CC7C223}" type="slidenum">
              <a:rPr lang="en-CA" smtClean="0"/>
              <a:pPr/>
              <a:t>13</a:t>
            </a:fld>
            <a:endParaRPr lang="en-CA"/>
          </a:p>
        </p:txBody>
      </p:sp>
    </p:spTree>
    <p:extLst>
      <p:ext uri="{BB962C8B-B14F-4D97-AF65-F5344CB8AC3E}">
        <p14:creationId xmlns:p14="http://schemas.microsoft.com/office/powerpoint/2010/main" val="408771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Ask students if they have any questions or ideas they’d like to share.</a:t>
            </a:r>
          </a:p>
          <a:p>
            <a:r>
              <a:rPr lang="en-CA"/>
              <a:t>Thank the class for their participation.</a:t>
            </a:r>
          </a:p>
          <a:p>
            <a:r>
              <a:rPr lang="en-CA"/>
              <a:t>Remember to record the number of students that participated and to share the teacher evaluation survey.</a:t>
            </a:r>
          </a:p>
        </p:txBody>
      </p:sp>
      <p:sp>
        <p:nvSpPr>
          <p:cNvPr id="4" name="Slide Number Placeholder 3"/>
          <p:cNvSpPr>
            <a:spLocks noGrp="1"/>
          </p:cNvSpPr>
          <p:nvPr>
            <p:ph type="sldNum" sz="quarter" idx="5"/>
          </p:nvPr>
        </p:nvSpPr>
        <p:spPr/>
        <p:txBody>
          <a:bodyPr/>
          <a:lstStyle/>
          <a:p>
            <a:fld id="{EE10A0DC-CC3F-4C16-B17A-7ABB6CC7C223}" type="slidenum">
              <a:rPr lang="en-CA" smtClean="0"/>
              <a:pPr/>
              <a:t>14</a:t>
            </a:fld>
            <a:endParaRPr lang="en-CA"/>
          </a:p>
        </p:txBody>
      </p:sp>
    </p:spTree>
    <p:extLst>
      <p:ext uri="{BB962C8B-B14F-4D97-AF65-F5344CB8AC3E}">
        <p14:creationId xmlns:p14="http://schemas.microsoft.com/office/powerpoint/2010/main" val="246613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yourself and the program you are representing. Take a minute to share the reason you are inspired to get involved with FFF or AITC.</a:t>
            </a:r>
          </a:p>
          <a:p>
            <a:r>
              <a:rPr lang="en-US"/>
              <a:t>Share your connection with Agriculture and what it means to you.</a:t>
            </a:r>
          </a:p>
        </p:txBody>
      </p:sp>
      <p:sp>
        <p:nvSpPr>
          <p:cNvPr id="4" name="Slide Number Placeholder 3"/>
          <p:cNvSpPr>
            <a:spLocks noGrp="1"/>
          </p:cNvSpPr>
          <p:nvPr>
            <p:ph type="sldNum" sz="quarter" idx="5"/>
          </p:nvPr>
        </p:nvSpPr>
        <p:spPr/>
        <p:txBody>
          <a:bodyPr/>
          <a:lstStyle/>
          <a:p>
            <a:fld id="{EE10A0DC-CC3F-4C16-B17A-7ABB6CC7C223}" type="slidenum">
              <a:rPr lang="en-CA" smtClean="0"/>
              <a:pPr/>
              <a:t>2</a:t>
            </a:fld>
            <a:endParaRPr lang="en-CA"/>
          </a:p>
        </p:txBody>
      </p:sp>
    </p:spTree>
    <p:extLst>
      <p:ext uri="{BB962C8B-B14F-4D97-AF65-F5344CB8AC3E}">
        <p14:creationId xmlns:p14="http://schemas.microsoft.com/office/powerpoint/2010/main" val="124206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a brief description of agriculture. A definition we frequently use is ‘Growing something like crops or producing something, like animals, that we can use to help meet our needs. Agriculture reaches far beyond the farm and includes interests such as science, engineering, banking, marketing’. We often categorize the needs met through agriculture as ‘the 4 Fs’ of agriculture. People eat food, animals eat feed, we use </a:t>
            </a:r>
            <a:r>
              <a:rPr lang="en-US" err="1"/>
              <a:t>fibre</a:t>
            </a:r>
            <a:r>
              <a:rPr lang="en-US"/>
              <a:t> to create materials for goods such as cotton for clothing or flax for linen paper used for money, some types of seeds or the non-edible portions on plants can be used to create fuels such as ethanol. Have students give examples of each. A fifth ‘F’ that is sometimes discussed is Pharmaceuticals. Items that have a medicinal application may be produced though agriculture.</a:t>
            </a:r>
          </a:p>
        </p:txBody>
      </p:sp>
      <p:sp>
        <p:nvSpPr>
          <p:cNvPr id="4" name="Slide Number Placeholder 3"/>
          <p:cNvSpPr>
            <a:spLocks noGrp="1"/>
          </p:cNvSpPr>
          <p:nvPr>
            <p:ph type="sldNum" sz="quarter" idx="5"/>
          </p:nvPr>
        </p:nvSpPr>
        <p:spPr/>
        <p:txBody>
          <a:bodyPr/>
          <a:lstStyle/>
          <a:p>
            <a:fld id="{EE10A0DC-CC3F-4C16-B17A-7ABB6CC7C223}" type="slidenum">
              <a:rPr lang="en-CA" smtClean="0"/>
              <a:pPr/>
              <a:t>3</a:t>
            </a:fld>
            <a:endParaRPr lang="en-CA"/>
          </a:p>
        </p:txBody>
      </p:sp>
    </p:spTree>
    <p:extLst>
      <p:ext uri="{BB962C8B-B14F-4D97-AF65-F5344CB8AC3E}">
        <p14:creationId xmlns:p14="http://schemas.microsoft.com/office/powerpoint/2010/main" val="279025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our presentation we are going to focus on Food. If you have time, you can ask students to brainstorm some of their favorites and the ag origins. For example, tacos- shells are made from corn or wheat, beef for filling, cheese comes from dairy cows, lettuce and tomatoes can be grown outdoors in summer or in greenhouses in colder seasons. </a:t>
            </a:r>
          </a:p>
        </p:txBody>
      </p:sp>
      <p:sp>
        <p:nvSpPr>
          <p:cNvPr id="4" name="Slide Number Placeholder 3"/>
          <p:cNvSpPr>
            <a:spLocks noGrp="1"/>
          </p:cNvSpPr>
          <p:nvPr>
            <p:ph type="sldNum" sz="quarter" idx="5"/>
          </p:nvPr>
        </p:nvSpPr>
        <p:spPr/>
        <p:txBody>
          <a:bodyPr/>
          <a:lstStyle/>
          <a:p>
            <a:fld id="{EE10A0DC-CC3F-4C16-B17A-7ABB6CC7C223}" type="slidenum">
              <a:rPr lang="en-CA" smtClean="0"/>
              <a:pPr/>
              <a:t>4</a:t>
            </a:fld>
            <a:endParaRPr lang="en-CA"/>
          </a:p>
        </p:txBody>
      </p:sp>
    </p:spTree>
    <p:extLst>
      <p:ext uri="{BB962C8B-B14F-4D97-AF65-F5344CB8AC3E}">
        <p14:creationId xmlns:p14="http://schemas.microsoft.com/office/powerpoint/2010/main" val="1100428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definition given by the United Nations World Health Organization. There is a lot of information packed into the statement.</a:t>
            </a:r>
          </a:p>
          <a:p>
            <a:pPr marL="171450" indent="-171450">
              <a:buFont typeface="Arial" panose="020B0604020202020204" pitchFamily="34" charset="0"/>
              <a:buChar char="•"/>
            </a:pPr>
            <a:r>
              <a:rPr lang="en-CA" dirty="0"/>
              <a:t>All people means not just the wealthy or powerful have access to food</a:t>
            </a:r>
          </a:p>
          <a:p>
            <a:pPr marL="171450" indent="-171450">
              <a:buFont typeface="Arial" panose="020B0604020202020204" pitchFamily="34" charset="0"/>
              <a:buChar char="•"/>
            </a:pPr>
            <a:r>
              <a:rPr lang="en-CA" dirty="0"/>
              <a:t>At All times means if you enough food occasionally but it is not the usual circumstance, you wouldn’t be considered food secure</a:t>
            </a:r>
          </a:p>
          <a:p>
            <a:pPr marL="171450" indent="-171450">
              <a:buFont typeface="Arial" panose="020B0604020202020204" pitchFamily="34" charset="0"/>
              <a:buChar char="•"/>
            </a:pPr>
            <a:r>
              <a:rPr lang="en-CA" dirty="0"/>
              <a:t>Physical and Economical access means you can financially afford enough safe, nutritious food but that you also have means of acquiring it.</a:t>
            </a:r>
          </a:p>
          <a:p>
            <a:pPr marL="171450" indent="-171450">
              <a:buFont typeface="Arial" panose="020B0604020202020204" pitchFamily="34" charset="0"/>
              <a:buChar char="•"/>
            </a:pPr>
            <a:r>
              <a:rPr lang="en-CA" dirty="0"/>
              <a:t>Safe food means that you can be confident that the food hasn’t been contaminated by pathogens, chemicals, physical objects etc. and that eating it won’t negatively impact your health. </a:t>
            </a:r>
          </a:p>
          <a:p>
            <a:pPr marL="171450" indent="-171450">
              <a:buFont typeface="Arial" panose="020B0604020202020204" pitchFamily="34" charset="0"/>
              <a:buChar char="•"/>
            </a:pPr>
            <a:r>
              <a:rPr lang="en-CA" dirty="0"/>
              <a:t>Nutritious food means that you will get the nutrients- the vitamins, minerals, carbohydrates, fats and proteins that your body needs</a:t>
            </a:r>
          </a:p>
          <a:p>
            <a:pPr marL="171450" indent="-171450">
              <a:buFont typeface="Arial" panose="020B0604020202020204" pitchFamily="34" charset="0"/>
              <a:buChar char="•"/>
            </a:pPr>
            <a:r>
              <a:rPr lang="en-CA" dirty="0"/>
              <a:t>Dietary needs are all of the things that our bodies can’t produce, but we need them to live, so we have to get them through our diet. These are things like energy, amino acids, fatty acids, mineral and vitamins. The amounts and types each person needs depends on things like gender, size, age, level of activity, chronic disease, etc.</a:t>
            </a:r>
          </a:p>
          <a:p>
            <a:pPr marL="171450" indent="-171450">
              <a:buFont typeface="Arial" panose="020B0604020202020204" pitchFamily="34" charset="0"/>
              <a:buChar char="•"/>
            </a:pPr>
            <a:r>
              <a:rPr lang="en-CA" dirty="0"/>
              <a:t>Food Preferences are the things we like to eat or things that align with our personal and religious beliefs. For example, access to protein through pork products is okay for some people, but not if you are Muslim or Jewish. </a:t>
            </a:r>
          </a:p>
          <a:p>
            <a:pPr marL="171450" indent="-171450">
              <a:buFont typeface="Arial" panose="020B0604020202020204" pitchFamily="34" charset="0"/>
              <a:buChar char="•"/>
            </a:pPr>
            <a:r>
              <a:rPr lang="en-CA" dirty="0"/>
              <a:t>An active and healthy life requires enough energy and nutrients for people to grow, learn, play, heal etc. not just stay alive. </a:t>
            </a:r>
          </a:p>
          <a:p>
            <a:pPr marL="171450" indent="-171450">
              <a:buFont typeface="Arial" panose="020B0604020202020204" pitchFamily="34" charset="0"/>
              <a:buChar char="•"/>
            </a:pPr>
            <a:r>
              <a:rPr lang="en-CA" dirty="0"/>
              <a:t>Any questions?</a:t>
            </a:r>
          </a:p>
        </p:txBody>
      </p:sp>
      <p:sp>
        <p:nvSpPr>
          <p:cNvPr id="4" name="Slide Number Placeholder 3"/>
          <p:cNvSpPr>
            <a:spLocks noGrp="1"/>
          </p:cNvSpPr>
          <p:nvPr>
            <p:ph type="sldNum" sz="quarter" idx="5"/>
          </p:nvPr>
        </p:nvSpPr>
        <p:spPr/>
        <p:txBody>
          <a:bodyPr/>
          <a:lstStyle/>
          <a:p>
            <a:fld id="{EE10A0DC-CC3F-4C16-B17A-7ABB6CC7C223}" type="slidenum">
              <a:rPr lang="en-CA" smtClean="0"/>
              <a:pPr/>
              <a:t>5</a:t>
            </a:fld>
            <a:endParaRPr lang="en-CA"/>
          </a:p>
        </p:txBody>
      </p:sp>
    </p:spTree>
    <p:extLst>
      <p:ext uri="{BB962C8B-B14F-4D97-AF65-F5344CB8AC3E}">
        <p14:creationId xmlns:p14="http://schemas.microsoft.com/office/powerpoint/2010/main" val="191076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Knowing what food security means, is everyone on Earth food secure? Everyone in Canada? Everyone in Saskatchewan?</a:t>
            </a:r>
          </a:p>
        </p:txBody>
      </p:sp>
      <p:sp>
        <p:nvSpPr>
          <p:cNvPr id="4" name="Slide Number Placeholder 3"/>
          <p:cNvSpPr>
            <a:spLocks noGrp="1"/>
          </p:cNvSpPr>
          <p:nvPr>
            <p:ph type="sldNum" sz="quarter" idx="5"/>
          </p:nvPr>
        </p:nvSpPr>
        <p:spPr/>
        <p:txBody>
          <a:bodyPr/>
          <a:lstStyle/>
          <a:p>
            <a:fld id="{EE10A0DC-CC3F-4C16-B17A-7ABB6CC7C223}" type="slidenum">
              <a:rPr lang="en-CA" smtClean="0"/>
              <a:pPr/>
              <a:t>6</a:t>
            </a:fld>
            <a:endParaRPr lang="en-CA"/>
          </a:p>
        </p:txBody>
      </p:sp>
    </p:spTree>
    <p:extLst>
      <p:ext uri="{BB962C8B-B14F-4D97-AF65-F5344CB8AC3E}">
        <p14:creationId xmlns:p14="http://schemas.microsoft.com/office/powerpoint/2010/main" val="273265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900" dirty="0"/>
              <a:t>Ask for student input as you read out the headings.</a:t>
            </a:r>
          </a:p>
          <a:p>
            <a:pPr marL="171450" indent="-171450">
              <a:buFont typeface="Arial" panose="020B0604020202020204" pitchFamily="34" charset="0"/>
              <a:buChar char="•"/>
            </a:pPr>
            <a:r>
              <a:rPr lang="en-CA" sz="900" b="1" dirty="0"/>
              <a:t>Financial Access </a:t>
            </a:r>
            <a:r>
              <a:rPr lang="en-CA" sz="900" dirty="0"/>
              <a:t>is a fancy way of saying that you don’t have enough money to buy the food that you need. This is a common barrier and often the most common in developed countries.</a:t>
            </a:r>
          </a:p>
          <a:p>
            <a:pPr marL="171450" indent="-171450">
              <a:buFont typeface="Arial" panose="020B0604020202020204" pitchFamily="34" charset="0"/>
              <a:buChar char="•"/>
            </a:pPr>
            <a:r>
              <a:rPr lang="en-CA" sz="900" b="1" dirty="0"/>
              <a:t>Physical Access </a:t>
            </a:r>
            <a:r>
              <a:rPr lang="en-CA" sz="900" dirty="0"/>
              <a:t>refers to actually getting the food. </a:t>
            </a:r>
            <a:r>
              <a:rPr lang="en-CA" sz="900" b="1" dirty="0"/>
              <a:t>Transportation</a:t>
            </a:r>
            <a:r>
              <a:rPr lang="en-CA" sz="900" dirty="0"/>
              <a:t> can include getting the food from the farm to market or getting food from the market to the consumers. For example, poor roads in a rural area of a developing country may make it difficult for farmers to sell their crops. Living in a core neighborhood of a major city often means that groceries stores are far away. If you don’t have a car, you may need to walk, ride a bike, take the bus, hire a taxi or arrange a ride in order to get food. </a:t>
            </a:r>
            <a:r>
              <a:rPr lang="en-CA" sz="900" b="1" dirty="0"/>
              <a:t>Storage</a:t>
            </a:r>
            <a:r>
              <a:rPr lang="en-CA" sz="900" b="0" dirty="0"/>
              <a:t> is a challenge at the production level in some places. Harvested crops are usually stored in bins in Canada where they are protected from weather and pests, however, globally speaking, not all farmers have access to safe storage for their harvests. Grain stored outdoors is subject to weather, contamination, pests and ultimately reduced quality. </a:t>
            </a:r>
            <a:r>
              <a:rPr lang="en-CA" sz="900" b="1" dirty="0"/>
              <a:t>Geography</a:t>
            </a:r>
            <a:r>
              <a:rPr lang="en-CA" sz="900" b="0" dirty="0"/>
              <a:t> can be a factor in food security due increased cost and storage/transportation requirements. Northern or remote communities pay much more for their food and are vulnerable to shortages and access. </a:t>
            </a:r>
            <a:r>
              <a:rPr lang="en-CA" sz="900" b="1" dirty="0"/>
              <a:t>Conflict</a:t>
            </a:r>
            <a:r>
              <a:rPr lang="en-CA" sz="900" b="0" dirty="0"/>
              <a:t> poses a challenge when either transportation methods are blocked, or food is held by powerful parties in order to control the people. </a:t>
            </a:r>
            <a:r>
              <a:rPr lang="en-CA" sz="900" b="1" dirty="0"/>
              <a:t>Weather</a:t>
            </a:r>
            <a:r>
              <a:rPr lang="en-CA" sz="900" b="0" dirty="0"/>
              <a:t> may interfere with the ability to grow or transport food.</a:t>
            </a:r>
            <a:endParaRPr lang="en-CA" sz="900" dirty="0"/>
          </a:p>
          <a:p>
            <a:pPr marL="171450" indent="-171450">
              <a:buFont typeface="Arial" panose="020B0604020202020204" pitchFamily="34" charset="0"/>
              <a:buChar char="•"/>
            </a:pPr>
            <a:r>
              <a:rPr lang="en-CA" sz="900" b="1" dirty="0"/>
              <a:t>Increased demand for food- </a:t>
            </a:r>
            <a:r>
              <a:rPr lang="en-CA" sz="900" dirty="0"/>
              <a:t>as population increases and the economies in developing countries improves, so does the demand for food, especially meat. Sometimes meat is produced on marginal land but sometimes good farm land is converted to pasture land for animals which can have ripple effects in supply.</a:t>
            </a:r>
          </a:p>
          <a:p>
            <a:pPr marL="171450" indent="-171450">
              <a:buFont typeface="Arial" panose="020B0604020202020204" pitchFamily="34" charset="0"/>
              <a:buChar char="•"/>
            </a:pPr>
            <a:r>
              <a:rPr lang="en-CA" sz="900" b="1" dirty="0"/>
              <a:t>Arable land </a:t>
            </a:r>
            <a:r>
              <a:rPr lang="en-CA" sz="900" dirty="0"/>
              <a:t>is land that is suitable for growing crops- only about 3-5% of the Earth’s surface. It is being lost to urbanization and sometimes environmental factors.</a:t>
            </a:r>
          </a:p>
          <a:p>
            <a:pPr marL="171450" indent="-171450">
              <a:buFont typeface="Arial" panose="020B0604020202020204" pitchFamily="34" charset="0"/>
              <a:buChar char="•"/>
            </a:pPr>
            <a:r>
              <a:rPr lang="en-CA" sz="900" dirty="0"/>
              <a:t>The number of farms is shrinking so farmers have to be more efficient in order to produce enough food. Use of different </a:t>
            </a:r>
            <a:r>
              <a:rPr lang="en-CA" sz="900" b="1" dirty="0"/>
              <a:t>technologies</a:t>
            </a:r>
            <a:r>
              <a:rPr lang="en-CA" sz="900" dirty="0"/>
              <a:t> allow farmers to farm more land or improve their yields while decreasing inputs. Technologies include things like automated equipment, computerized processes, drone scouting and modified seed. Not all consumers believe that technology should have a role in food production so producers may be limited by market trends. Not all farmers have access to technology do to financial or geographic limitations.</a:t>
            </a:r>
          </a:p>
          <a:p>
            <a:pPr marL="171450" indent="-171450">
              <a:buFont typeface="Arial" panose="020B0604020202020204" pitchFamily="34" charset="0"/>
              <a:buChar char="•"/>
            </a:pPr>
            <a:r>
              <a:rPr lang="en-CA" sz="900" b="0" dirty="0"/>
              <a:t>A </a:t>
            </a:r>
            <a:r>
              <a:rPr lang="en-CA" sz="900" b="1" dirty="0"/>
              <a:t>safety breech</a:t>
            </a:r>
            <a:r>
              <a:rPr lang="en-CA" sz="900" b="0" dirty="0"/>
              <a:t> at any level- during production, shipping, storage or even at the home can cause food loss and may lead to insecurity. This can include physical, chemical or microbial contamination, improper handling conditions, etc.</a:t>
            </a:r>
          </a:p>
          <a:p>
            <a:pPr marL="171450" indent="-171450">
              <a:buFont typeface="Arial" panose="020B0604020202020204" pitchFamily="34" charset="0"/>
              <a:buChar char="•"/>
            </a:pPr>
            <a:r>
              <a:rPr lang="en-CA" sz="900" b="1" dirty="0"/>
              <a:t>Food Loss</a:t>
            </a:r>
            <a:r>
              <a:rPr lang="en-CA" sz="900" b="0" i="0" kern="1200" dirty="0">
                <a:solidFill>
                  <a:schemeClr val="tx1"/>
                </a:solidFill>
                <a:effectLst/>
                <a:latin typeface="+mn-lt"/>
                <a:ea typeface="+mn-ea"/>
                <a:cs typeface="+mn-cs"/>
              </a:rPr>
              <a:t> refers to any food that is lost in the supply chain between the producer and the market. This may be the result of pre-harvest problems, such as pest infestations, or problems in harvesting, handling, storage, packing or transportation. Some of the underlying causes of food loss include the inadequacy of infrastructure, markets, price mechanisms or even the lack of legal frameworks. Tomatoes crushed during transport because of improper packaging is one example of food loss.</a:t>
            </a:r>
          </a:p>
          <a:p>
            <a:pPr marL="171450" indent="-171450">
              <a:buFont typeface="Arial" panose="020B0604020202020204" pitchFamily="34" charset="0"/>
              <a:buChar char="•"/>
            </a:pPr>
            <a:r>
              <a:rPr lang="en-CA" sz="900" b="1" dirty="0"/>
              <a:t>Food Waste</a:t>
            </a:r>
            <a:r>
              <a:rPr lang="en-CA" sz="900" b="0" dirty="0"/>
              <a:t> typically occurs at the consumer level and refers to </a:t>
            </a:r>
            <a:r>
              <a:rPr lang="en-CA" sz="900" b="0" i="0" kern="1200" dirty="0">
                <a:solidFill>
                  <a:schemeClr val="tx1"/>
                </a:solidFill>
                <a:effectLst/>
                <a:latin typeface="+mn-lt"/>
                <a:ea typeface="+mn-ea"/>
                <a:cs typeface="+mn-cs"/>
              </a:rPr>
              <a:t>the discarding or alternative (non-food) use of food that is otherwise safe and nutritious for human consumption.  Food is wasted in many ways:</a:t>
            </a:r>
          </a:p>
          <a:p>
            <a:pPr marL="628650" lvl="1" indent="-171450">
              <a:buFont typeface="Arial" panose="020B0604020202020204" pitchFamily="34" charset="0"/>
              <a:buChar char="•"/>
            </a:pPr>
            <a:r>
              <a:rPr lang="en-CA" sz="900" b="0" i="0" kern="1200" dirty="0">
                <a:solidFill>
                  <a:schemeClr val="tx1"/>
                </a:solidFill>
                <a:effectLst/>
                <a:latin typeface="+mn-lt"/>
                <a:ea typeface="+mn-ea"/>
                <a:cs typeface="+mn-cs"/>
              </a:rPr>
              <a:t>Fresh produce that deviates from what is considered optimal in terms of shape, size and color, for example is often removed from the supply chain during sorting operations.</a:t>
            </a:r>
          </a:p>
          <a:p>
            <a:pPr marL="628650" lvl="1" indent="-171450">
              <a:buFont typeface="Arial" panose="020B0604020202020204" pitchFamily="34" charset="0"/>
              <a:buChar char="•"/>
            </a:pPr>
            <a:r>
              <a:rPr lang="en-CA" sz="900" b="0" i="0" kern="1200" dirty="0">
                <a:solidFill>
                  <a:schemeClr val="tx1"/>
                </a:solidFill>
                <a:effectLst/>
                <a:latin typeface="+mn-lt"/>
                <a:ea typeface="+mn-ea"/>
                <a:cs typeface="+mn-cs"/>
              </a:rPr>
              <a:t>Foods that are close to, at or beyond the “best-before” date are often discarded by retailers and consumers.</a:t>
            </a:r>
          </a:p>
          <a:p>
            <a:pPr marL="628650" lvl="1" indent="-171450">
              <a:buFont typeface="Arial" panose="020B0604020202020204" pitchFamily="34" charset="0"/>
              <a:buChar char="•"/>
            </a:pPr>
            <a:r>
              <a:rPr lang="en-CA" sz="900" b="0" i="0" kern="1200" dirty="0">
                <a:solidFill>
                  <a:schemeClr val="tx1"/>
                </a:solidFill>
                <a:effectLst/>
                <a:latin typeface="+mn-lt"/>
                <a:ea typeface="+mn-ea"/>
                <a:cs typeface="+mn-cs"/>
              </a:rPr>
              <a:t>Large quantities of wholesome edible food are often unused or left over and discarded from household kitchens and eating establishments.</a:t>
            </a:r>
          </a:p>
          <a:p>
            <a:r>
              <a:rPr lang="en-CA" sz="900" b="0" i="0" kern="1200" dirty="0">
                <a:solidFill>
                  <a:schemeClr val="tx1"/>
                </a:solidFill>
                <a:effectLst/>
                <a:latin typeface="+mn-lt"/>
                <a:ea typeface="+mn-ea"/>
                <a:cs typeface="+mn-cs"/>
              </a:rPr>
              <a:t>Less food and food waste would lead to more efficient land use and better water resource management with positive impacts on climate change and livelihoods.</a:t>
            </a:r>
          </a:p>
          <a:p>
            <a:pPr marL="171450" indent="-171450">
              <a:buFont typeface="Arial" panose="020B0604020202020204" pitchFamily="34" charset="0"/>
              <a:buChar char="•"/>
            </a:pPr>
            <a:endParaRPr lang="en-CA" sz="900" b="1" dirty="0"/>
          </a:p>
          <a:p>
            <a:endParaRPr lang="en-CA" dirty="0"/>
          </a:p>
        </p:txBody>
      </p:sp>
      <p:sp>
        <p:nvSpPr>
          <p:cNvPr id="4" name="Slide Number Placeholder 3"/>
          <p:cNvSpPr>
            <a:spLocks noGrp="1"/>
          </p:cNvSpPr>
          <p:nvPr>
            <p:ph type="sldNum" sz="quarter" idx="5"/>
          </p:nvPr>
        </p:nvSpPr>
        <p:spPr/>
        <p:txBody>
          <a:bodyPr/>
          <a:lstStyle/>
          <a:p>
            <a:fld id="{EE10A0DC-CC3F-4C16-B17A-7ABB6CC7C223}" type="slidenum">
              <a:rPr lang="en-CA" smtClean="0"/>
              <a:pPr/>
              <a:t>7</a:t>
            </a:fld>
            <a:endParaRPr lang="en-CA"/>
          </a:p>
        </p:txBody>
      </p:sp>
    </p:spTree>
    <p:extLst>
      <p:ext uri="{BB962C8B-B14F-4D97-AF65-F5344CB8AC3E}">
        <p14:creationId xmlns:p14="http://schemas.microsoft.com/office/powerpoint/2010/main" val="397881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 how these barriers may look in Saskatchewan. Ask the students to comment on how the barriers differ between urban, rural and remote (far northern, island) communities.</a:t>
            </a:r>
          </a:p>
          <a:p>
            <a:r>
              <a:rPr lang="en-CA" dirty="0"/>
              <a:t>Can the students identify additional barriers?</a:t>
            </a:r>
          </a:p>
          <a:p>
            <a:r>
              <a:rPr lang="en-CA" dirty="0"/>
              <a:t>What could you do if you were food insecure?</a:t>
            </a:r>
          </a:p>
          <a:p>
            <a:pPr marL="171450" indent="-171450">
              <a:buFont typeface="Arial" panose="020B0604020202020204" pitchFamily="34" charset="0"/>
              <a:buChar char="•"/>
            </a:pPr>
            <a:r>
              <a:rPr lang="en-CA" dirty="0"/>
              <a:t>Food Bank or soup kitchen (identify the difference)</a:t>
            </a:r>
          </a:p>
          <a:p>
            <a:pPr marL="171450" indent="-171450">
              <a:buFont typeface="Arial" panose="020B0604020202020204" pitchFamily="34" charset="0"/>
              <a:buChar char="•"/>
            </a:pPr>
            <a:r>
              <a:rPr lang="en-CA" dirty="0"/>
              <a:t>Help from friends/family</a:t>
            </a:r>
          </a:p>
          <a:p>
            <a:pPr marL="171450" indent="-171450">
              <a:buFont typeface="Arial" panose="020B0604020202020204" pitchFamily="34" charset="0"/>
              <a:buChar char="•"/>
            </a:pPr>
            <a:r>
              <a:rPr lang="en-CA" dirty="0"/>
              <a:t>Take on additional jobs to increase income</a:t>
            </a:r>
          </a:p>
        </p:txBody>
      </p:sp>
      <p:sp>
        <p:nvSpPr>
          <p:cNvPr id="4" name="Slide Number Placeholder 3"/>
          <p:cNvSpPr>
            <a:spLocks noGrp="1"/>
          </p:cNvSpPr>
          <p:nvPr>
            <p:ph type="sldNum" sz="quarter" idx="5"/>
          </p:nvPr>
        </p:nvSpPr>
        <p:spPr/>
        <p:txBody>
          <a:bodyPr/>
          <a:lstStyle/>
          <a:p>
            <a:fld id="{EE10A0DC-CC3F-4C16-B17A-7ABB6CC7C223}" type="slidenum">
              <a:rPr lang="en-CA" smtClean="0"/>
              <a:pPr/>
              <a:t>8</a:t>
            </a:fld>
            <a:endParaRPr lang="en-CA"/>
          </a:p>
        </p:txBody>
      </p:sp>
    </p:spTree>
    <p:extLst>
      <p:ext uri="{BB962C8B-B14F-4D97-AF65-F5344CB8AC3E}">
        <p14:creationId xmlns:p14="http://schemas.microsoft.com/office/powerpoint/2010/main" val="63427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connects to a </a:t>
            </a:r>
            <a:r>
              <a:rPr lang="en-US" dirty="0" err="1"/>
              <a:t>Youtube</a:t>
            </a:r>
            <a:r>
              <a:rPr lang="en-US" dirty="0"/>
              <a:t> video featuring </a:t>
            </a:r>
            <a:r>
              <a:rPr lang="en-US" dirty="0" err="1"/>
              <a:t>Gord</a:t>
            </a:r>
            <a:r>
              <a:rPr lang="en-US" dirty="0"/>
              <a:t>. Have students watch the video and hear directly from a local source about how COVID-19 and food security were linked. It also helps to highlight issues that were covered on the previous slide. </a:t>
            </a:r>
          </a:p>
          <a:p>
            <a:endParaRPr lang="en-US" dirty="0"/>
          </a:p>
          <a:p>
            <a:r>
              <a:rPr lang="en-US" dirty="0"/>
              <a:t>Helpful Hint: Have the video already opened in a web browser and switch to it during the presentation rather than relying solely on the hyperlink. If no internet access – the video is also included as a file in the USBs. </a:t>
            </a:r>
          </a:p>
          <a:p>
            <a:endParaRPr lang="en-US" dirty="0"/>
          </a:p>
          <a:p>
            <a:r>
              <a:rPr lang="en-US" dirty="0"/>
              <a:t>Link: https://</a:t>
            </a:r>
            <a:r>
              <a:rPr lang="en-US" dirty="0" err="1"/>
              <a:t>www.youtube.com</a:t>
            </a:r>
            <a:r>
              <a:rPr lang="en-US" dirty="0"/>
              <a:t>/</a:t>
            </a:r>
            <a:r>
              <a:rPr lang="en-US" dirty="0" err="1"/>
              <a:t>watch?v</a:t>
            </a:r>
            <a:r>
              <a:rPr lang="en-US" dirty="0"/>
              <a:t>=</a:t>
            </a:r>
            <a:r>
              <a:rPr lang="en-US" dirty="0" err="1"/>
              <a:t>heSl-qtkmrw&amp;ab_channel</a:t>
            </a:r>
            <a:r>
              <a:rPr lang="en-US" dirty="0"/>
              <a:t>=</a:t>
            </a:r>
            <a:r>
              <a:rPr lang="en-US" dirty="0" err="1"/>
              <a:t>AgricultureintheClassroomSK</a:t>
            </a:r>
            <a:endParaRPr lang="en-US" dirty="0"/>
          </a:p>
        </p:txBody>
      </p:sp>
      <p:sp>
        <p:nvSpPr>
          <p:cNvPr id="4" name="Slide Number Placeholder 3"/>
          <p:cNvSpPr>
            <a:spLocks noGrp="1"/>
          </p:cNvSpPr>
          <p:nvPr>
            <p:ph type="sldNum" sz="quarter" idx="5"/>
          </p:nvPr>
        </p:nvSpPr>
        <p:spPr/>
        <p:txBody>
          <a:bodyPr/>
          <a:lstStyle/>
          <a:p>
            <a:fld id="{EE10A0DC-CC3F-4C16-B17A-7ABB6CC7C223}" type="slidenum">
              <a:rPr lang="en-CA" smtClean="0"/>
              <a:pPr/>
              <a:t>9</a:t>
            </a:fld>
            <a:endParaRPr lang="en-CA"/>
          </a:p>
        </p:txBody>
      </p:sp>
    </p:spTree>
    <p:extLst>
      <p:ext uri="{BB962C8B-B14F-4D97-AF65-F5344CB8AC3E}">
        <p14:creationId xmlns:p14="http://schemas.microsoft.com/office/powerpoint/2010/main" val="3849229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grpSp>
        <p:nvGrpSpPr>
          <p:cNvPr id="4" name="Group 3">
            <a:extLst>
              <a:ext uri="{FF2B5EF4-FFF2-40B4-BE49-F238E27FC236}">
                <a16:creationId xmlns:a16="http://schemas.microsoft.com/office/drawing/2014/main" id="{28DF0EF6-98B5-4D79-8639-BC6E95FDD827}"/>
              </a:ext>
            </a:extLst>
          </p:cNvPr>
          <p:cNvGrpSpPr/>
          <p:nvPr userDrawn="1"/>
        </p:nvGrpSpPr>
        <p:grpSpPr>
          <a:xfrm>
            <a:off x="-3765" y="4953000"/>
            <a:ext cx="9147765" cy="1912088"/>
            <a:chOff x="-3765" y="4832896"/>
            <a:chExt cx="9147765" cy="2032192"/>
          </a:xfrm>
        </p:grpSpPr>
        <p:sp>
          <p:nvSpPr>
            <p:cNvPr id="5" name="Freeform 7">
              <a:extLst>
                <a:ext uri="{FF2B5EF4-FFF2-40B4-BE49-F238E27FC236}">
                  <a16:creationId xmlns:a16="http://schemas.microsoft.com/office/drawing/2014/main" id="{8CB6E509-E28F-4912-8C88-D0205E7786B6}"/>
                </a:ext>
              </a:extLst>
            </p:cNvPr>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Freeform 8">
              <a:extLst>
                <a:ext uri="{FF2B5EF4-FFF2-40B4-BE49-F238E27FC236}">
                  <a16:creationId xmlns:a16="http://schemas.microsoft.com/office/drawing/2014/main" id="{BCB7017F-406D-4A68-A622-12106976E458}"/>
                </a:ext>
              </a:extLst>
            </p:cNvPr>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7" name="Freeform 9">
              <a:extLst>
                <a:ext uri="{FF2B5EF4-FFF2-40B4-BE49-F238E27FC236}">
                  <a16:creationId xmlns:a16="http://schemas.microsoft.com/office/drawing/2014/main" id="{E3FC4BD1-53C6-4BD7-B7FA-64E778995D5F}"/>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8" name="Straight Connector 7">
              <a:extLst>
                <a:ext uri="{FF2B5EF4-FFF2-40B4-BE49-F238E27FC236}">
                  <a16:creationId xmlns:a16="http://schemas.microsoft.com/office/drawing/2014/main" id="{80788BC4-C4AC-49B7-89C6-2CAF6D28D344}"/>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7141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solidFill>
                  <a:srgbClr val="4A3826"/>
                </a:solidFill>
              </a:defRPr>
            </a:lvl1pPr>
            <a:lvl2pPr>
              <a:defRPr sz="2400">
                <a:solidFill>
                  <a:srgbClr val="4A3826"/>
                </a:solidFill>
              </a:defRPr>
            </a:lvl2pPr>
            <a:lvl3pPr>
              <a:defRPr sz="2000">
                <a:solidFill>
                  <a:srgbClr val="4A3826"/>
                </a:solidFill>
              </a:defRPr>
            </a:lvl3pPr>
            <a:lvl4pPr>
              <a:defRPr sz="1800">
                <a:solidFill>
                  <a:srgbClr val="4A3826"/>
                </a:solidFill>
              </a:defRPr>
            </a:lvl4pPr>
            <a:lvl5pPr>
              <a:defRPr sz="1800">
                <a:solidFill>
                  <a:srgbClr val="4A3826"/>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a:p>
            <a:pPr lvl="4" eaLnBrk="1" latinLnBrk="0" hangingPunct="1"/>
            <a:endParaRPr kumimoji="0"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57025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251979660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spTree>
    <p:extLst>
      <p:ext uri="{BB962C8B-B14F-4D97-AF65-F5344CB8AC3E}">
        <p14:creationId xmlns:p14="http://schemas.microsoft.com/office/powerpoint/2010/main" val="288515948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8133805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wo Content">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533400" y="6400800"/>
            <a:ext cx="2133600" cy="365125"/>
          </a:xfrm>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a:xfrm>
            <a:off x="685800" y="5943600"/>
            <a:ext cx="2895600"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spTree>
    <p:extLst>
      <p:ext uri="{BB962C8B-B14F-4D97-AF65-F5344CB8AC3E}">
        <p14:creationId xmlns:p14="http://schemas.microsoft.com/office/powerpoint/2010/main" val="108135417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250508629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326056492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88497596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108908196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35739183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02048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379349499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422096200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329210079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18002746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280225921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457200" y="274638"/>
            <a:ext cx="7315200" cy="1143000"/>
          </a:xfrm>
        </p:spPr>
        <p:txBody>
          <a:bodyPr rtlCol="0"/>
          <a:lstStyle/>
          <a:p>
            <a:r>
              <a:rPr kumimoji="0"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52400"/>
            <a:ext cx="1028700" cy="983482"/>
          </a:xfrm>
          <a:prstGeom prst="rect">
            <a:avLst/>
          </a:prstGeom>
        </p:spPr>
      </p:pic>
    </p:spTree>
    <p:extLst>
      <p:ext uri="{BB962C8B-B14F-4D97-AF65-F5344CB8AC3E}">
        <p14:creationId xmlns:p14="http://schemas.microsoft.com/office/powerpoint/2010/main" val="117969019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grpSp>
        <p:nvGrpSpPr>
          <p:cNvPr id="4" name="Group 3">
            <a:extLst>
              <a:ext uri="{FF2B5EF4-FFF2-40B4-BE49-F238E27FC236}">
                <a16:creationId xmlns:a16="http://schemas.microsoft.com/office/drawing/2014/main" id="{126399E6-F0F6-42B0-8244-1277BEDA2349}"/>
              </a:ext>
            </a:extLst>
          </p:cNvPr>
          <p:cNvGrpSpPr/>
          <p:nvPr userDrawn="1"/>
        </p:nvGrpSpPr>
        <p:grpSpPr>
          <a:xfrm>
            <a:off x="-3765" y="4953000"/>
            <a:ext cx="9147765" cy="1912088"/>
            <a:chOff x="-3765" y="4832896"/>
            <a:chExt cx="9147765" cy="2032192"/>
          </a:xfrm>
        </p:grpSpPr>
        <p:sp>
          <p:nvSpPr>
            <p:cNvPr id="5" name="Freeform 7">
              <a:extLst>
                <a:ext uri="{FF2B5EF4-FFF2-40B4-BE49-F238E27FC236}">
                  <a16:creationId xmlns:a16="http://schemas.microsoft.com/office/drawing/2014/main" id="{EB76FD2E-A0ED-4B55-95D2-C5F8D9741BF0}"/>
                </a:ext>
              </a:extLst>
            </p:cNvPr>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Freeform 8">
              <a:extLst>
                <a:ext uri="{FF2B5EF4-FFF2-40B4-BE49-F238E27FC236}">
                  <a16:creationId xmlns:a16="http://schemas.microsoft.com/office/drawing/2014/main" id="{032A1210-C2C7-4B25-AB34-3E16CCEF5228}"/>
                </a:ext>
              </a:extLst>
            </p:cNvPr>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7" name="Freeform 9">
              <a:extLst>
                <a:ext uri="{FF2B5EF4-FFF2-40B4-BE49-F238E27FC236}">
                  <a16:creationId xmlns:a16="http://schemas.microsoft.com/office/drawing/2014/main" id="{21DDCEE1-08ED-47E2-953A-BE652755478A}"/>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8" name="Straight Connector 7">
              <a:extLst>
                <a:ext uri="{FF2B5EF4-FFF2-40B4-BE49-F238E27FC236}">
                  <a16:creationId xmlns:a16="http://schemas.microsoft.com/office/drawing/2014/main" id="{2764C5D5-9B3B-47E3-B41E-6EF5EF607AD1}"/>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75983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88695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36571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417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4924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30701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504963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528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1611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4321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solidFill>
                  <a:srgbClr val="4A3826"/>
                </a:solidFill>
              </a:defRPr>
            </a:lvl1pPr>
            <a:lvl2pPr>
              <a:defRPr sz="2400">
                <a:solidFill>
                  <a:srgbClr val="4A3826"/>
                </a:solidFill>
              </a:defRPr>
            </a:lvl2pPr>
            <a:lvl3pPr>
              <a:defRPr sz="2000">
                <a:solidFill>
                  <a:srgbClr val="4A3826"/>
                </a:solidFill>
              </a:defRPr>
            </a:lvl3pPr>
            <a:lvl4pPr>
              <a:defRPr sz="1800">
                <a:solidFill>
                  <a:srgbClr val="4A3826"/>
                </a:solidFill>
              </a:defRPr>
            </a:lvl4pPr>
            <a:lvl5pPr>
              <a:defRPr sz="1800">
                <a:solidFill>
                  <a:srgbClr val="4A3826"/>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a:p>
            <a:pPr lvl="4" eaLnBrk="1" latinLnBrk="0" hangingPunct="1"/>
            <a:endParaRPr kumimoji="0"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474657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grpSp>
        <p:nvGrpSpPr>
          <p:cNvPr id="4" name="Group 3">
            <a:extLst>
              <a:ext uri="{FF2B5EF4-FFF2-40B4-BE49-F238E27FC236}">
                <a16:creationId xmlns:a16="http://schemas.microsoft.com/office/drawing/2014/main" id="{EA060908-D86B-40A9-A7C3-8641912CB695}"/>
              </a:ext>
            </a:extLst>
          </p:cNvPr>
          <p:cNvGrpSpPr/>
          <p:nvPr userDrawn="1"/>
        </p:nvGrpSpPr>
        <p:grpSpPr>
          <a:xfrm>
            <a:off x="-3765" y="4953000"/>
            <a:ext cx="9147765" cy="1912088"/>
            <a:chOff x="-3765" y="4832896"/>
            <a:chExt cx="9147765" cy="2032192"/>
          </a:xfrm>
        </p:grpSpPr>
        <p:sp>
          <p:nvSpPr>
            <p:cNvPr id="5" name="Freeform 7">
              <a:extLst>
                <a:ext uri="{FF2B5EF4-FFF2-40B4-BE49-F238E27FC236}">
                  <a16:creationId xmlns:a16="http://schemas.microsoft.com/office/drawing/2014/main" id="{8A9F5F62-D023-45A9-B49E-AC7FAF179341}"/>
                </a:ext>
              </a:extLst>
            </p:cNvPr>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Freeform 8">
              <a:extLst>
                <a:ext uri="{FF2B5EF4-FFF2-40B4-BE49-F238E27FC236}">
                  <a16:creationId xmlns:a16="http://schemas.microsoft.com/office/drawing/2014/main" id="{C69DEADE-9979-4FB9-84F8-4910AEAFE3BC}"/>
                </a:ext>
              </a:extLst>
            </p:cNvPr>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7" name="Freeform 9">
              <a:extLst>
                <a:ext uri="{FF2B5EF4-FFF2-40B4-BE49-F238E27FC236}">
                  <a16:creationId xmlns:a16="http://schemas.microsoft.com/office/drawing/2014/main" id="{12DB33D2-4ACA-493E-9278-8ED343C55E01}"/>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8" name="Straight Connector 7">
              <a:extLst>
                <a:ext uri="{FF2B5EF4-FFF2-40B4-BE49-F238E27FC236}">
                  <a16:creationId xmlns:a16="http://schemas.microsoft.com/office/drawing/2014/main" id="{C8C3146B-983B-40D2-AD91-1EC4FBC1D9F4}"/>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94768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21119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8153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0030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21525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53417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191546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794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3346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8536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8229600" cy="4525963"/>
          </a:xfrm>
        </p:spPr>
        <p:txBody>
          <a:bodyPr/>
          <a:lstStyle>
            <a:lvl1pPr>
              <a:defRPr sz="2800">
                <a:solidFill>
                  <a:srgbClr val="4A3826"/>
                </a:solidFill>
              </a:defRPr>
            </a:lvl1pPr>
            <a:lvl2pPr>
              <a:defRPr sz="2400">
                <a:solidFill>
                  <a:srgbClr val="4A3826"/>
                </a:solidFill>
              </a:defRPr>
            </a:lvl2pPr>
            <a:lvl3pPr>
              <a:defRPr sz="2000">
                <a:solidFill>
                  <a:srgbClr val="4A3826"/>
                </a:solidFill>
              </a:defRPr>
            </a:lvl3pPr>
            <a:lvl4pPr>
              <a:defRPr sz="1800">
                <a:solidFill>
                  <a:srgbClr val="4A3826"/>
                </a:solidFill>
              </a:defRPr>
            </a:lvl4pPr>
            <a:lvl5pPr>
              <a:defRPr sz="1800">
                <a:solidFill>
                  <a:srgbClr val="4A3826"/>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a:p>
            <a:pPr lvl="4" eaLnBrk="1" latinLnBrk="0" hangingPunct="1"/>
            <a:endParaRPr kumimoji="0"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761366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7810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55218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936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736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2.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1.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3.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pic>
        <p:nvPicPr>
          <p:cNvPr id="7" name="Picture 6" descr="Asset 200@4x.png"/>
          <p:cNvPicPr>
            <a:picLocks noChangeAspect="1"/>
          </p:cNvPicPr>
          <p:nvPr/>
        </p:nvPicPr>
        <p:blipFill>
          <a:blip r:embed="rId28" cstate="print"/>
          <a:stretch>
            <a:fillRect/>
          </a:stretch>
        </p:blipFill>
        <p:spPr>
          <a:xfrm>
            <a:off x="0" y="5791200"/>
            <a:ext cx="9144000" cy="1804886"/>
          </a:xfrm>
          <a:prstGeom prst="rect">
            <a:avLst/>
          </a:prstGeom>
        </p:spPr>
      </p:pic>
    </p:spTree>
    <p:extLst>
      <p:ext uri="{BB962C8B-B14F-4D97-AF65-F5344CB8AC3E}">
        <p14:creationId xmlns:p14="http://schemas.microsoft.com/office/powerpoint/2010/main" val="16470046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673"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pic>
        <p:nvPicPr>
          <p:cNvPr id="7" name="Picture 6" descr="Asset 200@4x.png"/>
          <p:cNvPicPr>
            <a:picLocks noChangeAspect="1"/>
          </p:cNvPicPr>
          <p:nvPr/>
        </p:nvPicPr>
        <p:blipFill>
          <a:blip r:embed="rId13" cstate="print"/>
          <a:stretch>
            <a:fillRect/>
          </a:stretch>
        </p:blipFill>
        <p:spPr>
          <a:xfrm>
            <a:off x="0" y="5791200"/>
            <a:ext cx="9144000" cy="1804886"/>
          </a:xfrm>
          <a:prstGeom prst="rect">
            <a:avLst/>
          </a:prstGeom>
        </p:spPr>
      </p:pic>
    </p:spTree>
    <p:extLst>
      <p:ext uri="{BB962C8B-B14F-4D97-AF65-F5344CB8AC3E}">
        <p14:creationId xmlns:p14="http://schemas.microsoft.com/office/powerpoint/2010/main" val="16011395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9F60C-4CFD-4C96-A497-B1D0C5573CEF}" type="datetimeFigureOut">
              <a:rPr lang="en-US" smtClean="0">
                <a:solidFill>
                  <a:prstClr val="black">
                    <a:tint val="75000"/>
                  </a:prstClr>
                </a:solidFill>
              </a:rPr>
              <a:pPr/>
              <a:t>10/13/2022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B8D99-C786-45FD-89D6-7CCAC137C84B}" type="slidenum">
              <a:rPr lang="en-US" smtClean="0">
                <a:solidFill>
                  <a:prstClr val="black">
                    <a:tint val="75000"/>
                  </a:prstClr>
                </a:solidFill>
              </a:rPr>
              <a:pPr/>
              <a:t>‹#›</a:t>
            </a:fld>
            <a:endParaRPr lang="en-US">
              <a:solidFill>
                <a:prstClr val="black">
                  <a:tint val="75000"/>
                </a:prstClr>
              </a:solidFill>
            </a:endParaRPr>
          </a:p>
        </p:txBody>
      </p:sp>
      <p:pic>
        <p:nvPicPr>
          <p:cNvPr id="7" name="Picture 6" descr="Asset 200@4x.png"/>
          <p:cNvPicPr>
            <a:picLocks noChangeAspect="1"/>
          </p:cNvPicPr>
          <p:nvPr/>
        </p:nvPicPr>
        <p:blipFill>
          <a:blip r:embed="rId13" cstate="print"/>
          <a:stretch>
            <a:fillRect/>
          </a:stretch>
        </p:blipFill>
        <p:spPr>
          <a:xfrm>
            <a:off x="0" y="5791200"/>
            <a:ext cx="9144000" cy="1804886"/>
          </a:xfrm>
          <a:prstGeom prst="rect">
            <a:avLst/>
          </a:prstGeom>
        </p:spPr>
      </p:pic>
    </p:spTree>
    <p:extLst>
      <p:ext uri="{BB962C8B-B14F-4D97-AF65-F5344CB8AC3E}">
        <p14:creationId xmlns:p14="http://schemas.microsoft.com/office/powerpoint/2010/main" val="211799216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0.xml"/><Relationship Id="rId7" Type="http://schemas.openxmlformats.org/officeDocument/2006/relationships/image" Target="../media/image21.png"/><Relationship Id="rId2" Type="http://schemas.openxmlformats.org/officeDocument/2006/relationships/slideLayout" Target="../slideLayouts/slideLayout45.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45.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45.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3.xml"/><Relationship Id="rId7" Type="http://schemas.openxmlformats.org/officeDocument/2006/relationships/image" Target="../media/image7.png"/><Relationship Id="rId2" Type="http://schemas.openxmlformats.org/officeDocument/2006/relationships/slideLayout" Target="../slideLayouts/slideLayout45.xml"/><Relationship Id="rId1" Type="http://schemas.openxmlformats.org/officeDocument/2006/relationships/tags" Target="../tags/tag10.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5.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5.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45.xml"/><Relationship Id="rId1" Type="http://schemas.openxmlformats.org/officeDocument/2006/relationships/tags" Target="../tags/tag4.xml"/><Relationship Id="rId6" Type="http://schemas.openxmlformats.org/officeDocument/2006/relationships/image" Target="../media/image13.jpeg"/><Relationship Id="rId5" Type="http://schemas.openxmlformats.org/officeDocument/2006/relationships/image" Target="../media/image7.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5.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45.xml"/><Relationship Id="rId1" Type="http://schemas.openxmlformats.org/officeDocument/2006/relationships/tags" Target="../tags/tag6.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eSl-qtkmrw&amp;ab_channel=AgricultureintheClassroomSK" TargetMode="External"/><Relationship Id="rId2" Type="http://schemas.openxmlformats.org/officeDocument/2006/relationships/notesSlide" Target="../notesSlides/notesSlide9.xml"/><Relationship Id="rId1" Type="http://schemas.openxmlformats.org/officeDocument/2006/relationships/slideLayout" Target="../slideLayouts/slideLayout45.xml"/><Relationship Id="rId5" Type="http://schemas.openxmlformats.org/officeDocument/2006/relationships/image" Target="../media/image18.png"/><Relationship Id="rId4" Type="http://schemas.openxmlformats.org/officeDocument/2006/relationships/hyperlink" Target="https://youtu.be/heSl-qtkmr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311EBC-9916-22EF-89BC-F7EE0129234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67249" y="1021050"/>
            <a:ext cx="6547092" cy="1476495"/>
          </a:xfrm>
          <a:prstGeom prst="rect">
            <a:avLst/>
          </a:prstGeom>
        </p:spPr>
      </p:pic>
      <p:sp>
        <p:nvSpPr>
          <p:cNvPr id="3" name="Title 2"/>
          <p:cNvSpPr>
            <a:spLocks noGrp="1"/>
          </p:cNvSpPr>
          <p:nvPr>
            <p:ph type="title"/>
          </p:nvPr>
        </p:nvSpPr>
        <p:spPr>
          <a:xfrm>
            <a:off x="579698" y="1280399"/>
            <a:ext cx="8077200" cy="1143000"/>
          </a:xfrm>
        </p:spPr>
        <p:txBody>
          <a:bodyPr>
            <a:normAutofit/>
          </a:bodyPr>
          <a:lstStyle/>
          <a:p>
            <a:r>
              <a:rPr lang="en-US" sz="6000" b="1" dirty="0">
                <a:latin typeface="+mn-lt"/>
              </a:rPr>
              <a:t>Food Security</a:t>
            </a:r>
          </a:p>
        </p:txBody>
      </p:sp>
      <p:sp>
        <p:nvSpPr>
          <p:cNvPr id="2" name="TextBox 1">
            <a:extLst>
              <a:ext uri="{FF2B5EF4-FFF2-40B4-BE49-F238E27FC236}">
                <a16:creationId xmlns:a16="http://schemas.microsoft.com/office/drawing/2014/main" id="{AC840A5C-1CBC-44BE-8E08-13CD89015FF7}"/>
              </a:ext>
            </a:extLst>
          </p:cNvPr>
          <p:cNvSpPr txBox="1"/>
          <p:nvPr/>
        </p:nvSpPr>
        <p:spPr>
          <a:xfrm>
            <a:off x="914399" y="2669869"/>
            <a:ext cx="7315201" cy="523220"/>
          </a:xfrm>
          <a:prstGeom prst="rect">
            <a:avLst/>
          </a:prstGeom>
          <a:noFill/>
        </p:spPr>
        <p:txBody>
          <a:bodyPr wrap="square" rtlCol="0">
            <a:spAutoFit/>
          </a:bodyPr>
          <a:lstStyle/>
          <a:p>
            <a:pPr algn="ctr"/>
            <a:r>
              <a:rPr lang="en-US" sz="2800" b="1" dirty="0">
                <a:solidFill>
                  <a:srgbClr val="4A3826"/>
                </a:solidFill>
              </a:rPr>
              <a:t>Feeding Saskatchewan and the World</a:t>
            </a:r>
          </a:p>
        </p:txBody>
      </p:sp>
      <p:pic>
        <p:nvPicPr>
          <p:cNvPr id="11" name="Picture 10" descr="Shape&#10;&#10;Description automatically generated">
            <a:extLst>
              <a:ext uri="{FF2B5EF4-FFF2-40B4-BE49-F238E27FC236}">
                <a16:creationId xmlns:a16="http://schemas.microsoft.com/office/drawing/2014/main" id="{D52493B7-9E99-2EF6-6335-2D6DE3940DB7}"/>
              </a:ext>
            </a:extLst>
          </p:cNvPr>
          <p:cNvPicPr>
            <a:picLocks noChangeAspect="1"/>
          </p:cNvPicPr>
          <p:nvPr/>
        </p:nvPicPr>
        <p:blipFill rotWithShape="1">
          <a:blip r:embed="rId5">
            <a:extLst>
              <a:ext uri="{28A0092B-C50C-407E-A947-70E740481C1C}">
                <a14:useLocalDpi xmlns:a14="http://schemas.microsoft.com/office/drawing/2010/main" val="0"/>
              </a:ext>
            </a:extLst>
          </a:blip>
          <a:srcRect r="51323"/>
          <a:stretch/>
        </p:blipFill>
        <p:spPr>
          <a:xfrm rot="5400000">
            <a:off x="1837964" y="4147113"/>
            <a:ext cx="2552220" cy="3101060"/>
          </a:xfrm>
          <a:prstGeom prst="rect">
            <a:avLst/>
          </a:prstGeom>
        </p:spPr>
      </p:pic>
      <p:pic>
        <p:nvPicPr>
          <p:cNvPr id="14" name="Picture 13" descr="Shape&#10;&#10;Description automatically generated">
            <a:extLst>
              <a:ext uri="{FF2B5EF4-FFF2-40B4-BE49-F238E27FC236}">
                <a16:creationId xmlns:a16="http://schemas.microsoft.com/office/drawing/2014/main" id="{72376939-74AA-F742-A047-D30CE1036B60}"/>
              </a:ext>
            </a:extLst>
          </p:cNvPr>
          <p:cNvPicPr>
            <a:picLocks noChangeAspect="1"/>
          </p:cNvPicPr>
          <p:nvPr/>
        </p:nvPicPr>
        <p:blipFill rotWithShape="1">
          <a:blip r:embed="rId5">
            <a:extLst>
              <a:ext uri="{28A0092B-C50C-407E-A947-70E740481C1C}">
                <a14:useLocalDpi xmlns:a14="http://schemas.microsoft.com/office/drawing/2010/main" val="0"/>
              </a:ext>
            </a:extLst>
          </a:blip>
          <a:srcRect r="51323"/>
          <a:stretch/>
        </p:blipFill>
        <p:spPr>
          <a:xfrm rot="5400000">
            <a:off x="4852690" y="4395488"/>
            <a:ext cx="2552219" cy="2604305"/>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r="4853"/>
          <a:stretch/>
        </p:blipFill>
        <p:spPr>
          <a:xfrm>
            <a:off x="1760224" y="4587025"/>
            <a:ext cx="2707699" cy="1326244"/>
          </a:xfrm>
          <a:prstGeom prst="rect">
            <a:avLst/>
          </a:prstGeom>
        </p:spPr>
      </p:pic>
      <p:pic>
        <p:nvPicPr>
          <p:cNvPr id="8" name="Picture 7" descr="Logo, company name&#10;&#10;Description automatically generated">
            <a:extLst>
              <a:ext uri="{FF2B5EF4-FFF2-40B4-BE49-F238E27FC236}">
                <a16:creationId xmlns:a16="http://schemas.microsoft.com/office/drawing/2014/main" id="{F8F68207-2CF0-706B-DFF3-2E74067C35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9758" y="4751426"/>
            <a:ext cx="2338086" cy="997442"/>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2EEE87AB-F0A0-FCAF-B62E-5AC79093BB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786165"/>
            <a:ext cx="9144000" cy="1804886"/>
          </a:xfrm>
          <a:prstGeom prst="rect">
            <a:avLst/>
          </a:prstGeom>
        </p:spPr>
      </p:pic>
    </p:spTree>
    <p:extLst>
      <p:ext uri="{BB962C8B-B14F-4D97-AF65-F5344CB8AC3E}">
        <p14:creationId xmlns:p14="http://schemas.microsoft.com/office/powerpoint/2010/main" val="383662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38BAF-9E9F-4579-A4E7-4AA9E09AC8F3}"/>
              </a:ext>
            </a:extLst>
          </p:cNvPr>
          <p:cNvSpPr>
            <a:spLocks noGrp="1"/>
          </p:cNvSpPr>
          <p:nvPr>
            <p:ph sz="half" idx="1"/>
          </p:nvPr>
        </p:nvSpPr>
        <p:spPr>
          <a:xfrm>
            <a:off x="1078878" y="1776989"/>
            <a:ext cx="6816712" cy="4525963"/>
          </a:xfrm>
        </p:spPr>
        <p:txBody>
          <a:bodyPr vert="horz" lIns="91440" tIns="45720" rIns="91440" bIns="45720" rtlCol="0" anchor="t">
            <a:normAutofit fontScale="77500" lnSpcReduction="20000"/>
          </a:bodyPr>
          <a:lstStyle/>
          <a:p>
            <a:pPr marL="0" indent="0">
              <a:buNone/>
            </a:pPr>
            <a:r>
              <a:rPr lang="en-US" dirty="0"/>
              <a:t>Break into eight groups. </a:t>
            </a:r>
          </a:p>
          <a:p>
            <a:pPr marL="0" indent="0">
              <a:buNone/>
            </a:pPr>
            <a:endParaRPr lang="en-US" dirty="0"/>
          </a:p>
          <a:p>
            <a:pPr marL="0" indent="0">
              <a:buNone/>
            </a:pPr>
            <a:r>
              <a:rPr lang="en-US" dirty="0"/>
              <a:t>Each group needs:</a:t>
            </a:r>
          </a:p>
          <a:p>
            <a:pPr lvl="1"/>
            <a:r>
              <a:rPr lang="en-US" dirty="0">
                <a:solidFill>
                  <a:srgbClr val="3F8276"/>
                </a:solidFill>
              </a:rPr>
              <a:t>Budget Planner</a:t>
            </a:r>
          </a:p>
          <a:p>
            <a:pPr lvl="1"/>
            <a:r>
              <a:rPr lang="en-US" dirty="0">
                <a:solidFill>
                  <a:srgbClr val="3F8276"/>
                </a:solidFill>
              </a:rPr>
              <a:t>Calculator</a:t>
            </a:r>
          </a:p>
          <a:p>
            <a:pPr lvl="1"/>
            <a:r>
              <a:rPr lang="en-US" dirty="0">
                <a:solidFill>
                  <a:srgbClr val="3F8276"/>
                </a:solidFill>
              </a:rPr>
              <a:t>Dry Erase Marker</a:t>
            </a:r>
          </a:p>
          <a:p>
            <a:pPr lvl="1"/>
            <a:r>
              <a:rPr lang="en-US" dirty="0">
                <a:solidFill>
                  <a:srgbClr val="3F8276"/>
                </a:solidFill>
              </a:rPr>
              <a:t>1 Context Card (</a:t>
            </a:r>
            <a:r>
              <a:rPr lang="en-US" i="1" dirty="0">
                <a:solidFill>
                  <a:srgbClr val="3F8276"/>
                </a:solidFill>
              </a:rPr>
              <a:t>given out at random by your teacher</a:t>
            </a:r>
            <a:r>
              <a:rPr lang="en-US" dirty="0">
                <a:solidFill>
                  <a:srgbClr val="3F8276"/>
                </a:solidFill>
              </a:rPr>
              <a:t>)</a:t>
            </a:r>
          </a:p>
          <a:p>
            <a:pPr lvl="1"/>
            <a:endParaRPr lang="en-US" dirty="0">
              <a:solidFill>
                <a:srgbClr val="3F8276"/>
              </a:solidFill>
            </a:endParaRPr>
          </a:p>
          <a:p>
            <a:pPr marL="0" indent="0">
              <a:buNone/>
            </a:pPr>
            <a:r>
              <a:rPr lang="en-US" dirty="0"/>
              <a:t>Introduce the groups (</a:t>
            </a:r>
            <a:r>
              <a:rPr lang="en-US" dirty="0">
                <a:solidFill>
                  <a:schemeClr val="accent2"/>
                </a:solidFill>
              </a:rPr>
              <a:t>read your context cards</a:t>
            </a:r>
            <a:r>
              <a:rPr lang="en-US" dirty="0"/>
              <a:t>)</a:t>
            </a:r>
            <a:endParaRPr lang="en-US" dirty="0">
              <a:cs typeface="Poppins"/>
            </a:endParaRPr>
          </a:p>
          <a:p>
            <a:pPr marL="0" indent="0">
              <a:buNone/>
            </a:pPr>
            <a:endParaRPr lang="en-US" dirty="0"/>
          </a:p>
          <a:p>
            <a:pPr marL="0" indent="0">
              <a:buNone/>
            </a:pPr>
            <a:r>
              <a:rPr lang="en-US" dirty="0"/>
              <a:t>10 minutes to complete the budget worksheet</a:t>
            </a:r>
          </a:p>
          <a:p>
            <a:r>
              <a:rPr lang="en-US" sz="2600" i="1" dirty="0">
                <a:solidFill>
                  <a:srgbClr val="3F8276"/>
                </a:solidFill>
              </a:rPr>
              <a:t>Remember to multiply expenses by family members (I.e. Food x4 or x3). </a:t>
            </a:r>
            <a:endParaRPr lang="en-US" sz="2600" i="1" dirty="0">
              <a:solidFill>
                <a:srgbClr val="3F8276"/>
              </a:solidFill>
              <a:cs typeface="Poppins"/>
            </a:endParaRPr>
          </a:p>
        </p:txBody>
      </p:sp>
      <p:sp>
        <p:nvSpPr>
          <p:cNvPr id="3" name="Title 2"/>
          <p:cNvSpPr>
            <a:spLocks noGrp="1"/>
          </p:cNvSpPr>
          <p:nvPr>
            <p:ph type="title"/>
          </p:nvPr>
        </p:nvSpPr>
        <p:spPr/>
        <p:txBody>
          <a:bodyPr/>
          <a:lstStyle/>
          <a:p>
            <a:r>
              <a:rPr lang="en-US" b="1" dirty="0">
                <a:solidFill>
                  <a:srgbClr val="4A3826"/>
                </a:solidFill>
                <a:latin typeface="+mn-lt"/>
              </a:rPr>
              <a:t>Household Simulation</a:t>
            </a:r>
          </a:p>
        </p:txBody>
      </p:sp>
      <p:pic>
        <p:nvPicPr>
          <p:cNvPr id="20" name="Picture 19">
            <a:extLst>
              <a:ext uri="{FF2B5EF4-FFF2-40B4-BE49-F238E27FC236}">
                <a16:creationId xmlns:a16="http://schemas.microsoft.com/office/drawing/2014/main" id="{110AD0E9-EC88-4AD8-A595-8629A3530D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202" y="1690157"/>
            <a:ext cx="501676" cy="501676"/>
          </a:xfrm>
          <a:prstGeom prst="rect">
            <a:avLst/>
          </a:prstGeom>
        </p:spPr>
      </p:pic>
      <p:pic>
        <p:nvPicPr>
          <p:cNvPr id="22" name="Picture 21">
            <a:extLst>
              <a:ext uri="{FF2B5EF4-FFF2-40B4-BE49-F238E27FC236}">
                <a16:creationId xmlns:a16="http://schemas.microsoft.com/office/drawing/2014/main" id="{11B8C717-4C7C-45D1-8FA3-833195202C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202" y="2379762"/>
            <a:ext cx="501676" cy="501676"/>
          </a:xfrm>
          <a:prstGeom prst="rect">
            <a:avLst/>
          </a:prstGeom>
        </p:spPr>
      </p:pic>
      <p:pic>
        <p:nvPicPr>
          <p:cNvPr id="24" name="Picture 23">
            <a:extLst>
              <a:ext uri="{FF2B5EF4-FFF2-40B4-BE49-F238E27FC236}">
                <a16:creationId xmlns:a16="http://schemas.microsoft.com/office/drawing/2014/main" id="{AF412D03-981B-4013-82E1-3F1C2AA3B9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202" y="4372028"/>
            <a:ext cx="501676" cy="501676"/>
          </a:xfrm>
          <a:prstGeom prst="rect">
            <a:avLst/>
          </a:prstGeom>
        </p:spPr>
      </p:pic>
      <p:pic>
        <p:nvPicPr>
          <p:cNvPr id="26" name="Picture 25">
            <a:extLst>
              <a:ext uri="{FF2B5EF4-FFF2-40B4-BE49-F238E27FC236}">
                <a16:creationId xmlns:a16="http://schemas.microsoft.com/office/drawing/2014/main" id="{A1314FF4-75BC-4998-995A-5156D06C82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553" y="5031620"/>
            <a:ext cx="495325" cy="501676"/>
          </a:xfrm>
          <a:prstGeom prst="rect">
            <a:avLst/>
          </a:prstGeom>
        </p:spPr>
      </p:pic>
    </p:spTree>
    <p:custDataLst>
      <p:tags r:id="rId1"/>
    </p:custDataLst>
    <p:extLst>
      <p:ext uri="{BB962C8B-B14F-4D97-AF65-F5344CB8AC3E}">
        <p14:creationId xmlns:p14="http://schemas.microsoft.com/office/powerpoint/2010/main" val="55912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38BAF-9E9F-4579-A4E7-4AA9E09AC8F3}"/>
              </a:ext>
            </a:extLst>
          </p:cNvPr>
          <p:cNvSpPr>
            <a:spLocks noGrp="1"/>
          </p:cNvSpPr>
          <p:nvPr>
            <p:ph sz="half" idx="1"/>
          </p:nvPr>
        </p:nvSpPr>
        <p:spPr>
          <a:xfrm>
            <a:off x="1136028" y="1526934"/>
            <a:ext cx="6816712" cy="4525963"/>
          </a:xfrm>
        </p:spPr>
        <p:txBody>
          <a:bodyPr vert="horz" lIns="91440" tIns="45720" rIns="91440" bIns="45720" rtlCol="0" anchor="t">
            <a:normAutofit/>
          </a:bodyPr>
          <a:lstStyle/>
          <a:p>
            <a:pPr marL="0" indent="0">
              <a:buNone/>
            </a:pPr>
            <a:r>
              <a:rPr lang="en-US" dirty="0"/>
              <a:t>Each group needs:</a:t>
            </a:r>
          </a:p>
          <a:p>
            <a:pPr lvl="1"/>
            <a:r>
              <a:rPr lang="en-US" dirty="0">
                <a:solidFill>
                  <a:srgbClr val="3F8276"/>
                </a:solidFill>
              </a:rPr>
              <a:t>Twist of Fate Card (</a:t>
            </a:r>
            <a:r>
              <a:rPr lang="en-US" i="1" dirty="0">
                <a:solidFill>
                  <a:srgbClr val="3F8276"/>
                </a:solidFill>
              </a:rPr>
              <a:t>given out at random by your teacher</a:t>
            </a:r>
            <a:r>
              <a:rPr lang="en-US" dirty="0">
                <a:solidFill>
                  <a:srgbClr val="3F8276"/>
                </a:solidFill>
              </a:rPr>
              <a:t>)</a:t>
            </a:r>
          </a:p>
          <a:p>
            <a:pPr lvl="1"/>
            <a:endParaRPr lang="en-US" dirty="0"/>
          </a:p>
          <a:p>
            <a:pPr marL="0" indent="0">
              <a:buNone/>
            </a:pPr>
            <a:r>
              <a:rPr lang="en-US" dirty="0"/>
              <a:t>5 minutes to adjust the budget worksheet</a:t>
            </a:r>
          </a:p>
          <a:p>
            <a:pPr marL="0" indent="0">
              <a:buNone/>
            </a:pPr>
            <a:endParaRPr lang="en-US" dirty="0"/>
          </a:p>
          <a:p>
            <a:pPr marL="0" indent="0">
              <a:buNone/>
            </a:pPr>
            <a:r>
              <a:rPr lang="en-US" dirty="0"/>
              <a:t>Discussion (</a:t>
            </a:r>
            <a:r>
              <a:rPr lang="en-US" dirty="0">
                <a:solidFill>
                  <a:schemeClr val="accent2"/>
                </a:solidFill>
              </a:rPr>
              <a:t>or use worksheet and compare with another group</a:t>
            </a:r>
            <a:r>
              <a:rPr lang="en-US" dirty="0">
                <a:solidFill>
                  <a:schemeClr val="tx1"/>
                </a:solidFill>
              </a:rPr>
              <a:t>)</a:t>
            </a:r>
            <a:endParaRPr lang="en-US" dirty="0">
              <a:solidFill>
                <a:schemeClr val="tx1"/>
              </a:solidFill>
              <a:cs typeface="Poppins"/>
            </a:endParaRPr>
          </a:p>
        </p:txBody>
      </p:sp>
      <p:sp>
        <p:nvSpPr>
          <p:cNvPr id="3" name="Title 2"/>
          <p:cNvSpPr>
            <a:spLocks noGrp="1"/>
          </p:cNvSpPr>
          <p:nvPr>
            <p:ph type="title"/>
          </p:nvPr>
        </p:nvSpPr>
        <p:spPr/>
        <p:txBody>
          <a:bodyPr/>
          <a:lstStyle/>
          <a:p>
            <a:r>
              <a:rPr lang="en-US" b="1" dirty="0">
                <a:solidFill>
                  <a:srgbClr val="4A3826"/>
                </a:solidFill>
                <a:latin typeface="+mn-lt"/>
              </a:rPr>
              <a:t>Simulation Step 2</a:t>
            </a:r>
          </a:p>
        </p:txBody>
      </p:sp>
      <p:pic>
        <p:nvPicPr>
          <p:cNvPr id="20" name="Picture 19">
            <a:extLst>
              <a:ext uri="{FF2B5EF4-FFF2-40B4-BE49-F238E27FC236}">
                <a16:creationId xmlns:a16="http://schemas.microsoft.com/office/drawing/2014/main" id="{110AD0E9-EC88-4AD8-A595-8629A3530D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202" y="1526934"/>
            <a:ext cx="501676" cy="501676"/>
          </a:xfrm>
          <a:prstGeom prst="rect">
            <a:avLst/>
          </a:prstGeom>
        </p:spPr>
      </p:pic>
      <p:pic>
        <p:nvPicPr>
          <p:cNvPr id="22" name="Picture 21">
            <a:extLst>
              <a:ext uri="{FF2B5EF4-FFF2-40B4-BE49-F238E27FC236}">
                <a16:creationId xmlns:a16="http://schemas.microsoft.com/office/drawing/2014/main" id="{11B8C717-4C7C-45D1-8FA3-833195202C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202" y="3318274"/>
            <a:ext cx="501676" cy="501676"/>
          </a:xfrm>
          <a:prstGeom prst="rect">
            <a:avLst/>
          </a:prstGeom>
        </p:spPr>
      </p:pic>
      <p:pic>
        <p:nvPicPr>
          <p:cNvPr id="24" name="Picture 23">
            <a:extLst>
              <a:ext uri="{FF2B5EF4-FFF2-40B4-BE49-F238E27FC236}">
                <a16:creationId xmlns:a16="http://schemas.microsoft.com/office/drawing/2014/main" id="{AF412D03-981B-4013-82E1-3F1C2AA3B9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352" y="4757755"/>
            <a:ext cx="501676" cy="501676"/>
          </a:xfrm>
          <a:prstGeom prst="rect">
            <a:avLst/>
          </a:prstGeom>
        </p:spPr>
      </p:pic>
    </p:spTree>
    <p:custDataLst>
      <p:tags r:id="rId1"/>
    </p:custDataLst>
    <p:extLst>
      <p:ext uri="{BB962C8B-B14F-4D97-AF65-F5344CB8AC3E}">
        <p14:creationId xmlns:p14="http://schemas.microsoft.com/office/powerpoint/2010/main" val="256071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B30C1E-5595-41B7-8A43-DA282072DFAC}"/>
              </a:ext>
            </a:extLst>
          </p:cNvPr>
          <p:cNvSpPr>
            <a:spLocks noGrp="1"/>
          </p:cNvSpPr>
          <p:nvPr>
            <p:ph sz="half" idx="1"/>
          </p:nvPr>
        </p:nvSpPr>
        <p:spPr/>
        <p:txBody>
          <a:bodyPr>
            <a:normAutofit fontScale="62500" lnSpcReduction="20000"/>
          </a:bodyPr>
          <a:lstStyle/>
          <a:p>
            <a:pPr>
              <a:spcAft>
                <a:spcPts val="600"/>
              </a:spcAft>
            </a:pPr>
            <a:r>
              <a:rPr lang="en-CA" dirty="0"/>
              <a:t>Group sharing</a:t>
            </a:r>
          </a:p>
          <a:p>
            <a:pPr lvl="1">
              <a:spcAft>
                <a:spcPts val="600"/>
              </a:spcAft>
            </a:pPr>
            <a:r>
              <a:rPr lang="en-CA" dirty="0"/>
              <a:t>Each group should share their budget and their experience working within it</a:t>
            </a:r>
          </a:p>
          <a:p>
            <a:pPr>
              <a:spcAft>
                <a:spcPts val="600"/>
              </a:spcAft>
            </a:pPr>
            <a:r>
              <a:rPr lang="en-CA" dirty="0"/>
              <a:t>Was it easy to budget for your family?</a:t>
            </a:r>
          </a:p>
          <a:p>
            <a:pPr>
              <a:spcAft>
                <a:spcPts val="600"/>
              </a:spcAft>
            </a:pPr>
            <a:r>
              <a:rPr lang="en-CA" dirty="0"/>
              <a:t>What were some of the budget challenges?</a:t>
            </a:r>
          </a:p>
          <a:p>
            <a:pPr>
              <a:spcAft>
                <a:spcPts val="600"/>
              </a:spcAft>
            </a:pPr>
            <a:r>
              <a:rPr lang="en-CA" dirty="0"/>
              <a:t>What were some budget cuts you had to make? </a:t>
            </a:r>
          </a:p>
          <a:p>
            <a:pPr lvl="1">
              <a:spcAft>
                <a:spcPts val="600"/>
              </a:spcAft>
            </a:pPr>
            <a:r>
              <a:rPr lang="en-CA" dirty="0"/>
              <a:t>How did that make you feel? </a:t>
            </a:r>
          </a:p>
          <a:p>
            <a:pPr>
              <a:spcAft>
                <a:spcPts val="600"/>
              </a:spcAft>
            </a:pPr>
            <a:r>
              <a:rPr lang="en-CA" dirty="0"/>
              <a:t>How important was food in your budget?</a:t>
            </a:r>
          </a:p>
          <a:p>
            <a:pPr lvl="1">
              <a:spcAft>
                <a:spcPts val="600"/>
              </a:spcAft>
            </a:pPr>
            <a:r>
              <a:rPr lang="en-CA" dirty="0"/>
              <a:t>Were you able to feed your family the way you wanted to?</a:t>
            </a:r>
          </a:p>
          <a:p>
            <a:pPr>
              <a:spcAft>
                <a:spcPts val="600"/>
              </a:spcAft>
            </a:pPr>
            <a:r>
              <a:rPr lang="en-CA" dirty="0"/>
              <a:t>How do these decisions look in:</a:t>
            </a:r>
          </a:p>
          <a:p>
            <a:pPr lvl="1">
              <a:spcAft>
                <a:spcPts val="600"/>
              </a:spcAft>
            </a:pPr>
            <a:r>
              <a:rPr lang="en-CA" dirty="0"/>
              <a:t>Your community</a:t>
            </a:r>
          </a:p>
          <a:p>
            <a:pPr lvl="1">
              <a:spcAft>
                <a:spcPts val="600"/>
              </a:spcAft>
            </a:pPr>
            <a:r>
              <a:rPr lang="en-CA" dirty="0"/>
              <a:t>Our province</a:t>
            </a:r>
          </a:p>
          <a:p>
            <a:pPr lvl="1">
              <a:spcAft>
                <a:spcPts val="600"/>
              </a:spcAft>
            </a:pPr>
            <a:r>
              <a:rPr lang="en-CA" dirty="0"/>
              <a:t>The world</a:t>
            </a:r>
          </a:p>
          <a:p>
            <a:pPr>
              <a:spcAft>
                <a:spcPts val="600"/>
              </a:spcAft>
            </a:pPr>
            <a:r>
              <a:rPr lang="en-US" dirty="0"/>
              <a:t>What can you do to make a difference in food security? </a:t>
            </a:r>
            <a:endParaRPr lang="en-CA" dirty="0"/>
          </a:p>
        </p:txBody>
      </p:sp>
      <p:sp>
        <p:nvSpPr>
          <p:cNvPr id="3" name="Title 2">
            <a:extLst>
              <a:ext uri="{FF2B5EF4-FFF2-40B4-BE49-F238E27FC236}">
                <a16:creationId xmlns:a16="http://schemas.microsoft.com/office/drawing/2014/main" id="{82346001-BF7E-4769-AB88-279CC8EA8034}"/>
              </a:ext>
            </a:extLst>
          </p:cNvPr>
          <p:cNvSpPr>
            <a:spLocks noGrp="1"/>
          </p:cNvSpPr>
          <p:nvPr>
            <p:ph type="title"/>
          </p:nvPr>
        </p:nvSpPr>
        <p:spPr/>
        <p:txBody>
          <a:bodyPr/>
          <a:lstStyle/>
          <a:p>
            <a:r>
              <a:rPr lang="en-CA" b="1" dirty="0">
                <a:latin typeface="+mn-lt"/>
              </a:rPr>
              <a:t>Class Discussion</a:t>
            </a:r>
          </a:p>
        </p:txBody>
      </p:sp>
    </p:spTree>
    <p:extLst>
      <p:ext uri="{BB962C8B-B14F-4D97-AF65-F5344CB8AC3E}">
        <p14:creationId xmlns:p14="http://schemas.microsoft.com/office/powerpoint/2010/main" val="402453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38BAF-9E9F-4579-A4E7-4AA9E09AC8F3}"/>
              </a:ext>
            </a:extLst>
          </p:cNvPr>
          <p:cNvSpPr>
            <a:spLocks noGrp="1"/>
          </p:cNvSpPr>
          <p:nvPr>
            <p:ph sz="half" idx="1"/>
          </p:nvPr>
        </p:nvSpPr>
        <p:spPr>
          <a:xfrm>
            <a:off x="1136028" y="1526934"/>
            <a:ext cx="7626972" cy="3978119"/>
          </a:xfrm>
        </p:spPr>
        <p:txBody>
          <a:bodyPr>
            <a:normAutofit fontScale="85000" lnSpcReduction="20000"/>
          </a:bodyPr>
          <a:lstStyle/>
          <a:p>
            <a:pPr marL="0" indent="0">
              <a:buNone/>
            </a:pPr>
            <a:r>
              <a:rPr lang="en-US" dirty="0"/>
              <a:t>Use a budget, make financially conscious choices</a:t>
            </a:r>
          </a:p>
          <a:p>
            <a:pPr marL="0" indent="0">
              <a:buNone/>
            </a:pPr>
            <a:endParaRPr lang="en-US" dirty="0"/>
          </a:p>
          <a:p>
            <a:pPr marL="0" indent="0">
              <a:buNone/>
            </a:pPr>
            <a:r>
              <a:rPr lang="en-US" dirty="0"/>
              <a:t>Reduce Wasted Food (also reduces wasted money!)</a:t>
            </a:r>
          </a:p>
          <a:p>
            <a:r>
              <a:rPr lang="en-US" dirty="0">
                <a:solidFill>
                  <a:srgbClr val="3F8276"/>
                </a:solidFill>
              </a:rPr>
              <a:t>Meal Plan	</a:t>
            </a:r>
          </a:p>
          <a:p>
            <a:r>
              <a:rPr lang="en-US" dirty="0">
                <a:solidFill>
                  <a:srgbClr val="3F8276"/>
                </a:solidFill>
              </a:rPr>
              <a:t>Use Leftovers</a:t>
            </a:r>
          </a:p>
          <a:p>
            <a:r>
              <a:rPr lang="en-US" dirty="0">
                <a:solidFill>
                  <a:srgbClr val="3F8276"/>
                </a:solidFill>
              </a:rPr>
              <a:t>Share larger portions</a:t>
            </a:r>
          </a:p>
          <a:p>
            <a:endParaRPr lang="en-US" dirty="0"/>
          </a:p>
          <a:p>
            <a:pPr marL="0" indent="0">
              <a:buNone/>
            </a:pPr>
            <a:r>
              <a:rPr lang="en-US" dirty="0"/>
              <a:t>Donate to local food banks, soup kitchens, or charities</a:t>
            </a:r>
          </a:p>
          <a:p>
            <a:pPr marL="0" indent="0">
              <a:buNone/>
            </a:pPr>
            <a:endParaRPr lang="en-US" dirty="0"/>
          </a:p>
        </p:txBody>
      </p:sp>
      <p:sp>
        <p:nvSpPr>
          <p:cNvPr id="3" name="Title 2"/>
          <p:cNvSpPr>
            <a:spLocks noGrp="1"/>
          </p:cNvSpPr>
          <p:nvPr>
            <p:ph type="title"/>
          </p:nvPr>
        </p:nvSpPr>
        <p:spPr/>
        <p:txBody>
          <a:bodyPr/>
          <a:lstStyle/>
          <a:p>
            <a:r>
              <a:rPr lang="en-US" b="1" dirty="0">
                <a:solidFill>
                  <a:srgbClr val="4A3826"/>
                </a:solidFill>
                <a:latin typeface="+mn-lt"/>
              </a:rPr>
              <a:t>What Can We Do?</a:t>
            </a:r>
          </a:p>
        </p:txBody>
      </p:sp>
      <p:pic>
        <p:nvPicPr>
          <p:cNvPr id="20" name="Picture 19">
            <a:extLst>
              <a:ext uri="{FF2B5EF4-FFF2-40B4-BE49-F238E27FC236}">
                <a16:creationId xmlns:a16="http://schemas.microsoft.com/office/drawing/2014/main" id="{110AD0E9-EC88-4AD8-A595-8629A3530D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202" y="1526934"/>
            <a:ext cx="501676" cy="501676"/>
          </a:xfrm>
          <a:prstGeom prst="rect">
            <a:avLst/>
          </a:prstGeom>
        </p:spPr>
      </p:pic>
      <p:pic>
        <p:nvPicPr>
          <p:cNvPr id="22" name="Picture 21">
            <a:extLst>
              <a:ext uri="{FF2B5EF4-FFF2-40B4-BE49-F238E27FC236}">
                <a16:creationId xmlns:a16="http://schemas.microsoft.com/office/drawing/2014/main" id="{11B8C717-4C7C-45D1-8FA3-833195202C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202" y="2487209"/>
            <a:ext cx="501676" cy="501676"/>
          </a:xfrm>
          <a:prstGeom prst="rect">
            <a:avLst/>
          </a:prstGeom>
        </p:spPr>
      </p:pic>
      <p:pic>
        <p:nvPicPr>
          <p:cNvPr id="24" name="Picture 23">
            <a:extLst>
              <a:ext uri="{FF2B5EF4-FFF2-40B4-BE49-F238E27FC236}">
                <a16:creationId xmlns:a16="http://schemas.microsoft.com/office/drawing/2014/main" id="{AF412D03-981B-4013-82E1-3F1C2AA3B9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777" y="4650972"/>
            <a:ext cx="501676" cy="501676"/>
          </a:xfrm>
          <a:prstGeom prst="rect">
            <a:avLst/>
          </a:prstGeom>
        </p:spPr>
      </p:pic>
    </p:spTree>
    <p:custDataLst>
      <p:tags r:id="rId1"/>
    </p:custDataLst>
    <p:extLst>
      <p:ext uri="{BB962C8B-B14F-4D97-AF65-F5344CB8AC3E}">
        <p14:creationId xmlns:p14="http://schemas.microsoft.com/office/powerpoint/2010/main" val="85270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b="1" dirty="0">
                <a:solidFill>
                  <a:srgbClr val="4A3826"/>
                </a:solidFill>
                <a:latin typeface="+mn-lt"/>
              </a:rPr>
              <a:t>Questions? Ideas?</a:t>
            </a:r>
          </a:p>
        </p:txBody>
      </p:sp>
      <p:pic>
        <p:nvPicPr>
          <p:cNvPr id="4" name="Picture 3">
            <a:extLst>
              <a:ext uri="{FF2B5EF4-FFF2-40B4-BE49-F238E27FC236}">
                <a16:creationId xmlns:a16="http://schemas.microsoft.com/office/drawing/2014/main" id="{FDE3F31D-CC4C-4743-AF94-8B2CD1209A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2260480"/>
            <a:ext cx="2324129" cy="2337040"/>
          </a:xfrm>
          <a:prstGeom prst="rect">
            <a:avLst/>
          </a:prstGeom>
        </p:spPr>
      </p:pic>
      <p:pic>
        <p:nvPicPr>
          <p:cNvPr id="7" name="Picture 6">
            <a:extLst>
              <a:ext uri="{FF2B5EF4-FFF2-40B4-BE49-F238E27FC236}">
                <a16:creationId xmlns:a16="http://schemas.microsoft.com/office/drawing/2014/main" id="{41CFAC6D-DA07-4D49-AC5A-33D3036F8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2260480"/>
            <a:ext cx="2387572" cy="2337040"/>
          </a:xfrm>
          <a:prstGeom prst="rect">
            <a:avLst/>
          </a:prstGeom>
        </p:spPr>
      </p:pic>
      <p:pic>
        <p:nvPicPr>
          <p:cNvPr id="2" name="Picture 1" descr="Shape&#10;&#10;Description automatically generated">
            <a:extLst>
              <a:ext uri="{FF2B5EF4-FFF2-40B4-BE49-F238E27FC236}">
                <a16:creationId xmlns:a16="http://schemas.microsoft.com/office/drawing/2014/main" id="{9FBAF99F-B39D-4572-64A3-53E6384A26AA}"/>
              </a:ext>
            </a:extLst>
          </p:cNvPr>
          <p:cNvPicPr>
            <a:picLocks noChangeAspect="1"/>
          </p:cNvPicPr>
          <p:nvPr/>
        </p:nvPicPr>
        <p:blipFill rotWithShape="1">
          <a:blip r:embed="rId7">
            <a:extLst>
              <a:ext uri="{28A0092B-C50C-407E-A947-70E740481C1C}">
                <a14:useLocalDpi xmlns:a14="http://schemas.microsoft.com/office/drawing/2010/main" val="0"/>
              </a:ext>
            </a:extLst>
          </a:blip>
          <a:srcRect r="51323"/>
          <a:stretch/>
        </p:blipFill>
        <p:spPr>
          <a:xfrm rot="5400000">
            <a:off x="2655841" y="4634872"/>
            <a:ext cx="1996639" cy="2426005"/>
          </a:xfrm>
          <a:prstGeom prst="rect">
            <a:avLst/>
          </a:prstGeom>
        </p:spPr>
      </p:pic>
      <p:pic>
        <p:nvPicPr>
          <p:cNvPr id="5" name="Picture 4" descr="Shape&#10;&#10;Description automatically generated">
            <a:extLst>
              <a:ext uri="{FF2B5EF4-FFF2-40B4-BE49-F238E27FC236}">
                <a16:creationId xmlns:a16="http://schemas.microsoft.com/office/drawing/2014/main" id="{5C784DF7-8002-397E-DE4C-EE7F74D02FB5}"/>
              </a:ext>
            </a:extLst>
          </p:cNvPr>
          <p:cNvPicPr>
            <a:picLocks noChangeAspect="1"/>
          </p:cNvPicPr>
          <p:nvPr/>
        </p:nvPicPr>
        <p:blipFill rotWithShape="1">
          <a:blip r:embed="rId7">
            <a:extLst>
              <a:ext uri="{28A0092B-C50C-407E-A947-70E740481C1C}">
                <a14:useLocalDpi xmlns:a14="http://schemas.microsoft.com/office/drawing/2010/main" val="0"/>
              </a:ext>
            </a:extLst>
          </a:blip>
          <a:srcRect r="51323"/>
          <a:stretch/>
        </p:blipFill>
        <p:spPr>
          <a:xfrm rot="5400000">
            <a:off x="5049340" y="4864140"/>
            <a:ext cx="1973720" cy="2014000"/>
          </a:xfrm>
          <a:prstGeom prst="rect">
            <a:avLst/>
          </a:prstGeom>
        </p:spPr>
      </p:pic>
      <p:pic>
        <p:nvPicPr>
          <p:cNvPr id="6" name="Picture 5">
            <a:extLst>
              <a:ext uri="{FF2B5EF4-FFF2-40B4-BE49-F238E27FC236}">
                <a16:creationId xmlns:a16="http://schemas.microsoft.com/office/drawing/2014/main" id="{B6188988-0A87-D344-F049-B92799C8174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853"/>
          <a:stretch/>
        </p:blipFill>
        <p:spPr>
          <a:xfrm>
            <a:off x="2595024" y="4953988"/>
            <a:ext cx="2118272" cy="1037540"/>
          </a:xfrm>
          <a:prstGeom prst="rect">
            <a:avLst/>
          </a:prstGeom>
        </p:spPr>
      </p:pic>
      <p:pic>
        <p:nvPicPr>
          <p:cNvPr id="8" name="Picture 7" descr="Logo, company name&#10;&#10;Description automatically generated">
            <a:extLst>
              <a:ext uri="{FF2B5EF4-FFF2-40B4-BE49-F238E27FC236}">
                <a16:creationId xmlns:a16="http://schemas.microsoft.com/office/drawing/2014/main" id="{57E61336-0A40-4C94-C3DC-D5CAAA2998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32138" y="5046724"/>
            <a:ext cx="1808124" cy="77135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34586BCD-83B5-153A-8B45-1118399E664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5786165"/>
            <a:ext cx="9144000" cy="1804886"/>
          </a:xfrm>
          <a:prstGeom prst="rect">
            <a:avLst/>
          </a:prstGeom>
        </p:spPr>
      </p:pic>
    </p:spTree>
    <p:custDataLst>
      <p:tags r:id="rId1"/>
    </p:custDataLst>
    <p:extLst>
      <p:ext uri="{BB962C8B-B14F-4D97-AF65-F5344CB8AC3E}">
        <p14:creationId xmlns:p14="http://schemas.microsoft.com/office/powerpoint/2010/main" val="81416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4" name="Picture 13" descr="Shape, square&#10;&#10;Description automatically generated">
            <a:extLst>
              <a:ext uri="{FF2B5EF4-FFF2-40B4-BE49-F238E27FC236}">
                <a16:creationId xmlns:a16="http://schemas.microsoft.com/office/drawing/2014/main" id="{D47F499D-31DB-422F-BFC6-3139E66069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319" y="1951659"/>
            <a:ext cx="4648439" cy="3501483"/>
          </a:xfrm>
          <a:prstGeom prst="rect">
            <a:avLst/>
          </a:prstGeom>
        </p:spPr>
      </p:pic>
      <p:sp>
        <p:nvSpPr>
          <p:cNvPr id="3" name="Title 2"/>
          <p:cNvSpPr>
            <a:spLocks noGrp="1"/>
          </p:cNvSpPr>
          <p:nvPr>
            <p:ph type="title"/>
          </p:nvPr>
        </p:nvSpPr>
        <p:spPr/>
        <p:txBody>
          <a:bodyPr/>
          <a:lstStyle/>
          <a:p>
            <a:r>
              <a:rPr lang="en-CA" b="1" dirty="0">
                <a:solidFill>
                  <a:srgbClr val="4A3826"/>
                </a:solidFill>
                <a:latin typeface="+mn-lt"/>
              </a:rPr>
              <a:t>Who Am I?</a:t>
            </a:r>
          </a:p>
        </p:txBody>
      </p:sp>
      <p:sp>
        <p:nvSpPr>
          <p:cNvPr id="15" name="TextBox 14">
            <a:extLst>
              <a:ext uri="{FF2B5EF4-FFF2-40B4-BE49-F238E27FC236}">
                <a16:creationId xmlns:a16="http://schemas.microsoft.com/office/drawing/2014/main" id="{01C09CF8-2C42-41A3-A8E8-B4547F141A82}"/>
              </a:ext>
            </a:extLst>
          </p:cNvPr>
          <p:cNvSpPr txBox="1"/>
          <p:nvPr/>
        </p:nvSpPr>
        <p:spPr>
          <a:xfrm>
            <a:off x="5229922" y="1505415"/>
            <a:ext cx="3456878" cy="387798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dirty="0"/>
              <a:t>Bulleted list with info about yourself. </a:t>
            </a:r>
          </a:p>
          <a:p>
            <a:pPr marL="285750" indent="-285750">
              <a:spcAft>
                <a:spcPts val="600"/>
              </a:spcAft>
              <a:buFont typeface="Arial" panose="020B0604020202020204" pitchFamily="34" charset="0"/>
              <a:buChar char="•"/>
            </a:pPr>
            <a:r>
              <a:rPr lang="en-CA" dirty="0"/>
              <a:t>Name </a:t>
            </a:r>
          </a:p>
          <a:p>
            <a:pPr marL="285750" indent="-285750">
              <a:spcAft>
                <a:spcPts val="600"/>
              </a:spcAft>
              <a:buFont typeface="Arial" panose="020B0604020202020204" pitchFamily="34" charset="0"/>
              <a:buChar char="•"/>
            </a:pPr>
            <a:r>
              <a:rPr lang="en-CA" dirty="0"/>
              <a:t>Job role</a:t>
            </a:r>
          </a:p>
          <a:p>
            <a:pPr marL="285750" indent="-285750">
              <a:spcAft>
                <a:spcPts val="600"/>
              </a:spcAft>
              <a:buFont typeface="Arial" panose="020B0604020202020204" pitchFamily="34" charset="0"/>
              <a:buChar char="•"/>
            </a:pPr>
            <a:r>
              <a:rPr lang="en-CA" dirty="0"/>
              <a:t>Personal connections or connections to agriculture</a:t>
            </a:r>
          </a:p>
          <a:p>
            <a:pPr marL="285750" indent="-285750">
              <a:spcAft>
                <a:spcPts val="600"/>
              </a:spcAft>
              <a:buFont typeface="Arial" panose="020B0604020202020204" pitchFamily="34" charset="0"/>
              <a:buChar char="•"/>
            </a:pPr>
            <a:r>
              <a:rPr lang="en-CA" dirty="0"/>
              <a:t>Educational background</a:t>
            </a:r>
          </a:p>
          <a:p>
            <a:pPr marL="285750" indent="-285750">
              <a:spcAft>
                <a:spcPts val="600"/>
              </a:spcAft>
              <a:buFont typeface="Arial" panose="020B0604020202020204" pitchFamily="34" charset="0"/>
              <a:buChar char="•"/>
            </a:pPr>
            <a:r>
              <a:rPr lang="en-CA" dirty="0"/>
              <a:t>Why are you excited about this presentation today. </a:t>
            </a:r>
          </a:p>
          <a:p>
            <a:pPr marL="285750" indent="-285750">
              <a:buFont typeface="Arial" panose="020B0604020202020204" pitchFamily="34" charset="0"/>
              <a:buChar char="•"/>
            </a:pPr>
            <a:endParaRPr lang="en-CA" dirty="0"/>
          </a:p>
        </p:txBody>
      </p:sp>
      <p:sp>
        <p:nvSpPr>
          <p:cNvPr id="5" name="TextBox 4">
            <a:extLst>
              <a:ext uri="{FF2B5EF4-FFF2-40B4-BE49-F238E27FC236}">
                <a16:creationId xmlns:a16="http://schemas.microsoft.com/office/drawing/2014/main" id="{31031D9D-C5D5-6B4C-A3D1-9D447549D034}"/>
              </a:ext>
            </a:extLst>
          </p:cNvPr>
          <p:cNvSpPr txBox="1"/>
          <p:nvPr/>
        </p:nvSpPr>
        <p:spPr>
          <a:xfrm>
            <a:off x="635431" y="2247254"/>
            <a:ext cx="3936569" cy="923330"/>
          </a:xfrm>
          <a:prstGeom prst="rect">
            <a:avLst/>
          </a:prstGeom>
          <a:noFill/>
        </p:spPr>
        <p:txBody>
          <a:bodyPr wrap="square" rtlCol="0">
            <a:spAutoFit/>
          </a:bodyPr>
          <a:lstStyle/>
          <a:p>
            <a:r>
              <a:rPr lang="en-US" dirty="0"/>
              <a:t>Insert a photo of yourself, or logo for the business you are representing. </a:t>
            </a:r>
          </a:p>
        </p:txBody>
      </p:sp>
    </p:spTree>
    <p:custDataLst>
      <p:tags r:id="rId1"/>
    </p:custDataLst>
    <p:extLst>
      <p:ext uri="{BB962C8B-B14F-4D97-AF65-F5344CB8AC3E}">
        <p14:creationId xmlns:p14="http://schemas.microsoft.com/office/powerpoint/2010/main" val="428680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2DC9E10-340D-46F4-9F78-ED038B5E13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6654" y="3941225"/>
            <a:ext cx="1898802" cy="1122204"/>
          </a:xfrm>
          <a:prstGeom prst="rect">
            <a:avLst/>
          </a:prstGeom>
        </p:spPr>
      </p:pic>
      <p:pic>
        <p:nvPicPr>
          <p:cNvPr id="25" name="Picture 24">
            <a:extLst>
              <a:ext uri="{FF2B5EF4-FFF2-40B4-BE49-F238E27FC236}">
                <a16:creationId xmlns:a16="http://schemas.microsoft.com/office/drawing/2014/main" id="{0960E97D-B2A1-492E-AF2B-C781B08DE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9034" y="3961664"/>
            <a:ext cx="1898802" cy="1122204"/>
          </a:xfrm>
          <a:prstGeom prst="rect">
            <a:avLst/>
          </a:prstGeom>
        </p:spPr>
      </p:pic>
      <p:pic>
        <p:nvPicPr>
          <p:cNvPr id="24" name="Picture 23">
            <a:extLst>
              <a:ext uri="{FF2B5EF4-FFF2-40B4-BE49-F238E27FC236}">
                <a16:creationId xmlns:a16="http://schemas.microsoft.com/office/drawing/2014/main" id="{82EA4CEA-3CAF-411E-8D96-390BD7ED9D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3632" y="3941225"/>
            <a:ext cx="1898802" cy="1122204"/>
          </a:xfrm>
          <a:prstGeom prst="rect">
            <a:avLst/>
          </a:prstGeom>
        </p:spPr>
      </p:pic>
      <p:pic>
        <p:nvPicPr>
          <p:cNvPr id="15" name="Picture 14">
            <a:extLst>
              <a:ext uri="{FF2B5EF4-FFF2-40B4-BE49-F238E27FC236}">
                <a16:creationId xmlns:a16="http://schemas.microsoft.com/office/drawing/2014/main" id="{EF77B878-B7A4-4A36-9705-F766E139BB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015" y="3961664"/>
            <a:ext cx="1898802" cy="1122204"/>
          </a:xfrm>
          <a:prstGeom prst="rect">
            <a:avLst/>
          </a:prstGeom>
        </p:spPr>
      </p:pic>
      <p:sp>
        <p:nvSpPr>
          <p:cNvPr id="2" name="Content Placeholder 1"/>
          <p:cNvSpPr>
            <a:spLocks noGrp="1"/>
          </p:cNvSpPr>
          <p:nvPr>
            <p:ph sz="half" idx="1"/>
          </p:nvPr>
        </p:nvSpPr>
        <p:spPr>
          <a:xfrm>
            <a:off x="457200" y="1481329"/>
            <a:ext cx="8229600" cy="2557272"/>
          </a:xfrm>
        </p:spPr>
        <p:txBody>
          <a:bodyPr/>
          <a:lstStyle/>
          <a:p>
            <a:r>
              <a:rPr lang="en-CA" dirty="0"/>
              <a:t>What does ‘Agriculture’ mean?</a:t>
            </a:r>
          </a:p>
          <a:p>
            <a:endParaRPr lang="en-CA" dirty="0"/>
          </a:p>
          <a:p>
            <a:r>
              <a:rPr lang="en-CA" dirty="0"/>
              <a:t>The 4 F’s of Agriculture</a:t>
            </a:r>
          </a:p>
          <a:p>
            <a:endParaRPr lang="en-CA" dirty="0"/>
          </a:p>
          <a:p>
            <a:endParaRPr lang="en-CA" dirty="0"/>
          </a:p>
          <a:p>
            <a:endParaRPr lang="en-CA" dirty="0"/>
          </a:p>
        </p:txBody>
      </p:sp>
      <p:sp>
        <p:nvSpPr>
          <p:cNvPr id="3" name="Title 2"/>
          <p:cNvSpPr>
            <a:spLocks noGrp="1"/>
          </p:cNvSpPr>
          <p:nvPr>
            <p:ph type="title"/>
          </p:nvPr>
        </p:nvSpPr>
        <p:spPr/>
        <p:txBody>
          <a:bodyPr/>
          <a:lstStyle/>
          <a:p>
            <a:r>
              <a:rPr lang="en-CA" b="1" dirty="0">
                <a:solidFill>
                  <a:srgbClr val="4A3826"/>
                </a:solidFill>
                <a:latin typeface="+mn-lt"/>
              </a:rPr>
              <a:t>Agriculture</a:t>
            </a:r>
          </a:p>
        </p:txBody>
      </p:sp>
      <p:sp>
        <p:nvSpPr>
          <p:cNvPr id="8" name="TextBox 7"/>
          <p:cNvSpPr txBox="1"/>
          <p:nvPr/>
        </p:nvSpPr>
        <p:spPr>
          <a:xfrm>
            <a:off x="703308" y="4246602"/>
            <a:ext cx="1136850" cy="553998"/>
          </a:xfrm>
          <a:prstGeom prst="rect">
            <a:avLst/>
          </a:prstGeom>
          <a:noFill/>
        </p:spPr>
        <p:txBody>
          <a:bodyPr wrap="none" rtlCol="0">
            <a:spAutoFit/>
          </a:bodyPr>
          <a:lstStyle/>
          <a:p>
            <a:pPr algn="ctr"/>
            <a:r>
              <a:rPr lang="en-US" sz="3000" b="1">
                <a:solidFill>
                  <a:schemeClr val="bg1"/>
                </a:solidFill>
                <a:latin typeface="Century Gothic" panose="020B0502020202020204" pitchFamily="34" charset="0"/>
              </a:rPr>
              <a:t>Food</a:t>
            </a:r>
          </a:p>
        </p:txBody>
      </p:sp>
      <p:sp>
        <p:nvSpPr>
          <p:cNvPr id="14" name="TextBox 13"/>
          <p:cNvSpPr txBox="1"/>
          <p:nvPr/>
        </p:nvSpPr>
        <p:spPr>
          <a:xfrm>
            <a:off x="2787912" y="4246602"/>
            <a:ext cx="1133645" cy="553998"/>
          </a:xfrm>
          <a:prstGeom prst="rect">
            <a:avLst/>
          </a:prstGeom>
          <a:noFill/>
        </p:spPr>
        <p:txBody>
          <a:bodyPr wrap="none" rtlCol="0">
            <a:spAutoFit/>
          </a:bodyPr>
          <a:lstStyle/>
          <a:p>
            <a:pPr algn="ctr"/>
            <a:r>
              <a:rPr lang="en-US" sz="3000" b="1">
                <a:solidFill>
                  <a:schemeClr val="bg1"/>
                </a:solidFill>
                <a:latin typeface="Century Gothic" panose="020B0502020202020204" pitchFamily="34" charset="0"/>
              </a:rPr>
              <a:t>Feed</a:t>
            </a:r>
          </a:p>
        </p:txBody>
      </p:sp>
      <p:sp>
        <p:nvSpPr>
          <p:cNvPr id="18" name="TextBox 17"/>
          <p:cNvSpPr txBox="1"/>
          <p:nvPr/>
        </p:nvSpPr>
        <p:spPr>
          <a:xfrm>
            <a:off x="7340848" y="4245767"/>
            <a:ext cx="931665" cy="553998"/>
          </a:xfrm>
          <a:prstGeom prst="rect">
            <a:avLst/>
          </a:prstGeom>
          <a:noFill/>
        </p:spPr>
        <p:txBody>
          <a:bodyPr wrap="none" rtlCol="0">
            <a:spAutoFit/>
          </a:bodyPr>
          <a:lstStyle/>
          <a:p>
            <a:pPr algn="ctr"/>
            <a:r>
              <a:rPr lang="en-US" sz="3000" b="1">
                <a:solidFill>
                  <a:schemeClr val="bg1"/>
                </a:solidFill>
                <a:latin typeface="Century Gothic" panose="020B0502020202020204" pitchFamily="34" charset="0"/>
              </a:rPr>
              <a:t>Fuel</a:t>
            </a:r>
          </a:p>
        </p:txBody>
      </p:sp>
      <p:sp>
        <p:nvSpPr>
          <p:cNvPr id="22" name="TextBox 21"/>
          <p:cNvSpPr txBox="1"/>
          <p:nvPr/>
        </p:nvSpPr>
        <p:spPr>
          <a:xfrm>
            <a:off x="5100050" y="4246602"/>
            <a:ext cx="1075936" cy="553998"/>
          </a:xfrm>
          <a:prstGeom prst="rect">
            <a:avLst/>
          </a:prstGeom>
          <a:noFill/>
        </p:spPr>
        <p:txBody>
          <a:bodyPr wrap="none" rtlCol="0">
            <a:spAutoFit/>
          </a:bodyPr>
          <a:lstStyle/>
          <a:p>
            <a:pPr algn="ctr"/>
            <a:r>
              <a:rPr lang="en-US" sz="3000" b="1">
                <a:solidFill>
                  <a:schemeClr val="bg1"/>
                </a:solidFill>
                <a:latin typeface="Century Gothic" panose="020B0502020202020204" pitchFamily="34" charset="0"/>
              </a:rPr>
              <a:t>Fiber</a:t>
            </a:r>
          </a:p>
        </p:txBody>
      </p:sp>
      <p:pic>
        <p:nvPicPr>
          <p:cNvPr id="27" name="Picture 26">
            <a:extLst>
              <a:ext uri="{FF2B5EF4-FFF2-40B4-BE49-F238E27FC236}">
                <a16:creationId xmlns:a16="http://schemas.microsoft.com/office/drawing/2014/main" id="{12F66887-3871-4FF8-8DF6-C0C17FADCD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669" y="4191575"/>
            <a:ext cx="1605495" cy="677830"/>
          </a:xfrm>
          <a:prstGeom prst="rect">
            <a:avLst/>
          </a:prstGeom>
        </p:spPr>
      </p:pic>
      <p:pic>
        <p:nvPicPr>
          <p:cNvPr id="28" name="Picture 27">
            <a:extLst>
              <a:ext uri="{FF2B5EF4-FFF2-40B4-BE49-F238E27FC236}">
                <a16:creationId xmlns:a16="http://schemas.microsoft.com/office/drawing/2014/main" id="{BAC822D1-BD8D-449D-95C8-BE592D4632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2112" y="4189224"/>
            <a:ext cx="1605495" cy="677830"/>
          </a:xfrm>
          <a:prstGeom prst="rect">
            <a:avLst/>
          </a:prstGeom>
        </p:spPr>
      </p:pic>
      <p:pic>
        <p:nvPicPr>
          <p:cNvPr id="29" name="Picture 28">
            <a:extLst>
              <a:ext uri="{FF2B5EF4-FFF2-40B4-BE49-F238E27FC236}">
                <a16:creationId xmlns:a16="http://schemas.microsoft.com/office/drawing/2014/main" id="{72AFBFB9-9ED4-43A7-A5F2-9D2AFE615A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1796" y="4185840"/>
            <a:ext cx="1605495" cy="677830"/>
          </a:xfrm>
          <a:prstGeom prst="rect">
            <a:avLst/>
          </a:prstGeom>
        </p:spPr>
      </p:pic>
      <p:pic>
        <p:nvPicPr>
          <p:cNvPr id="30" name="Picture 29">
            <a:extLst>
              <a:ext uri="{FF2B5EF4-FFF2-40B4-BE49-F238E27FC236}">
                <a16:creationId xmlns:a16="http://schemas.microsoft.com/office/drawing/2014/main" id="{90F6FB20-51AC-4F36-B0ED-B02735B287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7836" y="4183851"/>
            <a:ext cx="1605495" cy="677830"/>
          </a:xfrm>
          <a:prstGeom prst="rect">
            <a:avLst/>
          </a:prstGeom>
        </p:spPr>
      </p:pic>
    </p:spTree>
    <p:custDataLst>
      <p:tags r:id="rId1"/>
    </p:custDataLst>
    <p:extLst>
      <p:ext uri="{BB962C8B-B14F-4D97-AF65-F5344CB8AC3E}">
        <p14:creationId xmlns:p14="http://schemas.microsoft.com/office/powerpoint/2010/main" val="202914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56DE47-82E4-4B78-8FD1-7C95656EF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199" y="1501914"/>
            <a:ext cx="6019801" cy="3967263"/>
          </a:xfrm>
          <a:prstGeom prst="rect">
            <a:avLst/>
          </a:prstGeom>
          <a:noFill/>
        </p:spPr>
      </p:pic>
      <p:pic>
        <p:nvPicPr>
          <p:cNvPr id="15" name="Picture 14">
            <a:extLst>
              <a:ext uri="{FF2B5EF4-FFF2-40B4-BE49-F238E27FC236}">
                <a16:creationId xmlns:a16="http://schemas.microsoft.com/office/drawing/2014/main" id="{A8E4D04B-E92F-448D-80FB-71A89E6BEA21}"/>
              </a:ext>
            </a:extLst>
          </p:cNvPr>
          <p:cNvPicPr>
            <a:picLocks noChangeAspect="1"/>
          </p:cNvPicPr>
          <p:nvPr/>
        </p:nvPicPr>
        <p:blipFill rotWithShape="1">
          <a:blip r:embed="rId6">
            <a:extLst>
              <a:ext uri="{28A0092B-C50C-407E-A947-70E740481C1C}">
                <a14:useLocalDpi xmlns:a14="http://schemas.microsoft.com/office/drawing/2010/main" val="0"/>
              </a:ext>
            </a:extLst>
          </a:blip>
          <a:srcRect l="2722" t="6757" r="2483" b="5798"/>
          <a:stretch/>
        </p:blipFill>
        <p:spPr>
          <a:xfrm>
            <a:off x="1758278" y="1697083"/>
            <a:ext cx="5703642" cy="3576923"/>
          </a:xfrm>
          <a:prstGeom prst="rect">
            <a:avLst/>
          </a:prstGeom>
        </p:spPr>
      </p:pic>
      <p:sp>
        <p:nvSpPr>
          <p:cNvPr id="2" name="Content Placeholder 1"/>
          <p:cNvSpPr>
            <a:spLocks noGrp="1"/>
          </p:cNvSpPr>
          <p:nvPr>
            <p:ph sz="half" idx="1"/>
          </p:nvPr>
        </p:nvSpPr>
        <p:spPr/>
        <p:txBody>
          <a:bodyPr/>
          <a:lstStyle/>
          <a:p>
            <a:pPr marL="0" indent="0">
              <a:buNone/>
            </a:pPr>
            <a:endParaRPr lang="en-CA"/>
          </a:p>
          <a:p>
            <a:pPr marL="0" indent="0">
              <a:buNone/>
            </a:pPr>
            <a:endParaRPr lang="en-CA"/>
          </a:p>
        </p:txBody>
      </p:sp>
      <p:sp>
        <p:nvSpPr>
          <p:cNvPr id="3" name="Title 2"/>
          <p:cNvSpPr>
            <a:spLocks noGrp="1"/>
          </p:cNvSpPr>
          <p:nvPr>
            <p:ph type="title"/>
          </p:nvPr>
        </p:nvSpPr>
        <p:spPr/>
        <p:txBody>
          <a:bodyPr/>
          <a:lstStyle/>
          <a:p>
            <a:r>
              <a:rPr lang="en-CA" b="1" dirty="0">
                <a:solidFill>
                  <a:srgbClr val="4A3826"/>
                </a:solidFill>
                <a:latin typeface="+mn-lt"/>
              </a:rPr>
              <a:t>Agriculture</a:t>
            </a:r>
          </a:p>
        </p:txBody>
      </p:sp>
      <p:pic>
        <p:nvPicPr>
          <p:cNvPr id="10" name="Picture 9">
            <a:extLst>
              <a:ext uri="{FF2B5EF4-FFF2-40B4-BE49-F238E27FC236}">
                <a16:creationId xmlns:a16="http://schemas.microsoft.com/office/drawing/2014/main" id="{D65BBB63-89C2-4F24-8B1D-C1B3766F85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015" y="3961664"/>
            <a:ext cx="1898802" cy="1122204"/>
          </a:xfrm>
          <a:prstGeom prst="rect">
            <a:avLst/>
          </a:prstGeom>
        </p:spPr>
      </p:pic>
      <p:pic>
        <p:nvPicPr>
          <p:cNvPr id="11" name="Picture 10">
            <a:extLst>
              <a:ext uri="{FF2B5EF4-FFF2-40B4-BE49-F238E27FC236}">
                <a16:creationId xmlns:a16="http://schemas.microsoft.com/office/drawing/2014/main" id="{7D8C57ED-0EF5-4640-A598-555C4A3345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85" y="4183851"/>
            <a:ext cx="1605495" cy="677830"/>
          </a:xfrm>
          <a:prstGeom prst="rect">
            <a:avLst/>
          </a:prstGeom>
        </p:spPr>
      </p:pic>
      <p:sp>
        <p:nvSpPr>
          <p:cNvPr id="12" name="TextBox 11">
            <a:extLst>
              <a:ext uri="{FF2B5EF4-FFF2-40B4-BE49-F238E27FC236}">
                <a16:creationId xmlns:a16="http://schemas.microsoft.com/office/drawing/2014/main" id="{C16B455C-0F0D-4A0E-B8FA-61A4F860111B}"/>
              </a:ext>
            </a:extLst>
          </p:cNvPr>
          <p:cNvSpPr txBox="1"/>
          <p:nvPr/>
        </p:nvSpPr>
        <p:spPr>
          <a:xfrm>
            <a:off x="703308" y="4246602"/>
            <a:ext cx="1136850" cy="553998"/>
          </a:xfrm>
          <a:prstGeom prst="rect">
            <a:avLst/>
          </a:prstGeom>
          <a:noFill/>
        </p:spPr>
        <p:txBody>
          <a:bodyPr wrap="none" rtlCol="0">
            <a:spAutoFit/>
          </a:bodyPr>
          <a:lstStyle/>
          <a:p>
            <a:pPr algn="ctr"/>
            <a:r>
              <a:rPr lang="en-US" sz="3000" b="1">
                <a:solidFill>
                  <a:schemeClr val="bg1"/>
                </a:solidFill>
                <a:latin typeface="Century Gothic" panose="020B0502020202020204" pitchFamily="34" charset="0"/>
              </a:rPr>
              <a:t>Food</a:t>
            </a:r>
          </a:p>
        </p:txBody>
      </p:sp>
    </p:spTree>
    <p:custDataLst>
      <p:tags r:id="rId1"/>
    </p:custDataLst>
    <p:extLst>
      <p:ext uri="{BB962C8B-B14F-4D97-AF65-F5344CB8AC3E}">
        <p14:creationId xmlns:p14="http://schemas.microsoft.com/office/powerpoint/2010/main" val="333521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a:solidFill>
                  <a:srgbClr val="4A3826"/>
                </a:solidFill>
                <a:latin typeface="+mn-lt"/>
              </a:rPr>
              <a:t>Food Security</a:t>
            </a:r>
          </a:p>
        </p:txBody>
      </p:sp>
      <p:pic>
        <p:nvPicPr>
          <p:cNvPr id="6" name="Picture 5">
            <a:extLst>
              <a:ext uri="{FF2B5EF4-FFF2-40B4-BE49-F238E27FC236}">
                <a16:creationId xmlns:a16="http://schemas.microsoft.com/office/drawing/2014/main" id="{B25D3786-1E7C-4F42-B4DE-175879716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871680"/>
            <a:ext cx="6705600" cy="3614720"/>
          </a:xfrm>
          <a:prstGeom prst="rect">
            <a:avLst/>
          </a:prstGeom>
        </p:spPr>
      </p:pic>
      <p:sp>
        <p:nvSpPr>
          <p:cNvPr id="7" name="TextBox 6">
            <a:extLst>
              <a:ext uri="{FF2B5EF4-FFF2-40B4-BE49-F238E27FC236}">
                <a16:creationId xmlns:a16="http://schemas.microsoft.com/office/drawing/2014/main" id="{5E6F5F1C-5045-4F69-97E6-90948285E7F8}"/>
              </a:ext>
            </a:extLst>
          </p:cNvPr>
          <p:cNvSpPr txBox="1"/>
          <p:nvPr/>
        </p:nvSpPr>
        <p:spPr>
          <a:xfrm>
            <a:off x="1752600" y="2090172"/>
            <a:ext cx="5791200" cy="2677656"/>
          </a:xfrm>
          <a:prstGeom prst="rect">
            <a:avLst/>
          </a:prstGeom>
          <a:noFill/>
        </p:spPr>
        <p:txBody>
          <a:bodyPr wrap="square" rtlCol="0">
            <a:spAutoFit/>
          </a:bodyPr>
          <a:lstStyle/>
          <a:p>
            <a:pPr algn="ctr"/>
            <a:r>
              <a:rPr lang="en-US" sz="2400" dirty="0">
                <a:solidFill>
                  <a:schemeClr val="bg1"/>
                </a:solidFill>
                <a:latin typeface="Chelsea Market" panose="02000000000000000000" pitchFamily="2" charset="0"/>
                <a:ea typeface="Chelsea Market" panose="02000000000000000000" pitchFamily="2" charset="0"/>
              </a:rPr>
              <a:t>Food Security exists when all people, at all times, have physical and economic access to sufficient safe and nutritious food that meets their dietary needs and food preferences for an active and healthy life. </a:t>
            </a:r>
          </a:p>
        </p:txBody>
      </p:sp>
      <p:sp>
        <p:nvSpPr>
          <p:cNvPr id="8" name="TextBox 7">
            <a:extLst>
              <a:ext uri="{FF2B5EF4-FFF2-40B4-BE49-F238E27FC236}">
                <a16:creationId xmlns:a16="http://schemas.microsoft.com/office/drawing/2014/main" id="{7F8A362F-00CA-4399-90FF-5CB0051D2842}"/>
              </a:ext>
            </a:extLst>
          </p:cNvPr>
          <p:cNvSpPr txBox="1"/>
          <p:nvPr/>
        </p:nvSpPr>
        <p:spPr>
          <a:xfrm>
            <a:off x="3505200" y="4986320"/>
            <a:ext cx="4343400"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-1996 World Food Summit (FAO, 2008)</a:t>
            </a:r>
          </a:p>
        </p:txBody>
      </p:sp>
    </p:spTree>
    <p:custDataLst>
      <p:tags r:id="rId1"/>
    </p:custDataLst>
    <p:extLst>
      <p:ext uri="{BB962C8B-B14F-4D97-AF65-F5344CB8AC3E}">
        <p14:creationId xmlns:p14="http://schemas.microsoft.com/office/powerpoint/2010/main" val="79363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B94971-D60A-4C28-B815-C7368C18CB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1982" y="1638405"/>
            <a:ext cx="5143500" cy="3906815"/>
          </a:xfrm>
          <a:prstGeom prst="rect">
            <a:avLst/>
          </a:prstGeom>
          <a:noFill/>
        </p:spPr>
      </p:pic>
      <p:pic>
        <p:nvPicPr>
          <p:cNvPr id="9" name="Content Placeholder 3">
            <a:extLst>
              <a:ext uri="{FF2B5EF4-FFF2-40B4-BE49-F238E27FC236}">
                <a16:creationId xmlns:a16="http://schemas.microsoft.com/office/drawing/2014/main" id="{04B88766-C296-495E-8125-09267D00AA23}"/>
              </a:ext>
            </a:extLst>
          </p:cNvPr>
          <p:cNvPicPr>
            <a:picLocks noGrp="1" noChangeAspect="1"/>
          </p:cNvPicPr>
          <p:nvPr>
            <p:ph sz="half" idx="1"/>
          </p:nvPr>
        </p:nvPicPr>
        <p:blipFill>
          <a:blip r:embed="rId6" cstate="print">
            <a:extLst>
              <a:ext uri="{28A0092B-C50C-407E-A947-70E740481C1C}">
                <a14:useLocalDpi xmlns:a14="http://schemas.microsoft.com/office/drawing/2010/main" val="0"/>
              </a:ext>
            </a:extLst>
          </a:blip>
          <a:stretch>
            <a:fillRect/>
          </a:stretch>
        </p:blipFill>
        <p:spPr>
          <a:xfrm>
            <a:off x="2294659" y="1883806"/>
            <a:ext cx="4554682" cy="3416012"/>
          </a:xfrm>
          <a:prstGeom prst="rect">
            <a:avLst/>
          </a:prstGeom>
          <a:ln>
            <a:noFill/>
          </a:ln>
          <a:effectLst/>
        </p:spPr>
      </p:pic>
      <p:sp>
        <p:nvSpPr>
          <p:cNvPr id="3" name="Title 2"/>
          <p:cNvSpPr>
            <a:spLocks noGrp="1"/>
          </p:cNvSpPr>
          <p:nvPr>
            <p:ph type="title"/>
          </p:nvPr>
        </p:nvSpPr>
        <p:spPr/>
        <p:txBody>
          <a:bodyPr/>
          <a:lstStyle/>
          <a:p>
            <a:r>
              <a:rPr lang="en-CA" b="1" dirty="0">
                <a:solidFill>
                  <a:srgbClr val="4A3826"/>
                </a:solidFill>
                <a:latin typeface="+mn-lt"/>
              </a:rPr>
              <a:t>Food Security</a:t>
            </a:r>
          </a:p>
        </p:txBody>
      </p:sp>
      <p:pic>
        <p:nvPicPr>
          <p:cNvPr id="5" name="Picture 4">
            <a:extLst>
              <a:ext uri="{FF2B5EF4-FFF2-40B4-BE49-F238E27FC236}">
                <a16:creationId xmlns:a16="http://schemas.microsoft.com/office/drawing/2014/main" id="{305BB778-04EF-4861-81FA-B04C71474F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2800" y="3151504"/>
            <a:ext cx="1524000" cy="1514010"/>
          </a:xfrm>
          <a:prstGeom prst="rect">
            <a:avLst/>
          </a:prstGeom>
        </p:spPr>
      </p:pic>
    </p:spTree>
    <p:custDataLst>
      <p:tags r:id="rId1"/>
    </p:custDataLst>
    <p:extLst>
      <p:ext uri="{BB962C8B-B14F-4D97-AF65-F5344CB8AC3E}">
        <p14:creationId xmlns:p14="http://schemas.microsoft.com/office/powerpoint/2010/main" val="79363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861CE-31F9-4536-B100-36613AC802C3}"/>
              </a:ext>
            </a:extLst>
          </p:cNvPr>
          <p:cNvSpPr>
            <a:spLocks noGrp="1"/>
          </p:cNvSpPr>
          <p:nvPr>
            <p:ph type="title"/>
          </p:nvPr>
        </p:nvSpPr>
        <p:spPr/>
        <p:txBody>
          <a:bodyPr/>
          <a:lstStyle/>
          <a:p>
            <a:r>
              <a:rPr lang="en-CA" b="1" dirty="0">
                <a:solidFill>
                  <a:srgbClr val="4A3826"/>
                </a:solidFill>
                <a:latin typeface="+mn-lt"/>
              </a:rPr>
              <a:t>Reasons for Food </a:t>
            </a:r>
            <a:r>
              <a:rPr lang="en-CA" b="1" i="1" dirty="0">
                <a:solidFill>
                  <a:srgbClr val="4A3826"/>
                </a:solidFill>
                <a:latin typeface="+mn-lt"/>
              </a:rPr>
              <a:t>Insecurity</a:t>
            </a:r>
            <a:endParaRPr lang="en-CA" dirty="0">
              <a:latin typeface="+mn-lt"/>
            </a:endParaRPr>
          </a:p>
        </p:txBody>
      </p:sp>
      <p:sp>
        <p:nvSpPr>
          <p:cNvPr id="4" name="Content Placeholder 3">
            <a:extLst>
              <a:ext uri="{FF2B5EF4-FFF2-40B4-BE49-F238E27FC236}">
                <a16:creationId xmlns:a16="http://schemas.microsoft.com/office/drawing/2014/main" id="{165B9E70-E1B5-49AF-967A-A91BC0FF671B}"/>
              </a:ext>
            </a:extLst>
          </p:cNvPr>
          <p:cNvSpPr>
            <a:spLocks noGrp="1"/>
          </p:cNvSpPr>
          <p:nvPr>
            <p:ph sz="half" idx="1"/>
          </p:nvPr>
        </p:nvSpPr>
        <p:spPr/>
        <p:txBody>
          <a:bodyPr/>
          <a:lstStyle/>
          <a:p>
            <a:r>
              <a:rPr lang="en-CA" dirty="0"/>
              <a:t>Financial Access</a:t>
            </a:r>
          </a:p>
          <a:p>
            <a:r>
              <a:rPr lang="en-CA" dirty="0"/>
              <a:t>Increased demand for food</a:t>
            </a:r>
          </a:p>
          <a:p>
            <a:r>
              <a:rPr lang="en-CA" dirty="0"/>
              <a:t>Availability of arable land</a:t>
            </a:r>
          </a:p>
          <a:p>
            <a:r>
              <a:rPr lang="en-CA" dirty="0"/>
              <a:t>Limited Technology</a:t>
            </a:r>
          </a:p>
          <a:p>
            <a:r>
              <a:rPr lang="en-CA" dirty="0"/>
              <a:t>Safety Breech</a:t>
            </a:r>
          </a:p>
        </p:txBody>
      </p:sp>
      <p:sp>
        <p:nvSpPr>
          <p:cNvPr id="5" name="Content Placeholder 4">
            <a:extLst>
              <a:ext uri="{FF2B5EF4-FFF2-40B4-BE49-F238E27FC236}">
                <a16:creationId xmlns:a16="http://schemas.microsoft.com/office/drawing/2014/main" id="{B3F8E316-CB13-4828-B9E1-D59A6316AC28}"/>
              </a:ext>
            </a:extLst>
          </p:cNvPr>
          <p:cNvSpPr>
            <a:spLocks noGrp="1"/>
          </p:cNvSpPr>
          <p:nvPr>
            <p:ph sz="half" idx="2"/>
          </p:nvPr>
        </p:nvSpPr>
        <p:spPr/>
        <p:txBody>
          <a:bodyPr/>
          <a:lstStyle/>
          <a:p>
            <a:r>
              <a:rPr lang="en-CA" dirty="0"/>
              <a:t>Physical Access</a:t>
            </a:r>
          </a:p>
          <a:p>
            <a:pPr lvl="1"/>
            <a:r>
              <a:rPr lang="en-CA" dirty="0"/>
              <a:t>Transportation</a:t>
            </a:r>
          </a:p>
          <a:p>
            <a:pPr lvl="1"/>
            <a:r>
              <a:rPr lang="en-CA" dirty="0"/>
              <a:t>Storage</a:t>
            </a:r>
          </a:p>
          <a:p>
            <a:pPr lvl="1"/>
            <a:r>
              <a:rPr lang="en-CA" dirty="0"/>
              <a:t>Geography</a:t>
            </a:r>
          </a:p>
          <a:p>
            <a:pPr lvl="1"/>
            <a:r>
              <a:rPr lang="en-CA" dirty="0"/>
              <a:t>Conflict</a:t>
            </a:r>
          </a:p>
          <a:p>
            <a:pPr lvl="1"/>
            <a:r>
              <a:rPr lang="en-CA" dirty="0"/>
              <a:t>Weather</a:t>
            </a:r>
          </a:p>
          <a:p>
            <a:r>
              <a:rPr lang="en-CA" dirty="0"/>
              <a:t>Food Loss</a:t>
            </a:r>
          </a:p>
          <a:p>
            <a:r>
              <a:rPr lang="en-CA" dirty="0"/>
              <a:t>Food Waste</a:t>
            </a:r>
          </a:p>
        </p:txBody>
      </p:sp>
    </p:spTree>
    <p:extLst>
      <p:ext uri="{BB962C8B-B14F-4D97-AF65-F5344CB8AC3E}">
        <p14:creationId xmlns:p14="http://schemas.microsoft.com/office/powerpoint/2010/main" val="278499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A291E-8386-44A0-93B0-26541F4C660B}"/>
              </a:ext>
            </a:extLst>
          </p:cNvPr>
          <p:cNvSpPr>
            <a:spLocks noGrp="1"/>
          </p:cNvSpPr>
          <p:nvPr>
            <p:ph sz="half" idx="1"/>
          </p:nvPr>
        </p:nvSpPr>
        <p:spPr/>
        <p:txBody>
          <a:bodyPr/>
          <a:lstStyle/>
          <a:p>
            <a:r>
              <a:rPr lang="en-CA" dirty="0"/>
              <a:t>Financial Access</a:t>
            </a:r>
          </a:p>
          <a:p>
            <a:r>
              <a:rPr lang="en-CA" dirty="0"/>
              <a:t>Physical Access</a:t>
            </a:r>
          </a:p>
          <a:p>
            <a:pPr lvl="1"/>
            <a:r>
              <a:rPr lang="en-CA" dirty="0"/>
              <a:t>Transportation</a:t>
            </a:r>
          </a:p>
          <a:p>
            <a:pPr lvl="1"/>
            <a:r>
              <a:rPr lang="en-CA" dirty="0"/>
              <a:t>Geography</a:t>
            </a:r>
          </a:p>
          <a:p>
            <a:pPr lvl="1"/>
            <a:r>
              <a:rPr lang="en-CA" dirty="0"/>
              <a:t>Weather</a:t>
            </a:r>
          </a:p>
          <a:p>
            <a:pPr lvl="1"/>
            <a:r>
              <a:rPr lang="en-CA" dirty="0"/>
              <a:t>Others? </a:t>
            </a:r>
          </a:p>
          <a:p>
            <a:r>
              <a:rPr lang="en-CA" dirty="0"/>
              <a:t>Others? </a:t>
            </a:r>
          </a:p>
        </p:txBody>
      </p:sp>
      <p:sp>
        <p:nvSpPr>
          <p:cNvPr id="3" name="Title 2">
            <a:extLst>
              <a:ext uri="{FF2B5EF4-FFF2-40B4-BE49-F238E27FC236}">
                <a16:creationId xmlns:a16="http://schemas.microsoft.com/office/drawing/2014/main" id="{48182A23-578A-45A2-9B47-D54D41D24382}"/>
              </a:ext>
            </a:extLst>
          </p:cNvPr>
          <p:cNvSpPr>
            <a:spLocks noGrp="1"/>
          </p:cNvSpPr>
          <p:nvPr>
            <p:ph type="title"/>
          </p:nvPr>
        </p:nvSpPr>
        <p:spPr/>
        <p:txBody>
          <a:bodyPr/>
          <a:lstStyle/>
          <a:p>
            <a:r>
              <a:rPr lang="en-CA" b="1" dirty="0">
                <a:latin typeface="+mn-lt"/>
              </a:rPr>
              <a:t>Barriers in Saskatchewan</a:t>
            </a:r>
          </a:p>
        </p:txBody>
      </p:sp>
      <p:pic>
        <p:nvPicPr>
          <p:cNvPr id="4098" name="Picture 2">
            <a:extLst>
              <a:ext uri="{FF2B5EF4-FFF2-40B4-BE49-F238E27FC236}">
                <a16:creationId xmlns:a16="http://schemas.microsoft.com/office/drawing/2014/main" id="{8B427881-C645-4903-A222-2FD8E2715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365" y="2027934"/>
            <a:ext cx="4276725" cy="37750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8317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C0A68B-79EC-4F4A-B1F8-378A4A2855F0}"/>
              </a:ext>
            </a:extLst>
          </p:cNvPr>
          <p:cNvSpPr>
            <a:spLocks noGrp="1"/>
          </p:cNvSpPr>
          <p:nvPr>
            <p:ph sz="half" idx="1"/>
          </p:nvPr>
        </p:nvSpPr>
        <p:spPr>
          <a:xfrm>
            <a:off x="457200" y="4881686"/>
            <a:ext cx="8229600" cy="2419880"/>
          </a:xfrm>
        </p:spPr>
        <p:txBody>
          <a:bodyPr vert="horz" lIns="91440" tIns="45720" rIns="91440" bIns="45720" rtlCol="0" anchor="t">
            <a:normAutofit/>
          </a:bodyPr>
          <a:lstStyle/>
          <a:p>
            <a:pPr marL="0" indent="0" algn="ctr">
              <a:buNone/>
            </a:pPr>
            <a:r>
              <a:rPr lang="en-CA" sz="2000" dirty="0"/>
              <a:t>Gord </a:t>
            </a:r>
            <a:r>
              <a:rPr lang="en-CA" sz="2000" dirty="0" err="1"/>
              <a:t>Androsoff</a:t>
            </a:r>
            <a:r>
              <a:rPr lang="en-CA" sz="2000" dirty="0"/>
              <a:t>, Executive Director of CHEP Good Food Inc describes food security challenges and impacts of COVID-19 on urban food security(</a:t>
            </a:r>
            <a:r>
              <a:rPr lang="en-CA" sz="2000" dirty="0">
                <a:hlinkClick r:id="rId3"/>
              </a:rPr>
              <a:t>Food Security and CHEP</a:t>
            </a:r>
            <a:r>
              <a:rPr lang="en-CA" sz="2000" dirty="0"/>
              <a:t>).</a:t>
            </a:r>
            <a:endParaRPr lang="en-US" sz="2000" dirty="0"/>
          </a:p>
        </p:txBody>
      </p:sp>
      <p:sp>
        <p:nvSpPr>
          <p:cNvPr id="3" name="Title 2">
            <a:extLst>
              <a:ext uri="{FF2B5EF4-FFF2-40B4-BE49-F238E27FC236}">
                <a16:creationId xmlns:a16="http://schemas.microsoft.com/office/drawing/2014/main" id="{B3BD3392-5885-454A-B9B2-A2581B4D0A10}"/>
              </a:ext>
            </a:extLst>
          </p:cNvPr>
          <p:cNvSpPr>
            <a:spLocks noGrp="1"/>
          </p:cNvSpPr>
          <p:nvPr>
            <p:ph type="title"/>
          </p:nvPr>
        </p:nvSpPr>
        <p:spPr/>
        <p:txBody>
          <a:bodyPr/>
          <a:lstStyle/>
          <a:p>
            <a:r>
              <a:rPr lang="en-CA" b="1" dirty="0">
                <a:latin typeface="+mn-lt"/>
              </a:rPr>
              <a:t>Barriers in Saskatchewan</a:t>
            </a:r>
          </a:p>
        </p:txBody>
      </p:sp>
      <p:pic>
        <p:nvPicPr>
          <p:cNvPr id="5" name="Picture 4">
            <a:hlinkClick r:id="rId4"/>
            <a:extLst>
              <a:ext uri="{FF2B5EF4-FFF2-40B4-BE49-F238E27FC236}">
                <a16:creationId xmlns:a16="http://schemas.microsoft.com/office/drawing/2014/main" id="{A8DB8262-A81A-1A4D-BDCF-0858FC7E39D9}"/>
              </a:ext>
            </a:extLst>
          </p:cNvPr>
          <p:cNvPicPr>
            <a:picLocks noChangeAspect="1"/>
          </p:cNvPicPr>
          <p:nvPr/>
        </p:nvPicPr>
        <p:blipFill>
          <a:blip r:embed="rId5"/>
          <a:stretch>
            <a:fillRect/>
          </a:stretch>
        </p:blipFill>
        <p:spPr>
          <a:xfrm>
            <a:off x="1471668" y="1192588"/>
            <a:ext cx="6200664" cy="3492328"/>
          </a:xfrm>
          <a:prstGeom prst="rect">
            <a:avLst/>
          </a:prstGeom>
        </p:spPr>
      </p:pic>
    </p:spTree>
    <p:extLst>
      <p:ext uri="{BB962C8B-B14F-4D97-AF65-F5344CB8AC3E}">
        <p14:creationId xmlns:p14="http://schemas.microsoft.com/office/powerpoint/2010/main" val="2376105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ITC">
  <a:themeElements>
    <a:clrScheme name="AITC-SK">
      <a:dk1>
        <a:srgbClr val="493627"/>
      </a:dk1>
      <a:lt1>
        <a:sysClr val="window" lastClr="FFFFFF"/>
      </a:lt1>
      <a:dk2>
        <a:srgbClr val="42758B"/>
      </a:dk2>
      <a:lt2>
        <a:srgbClr val="42758B"/>
      </a:lt2>
      <a:accent1>
        <a:srgbClr val="648B3D"/>
      </a:accent1>
      <a:accent2>
        <a:srgbClr val="3D8776"/>
      </a:accent2>
      <a:accent3>
        <a:srgbClr val="CEB42B"/>
      </a:accent3>
      <a:accent4>
        <a:srgbClr val="C97A45"/>
      </a:accent4>
      <a:accent5>
        <a:srgbClr val="FAB215"/>
      </a:accent5>
      <a:accent6>
        <a:srgbClr val="9DB222"/>
      </a:accent6>
      <a:hlink>
        <a:srgbClr val="0000FF"/>
      </a:hlink>
      <a:folHlink>
        <a:srgbClr val="0000FF"/>
      </a:folHlink>
    </a:clrScheme>
    <a:fontScheme name="AITC-SK">
      <a:majorFont>
        <a:latin typeface="Poppins Black"/>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TC" id="{DB109062-3C9C-4CBC-AFEB-53E4B1934DC7}" vid="{FF108963-39F6-4201-B3A3-D3BB8A2EDA66}"/>
    </a:ext>
  </a:extLst>
</a:theme>
</file>

<file path=ppt/theme/theme2.xml><?xml version="1.0" encoding="utf-8"?>
<a:theme xmlns:a="http://schemas.openxmlformats.org/drawingml/2006/main" name="1_AITC">
  <a:themeElements>
    <a:clrScheme name="AITC-SK">
      <a:dk1>
        <a:srgbClr val="493627"/>
      </a:dk1>
      <a:lt1>
        <a:sysClr val="window" lastClr="FFFFFF"/>
      </a:lt1>
      <a:dk2>
        <a:srgbClr val="42758B"/>
      </a:dk2>
      <a:lt2>
        <a:srgbClr val="42758B"/>
      </a:lt2>
      <a:accent1>
        <a:srgbClr val="648B3D"/>
      </a:accent1>
      <a:accent2>
        <a:srgbClr val="3D8776"/>
      </a:accent2>
      <a:accent3>
        <a:srgbClr val="CEB42B"/>
      </a:accent3>
      <a:accent4>
        <a:srgbClr val="C97A45"/>
      </a:accent4>
      <a:accent5>
        <a:srgbClr val="FAB215"/>
      </a:accent5>
      <a:accent6>
        <a:srgbClr val="9DB222"/>
      </a:accent6>
      <a:hlink>
        <a:srgbClr val="0000FF"/>
      </a:hlink>
      <a:folHlink>
        <a:srgbClr val="0000FF"/>
      </a:folHlink>
    </a:clrScheme>
    <a:fontScheme name="AITC-SK">
      <a:majorFont>
        <a:latin typeface="Poppins Black"/>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TC" id="{DB109062-3C9C-4CBC-AFEB-53E4B1934DC7}" vid="{FF108963-39F6-4201-B3A3-D3BB8A2EDA66}"/>
    </a:ext>
  </a:extLst>
</a:theme>
</file>

<file path=ppt/theme/theme3.xml><?xml version="1.0" encoding="utf-8"?>
<a:theme xmlns:a="http://schemas.openxmlformats.org/drawingml/2006/main" name="2_AITC">
  <a:themeElements>
    <a:clrScheme name="AITC-SK">
      <a:dk1>
        <a:srgbClr val="493627"/>
      </a:dk1>
      <a:lt1>
        <a:sysClr val="window" lastClr="FFFFFF"/>
      </a:lt1>
      <a:dk2>
        <a:srgbClr val="42758B"/>
      </a:dk2>
      <a:lt2>
        <a:srgbClr val="42758B"/>
      </a:lt2>
      <a:accent1>
        <a:srgbClr val="648B3D"/>
      </a:accent1>
      <a:accent2>
        <a:srgbClr val="3D8776"/>
      </a:accent2>
      <a:accent3>
        <a:srgbClr val="CEB42B"/>
      </a:accent3>
      <a:accent4>
        <a:srgbClr val="C97A45"/>
      </a:accent4>
      <a:accent5>
        <a:srgbClr val="FAB215"/>
      </a:accent5>
      <a:accent6>
        <a:srgbClr val="9DB222"/>
      </a:accent6>
      <a:hlink>
        <a:srgbClr val="0000FF"/>
      </a:hlink>
      <a:folHlink>
        <a:srgbClr val="0000FF"/>
      </a:folHlink>
    </a:clrScheme>
    <a:fontScheme name="AITC-SK">
      <a:majorFont>
        <a:latin typeface="Poppins Black"/>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TC" id="{DB109062-3C9C-4CBC-AFEB-53E4B1934DC7}" vid="{FF108963-39F6-4201-B3A3-D3BB8A2EDA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55800A3138FB40854072CCE2304A7A" ma:contentTypeVersion="16" ma:contentTypeDescription="Create a new document." ma:contentTypeScope="" ma:versionID="a8779ffb61cd6f58c35bf4592e662297">
  <xsd:schema xmlns:xsd="http://www.w3.org/2001/XMLSchema" xmlns:xs="http://www.w3.org/2001/XMLSchema" xmlns:p="http://schemas.microsoft.com/office/2006/metadata/properties" xmlns:ns2="27fcb93d-2390-42fe-b0b4-a8581d4e09f2" xmlns:ns3="6894a7c3-a63f-4d1d-bde2-0c2f877585bb" targetNamespace="http://schemas.microsoft.com/office/2006/metadata/properties" ma:root="true" ma:fieldsID="41f33cf50e1cdc6deff11606bcbb52a2" ns2:_="" ns3:_="">
    <xsd:import namespace="27fcb93d-2390-42fe-b0b4-a8581d4e09f2"/>
    <xsd:import namespace="6894a7c3-a63f-4d1d-bde2-0c2f877585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fcb93d-2390-42fe-b0b4-a8581d4e09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62a5d6-52c3-4e2c-9a38-40379ae65b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94a7c3-a63f-4d1d-bde2-0c2f877585b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c8d68e9-dead-4996-8554-370cae940b51}" ma:internalName="TaxCatchAll" ma:showField="CatchAllData" ma:web="6894a7c3-a63f-4d1d-bde2-0c2f877585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894a7c3-a63f-4d1d-bde2-0c2f877585bb" xsi:nil="true"/>
    <lcf76f155ced4ddcb4097134ff3c332f xmlns="27fcb93d-2390-42fe-b0b4-a8581d4e09f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F084B1-1A90-4BC8-97A1-B07805D432D7}"/>
</file>

<file path=customXml/itemProps2.xml><?xml version="1.0" encoding="utf-8"?>
<ds:datastoreItem xmlns:ds="http://schemas.openxmlformats.org/officeDocument/2006/customXml" ds:itemID="{864D805B-4373-44FB-9C64-03750A35CD15}">
  <ds:schemaRefs>
    <ds:schemaRef ds:uri="http://purl.org/dc/elements/1.1/"/>
    <ds:schemaRef ds:uri="http://schemas.microsoft.com/office/2006/metadata/properties"/>
    <ds:schemaRef ds:uri="57918853-046f-4065-a56b-fe1e24f7fb93"/>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27b6d8bc-70a5-497f-9dcc-5389aaab941a"/>
    <ds:schemaRef ds:uri="http://www.w3.org/XML/1998/namespace"/>
  </ds:schemaRefs>
</ds:datastoreItem>
</file>

<file path=customXml/itemProps3.xml><?xml version="1.0" encoding="utf-8"?>
<ds:datastoreItem xmlns:ds="http://schemas.openxmlformats.org/officeDocument/2006/customXml" ds:itemID="{5F729875-EC6A-4CE2-A112-B276C1962F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AITC</Template>
  <TotalTime>17070</TotalTime>
  <Words>2276</Words>
  <Application>Microsoft Office PowerPoint</Application>
  <PresentationFormat>On-screen Show (4:3)</PresentationFormat>
  <Paragraphs>160</Paragraphs>
  <Slides>14</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Century Gothic</vt:lpstr>
      <vt:lpstr>Chelsea Market</vt:lpstr>
      <vt:lpstr>Poppins</vt:lpstr>
      <vt:lpstr>Poppins Black</vt:lpstr>
      <vt:lpstr>AITC</vt:lpstr>
      <vt:lpstr>1_AITC</vt:lpstr>
      <vt:lpstr>2_AITC</vt:lpstr>
      <vt:lpstr>Food Security</vt:lpstr>
      <vt:lpstr>Who Am I?</vt:lpstr>
      <vt:lpstr>Agriculture</vt:lpstr>
      <vt:lpstr>Agriculture</vt:lpstr>
      <vt:lpstr>Food Security</vt:lpstr>
      <vt:lpstr>Food Security</vt:lpstr>
      <vt:lpstr>Reasons for Food Insecurity</vt:lpstr>
      <vt:lpstr>Barriers in Saskatchewan</vt:lpstr>
      <vt:lpstr>Barriers in Saskatchewan</vt:lpstr>
      <vt:lpstr>Household Simulation</vt:lpstr>
      <vt:lpstr>Simulation Step 2</vt:lpstr>
      <vt:lpstr>Class Discussion</vt:lpstr>
      <vt:lpstr>What Can We Do?</vt:lpstr>
      <vt:lpstr>Questions?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Jorgensen</dc:creator>
  <cp:lastModifiedBy>Chandra Gusikoski</cp:lastModifiedBy>
  <cp:revision>21</cp:revision>
  <dcterms:created xsi:type="dcterms:W3CDTF">2017-04-27T23:26:40Z</dcterms:created>
  <dcterms:modified xsi:type="dcterms:W3CDTF">2022-10-13T22:19:53Z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0x010100098B958F1BFD284A8A5BDB84159CBA59</vt:lpwstr>
  </property>
  <property fmtid="{D5CDD505-2E9C-101B-9397-08002B2CF9AE}" pid="3" name="ArticulateGUID">
    <vt:lpwstr>373A6C5F-D503-4245-BB71-B47156399B1B</vt:lpwstr>
  </property>
  <property fmtid="{D5CDD505-2E9C-101B-9397-08002B2CF9AE}" pid="4" name="ArticulatePath">
    <vt:lpwstr>https://aitcsk.sharepoint.com/sites/AgricultureintheClassroomSaskInc/Shared Documents/Classroom Presentations/MY Food Security and Budget Game/Middle Years Food Security_AITC Brand_ final</vt:lpwstr>
  </property>
  <property fmtid="{D5CDD505-2E9C-101B-9397-08002B2CF9AE}" pid="5" name="MediaServiceImageTags">
    <vt:lpwstr/>
  </property>
</Properties>
</file>