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/>
    <p:restoredTop sz="94659"/>
  </p:normalViewPr>
  <p:slideViewPr>
    <p:cSldViewPr snapToGrid="0" snapToObjects="1">
      <p:cViewPr>
        <p:scale>
          <a:sx n="81" d="100"/>
          <a:sy n="81" d="100"/>
        </p:scale>
        <p:origin x="-27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6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025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047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640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7614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075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680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9802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843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85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8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58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37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129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4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60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BE10567-6165-46A7-867D-4690A16B46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F4DB1F4-429C-4C85-85D7-C4D81996D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159C0DA6-71D9-4C96-A774-7FADF5E0A4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ound Diagonal Corner Rectangle 7">
            <a:extLst>
              <a:ext uri="{FF2B5EF4-FFF2-40B4-BE49-F238E27FC236}">
                <a16:creationId xmlns:a16="http://schemas.microsoft.com/office/drawing/2014/main" xmlns="" id="{4B24F6DB-F114-44A7-BB56-D401884E4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DB50ECD-225E-4F81-AF7B-706DD05F3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xmlns="" id="{CBC3B006-1357-4969-BC3D-CDD91E492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0D6E4F1D-B331-41B5-90EF-2236C1EE15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xmlns="" id="{54A60014-21DF-44E5-9137-4335718850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xmlns="" id="{40B768C0-B003-45F4-9A06-EA3509A90B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xmlns="" id="{5E479182-2054-4AD9-823D-81CFAD7F2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xmlns="" id="{A7D912CF-756A-41F1-8BF1-5BA7D1BD05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xmlns="" id="{734B6F35-2160-44B1-AB00-F628C84B14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xmlns="" id="{D8657E76-4F63-44FE-86C5-54CA174FC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xmlns="" id="{482CEB8C-90E5-4152-8B52-A2881B98A3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xmlns="" id="{85010FC2-BC4C-4692-876D-7FE363BFC6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xmlns="" id="{714C1223-2B78-4715-9ACB-079A60D16D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xmlns="" id="{1D9109D3-C92A-410B-9B43-5F02B2D84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xmlns="" id="{EF5B327A-A1AE-42F3-815E-84F4AA2948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8" name="Freeform 37">
              <a:extLst>
                <a:ext uri="{FF2B5EF4-FFF2-40B4-BE49-F238E27FC236}">
                  <a16:creationId xmlns:a16="http://schemas.microsoft.com/office/drawing/2014/main" xmlns="" id="{77738BDE-751F-4D4C-B4C4-C9DF3EA291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xmlns="" id="{9C8C4AD6-72BF-490C-963C-97C7FD7E7E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xmlns="" id="{94990E31-5AA8-4502-A963-CE1B539DA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xmlns="" id="{9E703E9D-ED76-449C-A8C0-7A1E24B8B2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xmlns="" id="{C70A75E8-C815-4CCF-ABEE-83F19BFE05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xmlns="" id="{E15638E1-6A92-4D31-A034-853A65A754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  <p:sp>
          <p:nvSpPr>
            <p:cNvPr id="34" name="Rectangle 41">
              <a:extLst>
                <a:ext uri="{FF2B5EF4-FFF2-40B4-BE49-F238E27FC236}">
                  <a16:creationId xmlns:a16="http://schemas.microsoft.com/office/drawing/2014/main" xmlns="" id="{EA3E8D58-D52B-4300-8A50-5696430D1A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  <a:extLst/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57AEA-72C6-3847-A7BA-C397F0F87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The Reproductive System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433C36-3EDA-B644-B114-1B28C5185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endParaRPr lang="en-US">
              <a:solidFill>
                <a:srgbClr val="82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36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11650"/>
            <a:ext cx="9840911" cy="6858001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Seminal vesicle: </a:t>
            </a:r>
            <a:r>
              <a:rPr lang="en-US" sz="2800" dirty="0"/>
              <a:t>a pair of glands that open into the vas deferens and secrete many of the components of sperm. </a:t>
            </a:r>
            <a:endParaRPr lang="en-US" sz="2800" b="1" dirty="0"/>
          </a:p>
          <a:p>
            <a:r>
              <a:rPr lang="en-US" sz="2800" b="1" dirty="0"/>
              <a:t>Anus: </a:t>
            </a:r>
            <a:r>
              <a:rPr lang="en-US" sz="2800" dirty="0"/>
              <a:t>The opening at the bottom of the rectum from which waste exits the body. </a:t>
            </a:r>
          </a:p>
          <a:p>
            <a:r>
              <a:rPr lang="en-US" sz="2800" b="1" dirty="0"/>
              <a:t>Rectum: </a:t>
            </a:r>
            <a:r>
              <a:rPr lang="en-US" sz="2800" dirty="0"/>
              <a:t>The final section of the large intestine, terminating at the anus. </a:t>
            </a:r>
            <a:endParaRPr lang="en-US" sz="2800" b="1" dirty="0"/>
          </a:p>
          <a:p>
            <a:endParaRPr lang="en-US" sz="2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617868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3841F-5F2C-C64A-9DCD-6C7DA97F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748240"/>
            <a:ext cx="9906000" cy="111707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The Female Reproductive System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315614C1-593D-D848-85C2-3929C4119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2249487"/>
            <a:ext cx="9840911" cy="3541714"/>
          </a:xfrm>
        </p:spPr>
        <p:txBody>
          <a:bodyPr anchor="t">
            <a:normAutofit/>
          </a:bodyPr>
          <a:lstStyle/>
          <a:p>
            <a:endParaRPr lang="en-US" sz="36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E30ADE-B678-EC4C-BB5B-B5C29FD9F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137" y="1849438"/>
            <a:ext cx="2258603" cy="37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A8DFB-FCCB-F24F-BC0B-8D8785A8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748240"/>
            <a:ext cx="9906000" cy="111707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Female internal reproductive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816101"/>
            <a:ext cx="9840911" cy="5153550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Vagina: </a:t>
            </a:r>
            <a:r>
              <a:rPr lang="en-US" sz="2800" dirty="0"/>
              <a:t>The muscular tube leading from the external genitals to the cervix of the uterus in women.</a:t>
            </a:r>
          </a:p>
          <a:p>
            <a:r>
              <a:rPr lang="en-US" sz="2800" b="1" dirty="0"/>
              <a:t>Cervix: </a:t>
            </a:r>
            <a:r>
              <a:rPr lang="en-US" sz="2800" dirty="0"/>
              <a:t>a cylinder-shaped neck of tissue that connects the vagina and the uterus. </a:t>
            </a:r>
          </a:p>
          <a:p>
            <a:r>
              <a:rPr lang="en-US" sz="2800" b="1" dirty="0"/>
              <a:t>Uterus: </a:t>
            </a:r>
            <a:r>
              <a:rPr lang="en-CA" sz="2800" dirty="0"/>
              <a:t>the organ in the lower body of a woman or female mammal where offspring are conceived and in which they gestate before birth. </a:t>
            </a:r>
          </a:p>
          <a:p>
            <a:r>
              <a:rPr lang="en-CA" sz="2800" b="1" dirty="0"/>
              <a:t>Uterine Fundus: </a:t>
            </a:r>
            <a:r>
              <a:rPr lang="en-CA" sz="2800" dirty="0"/>
              <a:t>The broad, curved, top area of the uterus where the fallopian tubes connect. </a:t>
            </a:r>
            <a:endParaRPr lang="en-CA" sz="2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385101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11650"/>
            <a:ext cx="9840911" cy="6858001"/>
          </a:xfrm>
        </p:spPr>
        <p:txBody>
          <a:bodyPr anchor="t">
            <a:normAutofit/>
          </a:bodyPr>
          <a:lstStyle/>
          <a:p>
            <a:r>
              <a:rPr lang="en-CA" sz="2800" b="1" dirty="0"/>
              <a:t>Ovary: </a:t>
            </a:r>
            <a:r>
              <a:rPr lang="en-CA" sz="2800" dirty="0"/>
              <a:t>a female reproductive organ in which ova or eggs are produced, present In humans and other vertebrates as a pair. </a:t>
            </a:r>
            <a:endParaRPr lang="en-US" sz="2800" b="1" dirty="0"/>
          </a:p>
          <a:p>
            <a:r>
              <a:rPr lang="en-US" sz="2800" b="1" dirty="0"/>
              <a:t>Fallopian Tube: </a:t>
            </a:r>
            <a:r>
              <a:rPr lang="en-US" sz="2800" dirty="0"/>
              <a:t>present in humans as a pair, the fallopian tubes are the tubes along which an egg or ova travels to reach the uterus. </a:t>
            </a:r>
          </a:p>
          <a:p>
            <a:r>
              <a:rPr lang="en-US" sz="2800" b="1" dirty="0"/>
              <a:t>Perimetrium: </a:t>
            </a:r>
            <a:r>
              <a:rPr lang="en-US" sz="2800" dirty="0"/>
              <a:t>the outer layer of the uterine wall made up of a thin layer of connective tissue and mesothelium. </a:t>
            </a:r>
          </a:p>
          <a:p>
            <a:r>
              <a:rPr lang="en-US" sz="2800" b="1" dirty="0"/>
              <a:t>Myometrium: </a:t>
            </a:r>
            <a:r>
              <a:rPr lang="en-US" sz="2800" dirty="0"/>
              <a:t>middle layer of the uterine wall, consisting mainly of smooth muscle cells but also of supporting </a:t>
            </a:r>
            <a:r>
              <a:rPr lang="en-US" sz="2800" dirty="0" err="1"/>
              <a:t>stomal</a:t>
            </a:r>
            <a:r>
              <a:rPr lang="en-US" sz="2800" dirty="0"/>
              <a:t> and vascular tissue. </a:t>
            </a:r>
          </a:p>
          <a:p>
            <a:r>
              <a:rPr lang="en-US" sz="2800" b="1" dirty="0"/>
              <a:t>Endometrium: </a:t>
            </a:r>
            <a:r>
              <a:rPr lang="en-US" sz="2800" dirty="0"/>
              <a:t>The inner lining of the uterus. This layer thickens and renews monthly through the menstrual cycle. </a:t>
            </a:r>
            <a:endParaRPr lang="en-US" sz="2800" b="1" dirty="0"/>
          </a:p>
          <a:p>
            <a:endParaRPr lang="en-US" sz="2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098562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A8DFB-FCCB-F24F-BC0B-8D8785A8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748240"/>
            <a:ext cx="9906000" cy="111707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Female external reproductive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816101"/>
            <a:ext cx="9840911" cy="5153550"/>
          </a:xfrm>
        </p:spPr>
        <p:txBody>
          <a:bodyPr anchor="t">
            <a:normAutofit/>
          </a:bodyPr>
          <a:lstStyle/>
          <a:p>
            <a:r>
              <a:rPr lang="en-CA" sz="2800" b="1" dirty="0"/>
              <a:t>Mons Pubis: </a:t>
            </a:r>
            <a:r>
              <a:rPr lang="en-CA" sz="2800" dirty="0"/>
              <a:t>A rounded mound of fatty tissue that covers the pubic bone. During puberty, it becomes covered with hair. </a:t>
            </a:r>
            <a:endParaRPr lang="en-CA" sz="2800" b="1" dirty="0"/>
          </a:p>
          <a:p>
            <a:r>
              <a:rPr lang="en-CA" sz="2800" b="1" dirty="0"/>
              <a:t>Labia Majora: </a:t>
            </a:r>
            <a:r>
              <a:rPr lang="en-CA" sz="2800" dirty="0"/>
              <a:t>The larger outer folds of the vulva whose purpose it is to protect the other external genital organs. </a:t>
            </a:r>
          </a:p>
          <a:p>
            <a:r>
              <a:rPr lang="en-CA" sz="2800" b="1" dirty="0"/>
              <a:t>Labia Minora: </a:t>
            </a:r>
            <a:r>
              <a:rPr lang="en-CA" sz="2800" dirty="0"/>
              <a:t>a pair of thin cutaneous folds found within the labia majora that make up part of the vulva, which also serve protective purposes. </a:t>
            </a:r>
          </a:p>
          <a:p>
            <a:r>
              <a:rPr lang="en-CA" sz="2800" b="1" dirty="0" err="1"/>
              <a:t>Perenium</a:t>
            </a:r>
            <a:r>
              <a:rPr lang="en-CA" sz="2800" b="1" dirty="0"/>
              <a:t>: </a:t>
            </a:r>
            <a:r>
              <a:rPr lang="en-CA" sz="2800" dirty="0"/>
              <a:t>the area between the anus and the scrotum or vulva. </a:t>
            </a:r>
            <a:endParaRPr lang="en-CA" sz="2800" b="1" dirty="0"/>
          </a:p>
          <a:p>
            <a:endParaRPr lang="en-CA" sz="2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842025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11650"/>
            <a:ext cx="9840911" cy="6858001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Anus: </a:t>
            </a:r>
            <a:r>
              <a:rPr lang="en-US" sz="2800" dirty="0"/>
              <a:t>The opening at the bottom of the rectum from which waste exits the body. </a:t>
            </a:r>
          </a:p>
          <a:p>
            <a:r>
              <a:rPr lang="en-US" sz="2800" b="1" dirty="0"/>
              <a:t>Clitoris: </a:t>
            </a:r>
            <a:r>
              <a:rPr lang="en-US" sz="2800" dirty="0"/>
              <a:t>a small, sensitive and erectile part of the female external genitalia at the anterior of the vulva. Serves no true reproductive purpose other than to provide pleasure. </a:t>
            </a:r>
          </a:p>
          <a:p>
            <a:r>
              <a:rPr lang="en-US" sz="2800" b="1" dirty="0"/>
              <a:t>Vaginal opening: </a:t>
            </a:r>
            <a:r>
              <a:rPr lang="en-US" sz="2800" dirty="0"/>
              <a:t>the exterior opening to the vagina. </a:t>
            </a:r>
          </a:p>
          <a:p>
            <a:r>
              <a:rPr lang="en-US" sz="2800" b="1" dirty="0"/>
              <a:t>Urethral opening: </a:t>
            </a:r>
            <a:r>
              <a:rPr lang="en-US" sz="2800" dirty="0"/>
              <a:t>The external opening of the urethra through which urine exits the body. </a:t>
            </a:r>
            <a:endParaRPr lang="en-US" sz="2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846382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3841F-5F2C-C64A-9DCD-6C7DA97F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748240"/>
            <a:ext cx="9906000" cy="111707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male Reproductive System 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FB4198-A739-844E-A90E-40B65E4B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848" y="1835683"/>
            <a:ext cx="4030130" cy="40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34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A8DFB-FCCB-F24F-BC0B-8D8785A8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748240"/>
            <a:ext cx="9906000" cy="111707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male external reproductive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816101"/>
            <a:ext cx="9840911" cy="5153550"/>
          </a:xfrm>
        </p:spPr>
        <p:txBody>
          <a:bodyPr anchor="t">
            <a:normAutofit lnSpcReduction="10000"/>
          </a:bodyPr>
          <a:lstStyle/>
          <a:p>
            <a:r>
              <a:rPr lang="en-CA" sz="2800" b="1" dirty="0"/>
              <a:t>Penis: </a:t>
            </a:r>
            <a:r>
              <a:rPr lang="en-CA" sz="2800" dirty="0"/>
              <a:t>The male genital organ which carries the duct for the transfer of sperm. </a:t>
            </a:r>
          </a:p>
          <a:p>
            <a:r>
              <a:rPr lang="en-CA" sz="2800" b="1" dirty="0"/>
              <a:t>Testicles: </a:t>
            </a:r>
            <a:r>
              <a:rPr lang="en-CA" sz="2800" dirty="0"/>
              <a:t>a pair of two oval-shaped organs that produce sperm in men. Located in the scrotum behind the penis. </a:t>
            </a:r>
          </a:p>
          <a:p>
            <a:r>
              <a:rPr lang="en-CA" sz="2800" b="1" dirty="0"/>
              <a:t>Epididymis: </a:t>
            </a:r>
            <a:r>
              <a:rPr lang="en-CA" sz="2800" dirty="0"/>
              <a:t>Duct behind the testes through which semen passes to the vas deferens. </a:t>
            </a:r>
            <a:endParaRPr lang="en-CA" sz="2800" b="1" dirty="0"/>
          </a:p>
          <a:p>
            <a:r>
              <a:rPr lang="en-CA" sz="2800" b="1" dirty="0"/>
              <a:t>Scrotum: </a:t>
            </a:r>
            <a:r>
              <a:rPr lang="en-CA" sz="2800" dirty="0"/>
              <a:t>a pouch of skin containing the testicles. </a:t>
            </a:r>
          </a:p>
          <a:p>
            <a:r>
              <a:rPr lang="en-CA" sz="2800" b="1" dirty="0"/>
              <a:t>Urethra: </a:t>
            </a:r>
            <a:r>
              <a:rPr lang="en-CA" sz="2800" dirty="0"/>
              <a:t>the duct by which both urine and semen are conveyed out of the body. </a:t>
            </a:r>
            <a:endParaRPr lang="en-CA" sz="2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196840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88000"/>
                <a:hueMod val="106000"/>
                <a:satMod val="140000"/>
                <a:lumMod val="54000"/>
              </a:schemeClr>
              <a:schemeClr val="bg1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B448F0-DA06-4165-AB5F-4330A20E06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2D83638-A467-411A-9C31-FE9A111CD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76BCDF-119F-4EB5-83D7-ED823C93E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43D63E8F-FD8A-4CE3-B7C9-3E9E2B66B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107D890-1831-46D8-90FB-F2FC0B288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2440904-A4EC-4F72-8E22-AAF4D9DB5C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625E9C1F-1569-416B-A85C-FA1434872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3A186C77-43BF-4B1B-8170-48944F3057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FA8D72C1-8526-44B4-9333-5E0057ECC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790E4BA0-9C47-48B6-AA4A-8FC22DA95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D051475-431F-4B9D-94C6-7B49A69582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2255D2F-85A1-4A19-8BC4-EB2715F36C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EBC3A004-9794-4EFA-83F0-989248797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6EFD9FC3-E11A-44E3-BCAC-A07F3C601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AB6AB6F7-6592-4028-B349-1C0E53A29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6C2415E6-F914-4C11-B48B-4910AA6CA6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2412013C-072A-489E-851A-CFEF91A9A6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DE93DF9F-296F-4DE4-8813-D8C04DE4CF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F440D966-5030-460C-9916-BF9B915421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1EFE245D-BA05-4F4D-A6E8-40739F48E7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ED67811C-F735-441C-98A6-2517EC099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3070FC44-32F9-470F-A131-868F3F1DB7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95FB52C7-C779-4E3F-978C-4595FEF868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D4EB1759-62AC-4B24-9DC6-E4F8737E8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7BF6FB39-864B-4F58-86E8-790E16FB3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5FE4FA46-B51C-43DA-87FC-2644ED117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25DD1322-2D3A-4E7B-B23B-B4F96E02C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6E4FFBEB-52BB-494D-AD99-A0F072AB6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7DE92406-3F65-4333-BAAA-A9A7B5AEE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B8B0FFC4-D1BB-4BB9-A224-BB78BFD338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A8DFB-FCCB-F24F-BC0B-8D8785A8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748240"/>
            <a:ext cx="9906000" cy="111707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male internal reproductive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6F281-AE2B-9F48-A121-813080D2E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816101"/>
            <a:ext cx="9840911" cy="5153550"/>
          </a:xfrm>
        </p:spPr>
        <p:txBody>
          <a:bodyPr anchor="t">
            <a:normAutofit/>
          </a:bodyPr>
          <a:lstStyle/>
          <a:p>
            <a:r>
              <a:rPr lang="en-CA" sz="2800" b="1" dirty="0"/>
              <a:t>Pubic bone: </a:t>
            </a:r>
            <a:r>
              <a:rPr lang="en-CA" sz="2800" dirty="0"/>
              <a:t>one of the bones that makes up the pelvis. </a:t>
            </a:r>
          </a:p>
          <a:p>
            <a:r>
              <a:rPr lang="en-CA" sz="2800" b="1" dirty="0"/>
              <a:t>Bladder: </a:t>
            </a:r>
            <a:r>
              <a:rPr lang="en-CA" sz="2800" dirty="0"/>
              <a:t>a membranous sac in which urine is collected for excretion. </a:t>
            </a:r>
          </a:p>
          <a:p>
            <a:r>
              <a:rPr lang="en-CA" sz="2800" b="1" dirty="0"/>
              <a:t>Vas Deferens: </a:t>
            </a:r>
            <a:r>
              <a:rPr lang="en-CA" sz="2800" dirty="0"/>
              <a:t>the duct that conveys sperm from the testicles to the urethra. </a:t>
            </a:r>
          </a:p>
          <a:p>
            <a:r>
              <a:rPr lang="en-CA" sz="2800" b="1" dirty="0"/>
              <a:t>Ejaculatory duct: </a:t>
            </a:r>
            <a:r>
              <a:rPr lang="en-CA" sz="2800" dirty="0"/>
              <a:t>a duct through which semen is ejaculated. </a:t>
            </a:r>
          </a:p>
          <a:p>
            <a:r>
              <a:rPr lang="en-CA" sz="2800" b="1" dirty="0"/>
              <a:t>Prostate: </a:t>
            </a:r>
            <a:r>
              <a:rPr lang="en-CA" sz="2800" dirty="0"/>
              <a:t>a gland surrounding the neck of the bladder which releases prostatic fluid which is key in the formation of sperm. </a:t>
            </a:r>
            <a:endParaRPr lang="en-CA" sz="2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B4BB99-C854-45F9-BED1-63D15E3A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5D1CCC4C-284C-4BF6-97D9-D97467463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35D82D1B-EB09-4028-9107-D60B547C7B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1389EE93-8059-437E-8507-7557AD68F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377C05DC-75FF-4426-A34F-DBF0C7E7B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03D385C8-866D-437D-91B1-2E3ECDD88E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3F649CBB-748F-4C79-A14F-C531C40B08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7F4622C0-84AF-41F1-9128-FE73CADD3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C6F29C1-A471-4CDE-8C21-E4B15C5EF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67F5B7DA-86C7-4AE0-96B6-D7F5AA51E2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xmlns="" id="{0FA481E3-0439-484A-AC9B-19D58B98E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56589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598</Words>
  <Application>Microsoft Office PowerPoint</Application>
  <PresentationFormat>Custom</PresentationFormat>
  <Paragraphs>37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Circuit</vt:lpstr>
      <vt:lpstr>The Reproductive System </vt:lpstr>
      <vt:lpstr>The Female Reproductive System </vt:lpstr>
      <vt:lpstr>The Female internal reproductive system</vt:lpstr>
      <vt:lpstr>PowerPoint Presentation</vt:lpstr>
      <vt:lpstr>The Female external reproductive system</vt:lpstr>
      <vt:lpstr>PowerPoint Presentation</vt:lpstr>
      <vt:lpstr>The male Reproductive System </vt:lpstr>
      <vt:lpstr>The male external reproductive system</vt:lpstr>
      <vt:lpstr>The male internal reproductive system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Reproductive System</dc:title>
  <dc:creator>Microsoft Office User</dc:creator>
  <cp:lastModifiedBy>Chinook School Division</cp:lastModifiedBy>
  <cp:revision>7</cp:revision>
  <dcterms:created xsi:type="dcterms:W3CDTF">2018-11-15T04:10:46Z</dcterms:created>
  <dcterms:modified xsi:type="dcterms:W3CDTF">2018-11-16T15:12:12Z</dcterms:modified>
</cp:coreProperties>
</file>