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sldIdLst>
    <p:sldId id="256" r:id="rId2"/>
    <p:sldId id="257" r:id="rId3"/>
    <p:sldId id="258" r:id="rId4"/>
    <p:sldId id="259" r:id="rId5"/>
    <p:sldId id="260" r:id="rId6"/>
    <p:sldId id="261" r:id="rId7"/>
    <p:sldId id="262" r:id="rId8"/>
    <p:sldId id="263" r:id="rId9"/>
    <p:sldId id="264" r:id="rId10"/>
    <p:sldId id="265" r:id="rId11"/>
    <p:sldId id="271" r:id="rId12"/>
    <p:sldId id="266" r:id="rId13"/>
    <p:sldId id="267" r:id="rId14"/>
    <p:sldId id="269" r:id="rId15"/>
    <p:sldId id="272" r:id="rId16"/>
    <p:sldId id="268" r:id="rId17"/>
    <p:sldId id="270"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6"/>
    <p:restoredTop sz="94659"/>
  </p:normalViewPr>
  <p:slideViewPr>
    <p:cSldViewPr snapToGrid="0" snapToObjects="1">
      <p:cViewPr varScale="1">
        <p:scale>
          <a:sx n="74" d="100"/>
          <a:sy n="74" d="100"/>
        </p:scale>
        <p:origin x="-55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0967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163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85595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48A87A34-81AB-432B-8DAE-1953F412C126}" type="datetimeFigureOut">
              <a:rPr lang="en-US" smtClean="0"/>
              <a:pPr/>
              <a:t>11/28/2018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62820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45605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60912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96926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8323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8779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5294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25290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6442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83990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48A87A34-81AB-432B-8DAE-1953F412C126}" type="datetimeFigureOut">
              <a:rPr lang="en-US" smtClean="0"/>
              <a:pPr/>
              <a:t>11/28/2018</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7503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48A87A34-81AB-432B-8DAE-1953F412C126}" type="datetimeFigureOut">
              <a:rPr lang="en-US" smtClean="0"/>
              <a:pPr/>
              <a:t>11/28/2018</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1893528"/>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p99keWXbcY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P_9DXEnEd-Q&amp;t=15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FCA38DE0-0434-4DDD-89EE-77463F3748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6A520694-B5C4-4629-92F0-65DEBCE683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6200000">
            <a:off x="481607" y="-491131"/>
            <a:ext cx="6867524" cy="7830738"/>
          </a:xfrm>
          <a:custGeom>
            <a:avLst/>
            <a:gdLst>
              <a:gd name="connsiteX0" fmla="*/ 0 w 6867524"/>
              <a:gd name="connsiteY0" fmla="*/ 7529514 h 7830738"/>
              <a:gd name="connsiteX1" fmla="*/ 0 w 6867524"/>
              <a:gd name="connsiteY1" fmla="*/ 2857374 h 7830738"/>
              <a:gd name="connsiteX2" fmla="*/ 0 w 6867524"/>
              <a:gd name="connsiteY2" fmla="*/ 0 h 7830738"/>
              <a:gd name="connsiteX3" fmla="*/ 6867524 w 6867524"/>
              <a:gd name="connsiteY3" fmla="*/ 0 h 7830738"/>
              <a:gd name="connsiteX4" fmla="*/ 6867524 w 6867524"/>
              <a:gd name="connsiteY4" fmla="*/ 2626914 h 7830738"/>
              <a:gd name="connsiteX5" fmla="*/ 6867524 w 6867524"/>
              <a:gd name="connsiteY5" fmla="*/ 7532288 h 7830738"/>
              <a:gd name="connsiteX6" fmla="*/ 3859631 w 6867524"/>
              <a:gd name="connsiteY6" fmla="*/ 7532288 h 7830738"/>
              <a:gd name="connsiteX7" fmla="*/ 3478631 w 6867524"/>
              <a:gd name="connsiteY7" fmla="*/ 7818038 h 7830738"/>
              <a:gd name="connsiteX8" fmla="*/ 3470164 w 6867524"/>
              <a:gd name="connsiteY8" fmla="*/ 7821213 h 7830738"/>
              <a:gd name="connsiteX9" fmla="*/ 3457464 w 6867524"/>
              <a:gd name="connsiteY9" fmla="*/ 7825976 h 7830738"/>
              <a:gd name="connsiteX10" fmla="*/ 3446881 w 6867524"/>
              <a:gd name="connsiteY10" fmla="*/ 7830738 h 7830738"/>
              <a:gd name="connsiteX11" fmla="*/ 3434181 w 6867524"/>
              <a:gd name="connsiteY11" fmla="*/ 7830738 h 7830738"/>
              <a:gd name="connsiteX12" fmla="*/ 3423598 w 6867524"/>
              <a:gd name="connsiteY12" fmla="*/ 7830738 h 7830738"/>
              <a:gd name="connsiteX13" fmla="*/ 3410897 w 6867524"/>
              <a:gd name="connsiteY13" fmla="*/ 7825976 h 7830738"/>
              <a:gd name="connsiteX14" fmla="*/ 3398198 w 6867524"/>
              <a:gd name="connsiteY14" fmla="*/ 7821213 h 7830738"/>
              <a:gd name="connsiteX15" fmla="*/ 3389731 w 6867524"/>
              <a:gd name="connsiteY15" fmla="*/ 7818038 h 7830738"/>
              <a:gd name="connsiteX16" fmla="*/ 3008731 w 6867524"/>
              <a:gd name="connsiteY16" fmla="*/ 7532288 h 7830738"/>
              <a:gd name="connsiteX17" fmla="*/ 1012714 w 6867524"/>
              <a:gd name="connsiteY17" fmla="*/ 7532288 h 7830738"/>
              <a:gd name="connsiteX18" fmla="*/ 1012714 w 6867524"/>
              <a:gd name="connsiteY18" fmla="*/ 7531893 h 7830738"/>
              <a:gd name="connsiteX19" fmla="*/ 4761 w 6867524"/>
              <a:gd name="connsiteY19" fmla="*/ 7531893 h 7830738"/>
              <a:gd name="connsiteX20" fmla="*/ 4761 w 6867524"/>
              <a:gd name="connsiteY20" fmla="*/ 7529514 h 783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67524" h="7830738">
                <a:moveTo>
                  <a:pt x="0" y="7529514"/>
                </a:moveTo>
                <a:lnTo>
                  <a:pt x="0" y="2857374"/>
                </a:lnTo>
                <a:lnTo>
                  <a:pt x="0" y="0"/>
                </a:lnTo>
                <a:lnTo>
                  <a:pt x="6867524" y="0"/>
                </a:lnTo>
                <a:lnTo>
                  <a:pt x="6867524" y="2626914"/>
                </a:lnTo>
                <a:lnTo>
                  <a:pt x="6867524" y="7532288"/>
                </a:lnTo>
                <a:lnTo>
                  <a:pt x="3859631" y="7532288"/>
                </a:lnTo>
                <a:lnTo>
                  <a:pt x="3478631" y="7818038"/>
                </a:lnTo>
                <a:lnTo>
                  <a:pt x="3470164" y="7821213"/>
                </a:lnTo>
                <a:lnTo>
                  <a:pt x="3457464" y="7825976"/>
                </a:lnTo>
                <a:lnTo>
                  <a:pt x="3446881" y="7830738"/>
                </a:lnTo>
                <a:lnTo>
                  <a:pt x="3434181" y="7830738"/>
                </a:lnTo>
                <a:lnTo>
                  <a:pt x="3423598" y="7830738"/>
                </a:lnTo>
                <a:lnTo>
                  <a:pt x="3410897" y="7825976"/>
                </a:lnTo>
                <a:lnTo>
                  <a:pt x="3398198" y="7821213"/>
                </a:lnTo>
                <a:lnTo>
                  <a:pt x="3389731" y="7818038"/>
                </a:lnTo>
                <a:lnTo>
                  <a:pt x="3008731" y="7532288"/>
                </a:lnTo>
                <a:lnTo>
                  <a:pt x="1012714" y="7532288"/>
                </a:lnTo>
                <a:lnTo>
                  <a:pt x="1012714" y="7531893"/>
                </a:lnTo>
                <a:lnTo>
                  <a:pt x="4761" y="7531893"/>
                </a:lnTo>
                <a:lnTo>
                  <a:pt x="4761" y="7529514"/>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08E71102-26DD-2144-AE17-2586427752E4}"/>
              </a:ext>
            </a:extLst>
          </p:cNvPr>
          <p:cNvSpPr>
            <a:spLocks noGrp="1"/>
          </p:cNvSpPr>
          <p:nvPr>
            <p:ph type="ctrTitle"/>
          </p:nvPr>
        </p:nvSpPr>
        <p:spPr>
          <a:xfrm>
            <a:off x="810001" y="1449147"/>
            <a:ext cx="5717870" cy="3959706"/>
          </a:xfrm>
        </p:spPr>
        <p:txBody>
          <a:bodyPr anchor="ctr">
            <a:normAutofit/>
          </a:bodyPr>
          <a:lstStyle/>
          <a:p>
            <a:r>
              <a:rPr lang="en-US" sz="6000"/>
              <a:t>The Human Immune Response</a:t>
            </a:r>
          </a:p>
        </p:txBody>
      </p:sp>
      <p:sp>
        <p:nvSpPr>
          <p:cNvPr id="3" name="Subtitle 2">
            <a:extLst>
              <a:ext uri="{FF2B5EF4-FFF2-40B4-BE49-F238E27FC236}">
                <a16:creationId xmlns:a16="http://schemas.microsoft.com/office/drawing/2014/main" xmlns="" id="{D8206064-34B7-3743-B871-A95F3A3FEA6B}"/>
              </a:ext>
            </a:extLst>
          </p:cNvPr>
          <p:cNvSpPr>
            <a:spLocks noGrp="1"/>
          </p:cNvSpPr>
          <p:nvPr>
            <p:ph type="subTitle" idx="1"/>
          </p:nvPr>
        </p:nvSpPr>
        <p:spPr>
          <a:xfrm>
            <a:off x="8490281" y="1449147"/>
            <a:ext cx="3042176" cy="3959706"/>
          </a:xfrm>
          <a:effectLst/>
        </p:spPr>
        <p:txBody>
          <a:bodyPr anchor="ctr">
            <a:normAutofit/>
          </a:bodyPr>
          <a:lstStyle/>
          <a:p>
            <a:pPr algn="ctr"/>
            <a:endParaRPr lang="en-US" sz="2000"/>
          </a:p>
        </p:txBody>
      </p:sp>
    </p:spTree>
    <p:extLst>
      <p:ext uri="{BB962C8B-B14F-4D97-AF65-F5344CB8AC3E}">
        <p14:creationId xmlns:p14="http://schemas.microsoft.com/office/powerpoint/2010/main" val="2408315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2721F3-21D8-4B41-A436-0F56A50B1EBB}"/>
              </a:ext>
            </a:extLst>
          </p:cNvPr>
          <p:cNvSpPr>
            <a:spLocks noGrp="1"/>
          </p:cNvSpPr>
          <p:nvPr>
            <p:ph type="title"/>
          </p:nvPr>
        </p:nvSpPr>
        <p:spPr>
          <a:xfrm>
            <a:off x="810000" y="447188"/>
            <a:ext cx="10571998" cy="970450"/>
          </a:xfrm>
          <a:effectLst/>
        </p:spPr>
        <p:txBody>
          <a:bodyPr anchor="ctr">
            <a:normAutofit/>
          </a:bodyPr>
          <a:lstStyle/>
          <a:p>
            <a:pPr algn="ctr"/>
            <a:r>
              <a:rPr lang="en-US" sz="3200" dirty="0">
                <a:solidFill>
                  <a:schemeClr val="tx1"/>
                </a:solidFill>
              </a:rPr>
              <a:t>Viral Infection</a:t>
            </a:r>
          </a:p>
        </p:txBody>
      </p:sp>
      <p:sp>
        <p:nvSpPr>
          <p:cNvPr id="3" name="Content Placeholder 2">
            <a:extLst>
              <a:ext uri="{FF2B5EF4-FFF2-40B4-BE49-F238E27FC236}">
                <a16:creationId xmlns:a16="http://schemas.microsoft.com/office/drawing/2014/main" xmlns="" id="{DACD29E2-DAF0-054A-9048-4A999849D643}"/>
              </a:ext>
            </a:extLst>
          </p:cNvPr>
          <p:cNvSpPr>
            <a:spLocks noGrp="1"/>
          </p:cNvSpPr>
          <p:nvPr>
            <p:ph idx="1"/>
          </p:nvPr>
        </p:nvSpPr>
        <p:spPr>
          <a:xfrm>
            <a:off x="827424" y="518625"/>
            <a:ext cx="10554574" cy="3636511"/>
          </a:xfrm>
          <a:effectLst/>
        </p:spPr>
        <p:txBody>
          <a:bodyPr anchor="ctr">
            <a:normAutofit/>
          </a:bodyPr>
          <a:lstStyle/>
          <a:p>
            <a:pPr>
              <a:buFont typeface="Courier New" panose="02070309020205020404" pitchFamily="49" charset="0"/>
              <a:buChar char="o"/>
            </a:pPr>
            <a:r>
              <a:rPr lang="en-US" sz="2400" dirty="0"/>
              <a:t>Viral infection occurs when a virus enters the body and begins to multiply. </a:t>
            </a:r>
          </a:p>
          <a:p>
            <a:pPr>
              <a:buFont typeface="Courier New" panose="02070309020205020404" pitchFamily="49" charset="0"/>
              <a:buChar char="o"/>
            </a:pPr>
            <a:r>
              <a:rPr lang="en-US" sz="2400" dirty="0"/>
              <a:t>Viruses multiply using a host cell: the viral DNA commandeers the host cell’s DNA, instructing the host cell to produce more viruses until the host cell is so full of viruses that it bursts, releasing many baby-viruses into the body to continue to cause infection. </a:t>
            </a:r>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xmlns="" id="{7A515EC8-7859-8F47-BFCF-DB1D595A20F2}"/>
              </a:ext>
            </a:extLst>
          </p:cNvPr>
          <p:cNvPicPr>
            <a:picLocks noChangeAspect="1"/>
          </p:cNvPicPr>
          <p:nvPr/>
        </p:nvPicPr>
        <p:blipFill>
          <a:blip r:embed="rId2"/>
          <a:stretch>
            <a:fillRect/>
          </a:stretch>
        </p:blipFill>
        <p:spPr>
          <a:xfrm>
            <a:off x="4239002" y="3422120"/>
            <a:ext cx="3253998" cy="3408950"/>
          </a:xfrm>
          <a:prstGeom prst="rect">
            <a:avLst/>
          </a:prstGeom>
        </p:spPr>
      </p:pic>
    </p:spTree>
    <p:extLst>
      <p:ext uri="{BB962C8B-B14F-4D97-AF65-F5344CB8AC3E}">
        <p14:creationId xmlns:p14="http://schemas.microsoft.com/office/powerpoint/2010/main" val="16550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ppt_w</p:attrName>
                                        </p:attrNameLst>
                                      </p:cBhvr>
                                      <p:tavLst>
                                        <p:tav tm="0" fmla="#ppt_w*sin(2.5*pi*$)">
                                          <p:val>
                                            <p:fltVal val="0"/>
                                          </p:val>
                                        </p:tav>
                                        <p:tav tm="100000">
                                          <p:val>
                                            <p:fltVal val="1"/>
                                          </p:val>
                                        </p:tav>
                                      </p:tavLst>
                                    </p:anim>
                                    <p:anim calcmode="lin" valueType="num">
                                      <p:cBhvr>
                                        <p:cTn id="2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2721F3-21D8-4B41-A436-0F56A50B1EBB}"/>
              </a:ext>
            </a:extLst>
          </p:cNvPr>
          <p:cNvSpPr>
            <a:spLocks noGrp="1"/>
          </p:cNvSpPr>
          <p:nvPr>
            <p:ph type="title"/>
          </p:nvPr>
        </p:nvSpPr>
        <p:spPr>
          <a:xfrm>
            <a:off x="810000" y="447188"/>
            <a:ext cx="10571998" cy="970450"/>
          </a:xfrm>
          <a:effectLst/>
        </p:spPr>
        <p:txBody>
          <a:bodyPr anchor="ctr">
            <a:normAutofit/>
          </a:bodyPr>
          <a:lstStyle/>
          <a:p>
            <a:pPr algn="ctr"/>
            <a:r>
              <a:rPr lang="en-US" sz="3200" dirty="0">
                <a:solidFill>
                  <a:schemeClr val="tx1"/>
                </a:solidFill>
              </a:rPr>
              <a:t>Some “Common” Viral Infections…</a:t>
            </a:r>
          </a:p>
        </p:txBody>
      </p:sp>
      <p:sp>
        <p:nvSpPr>
          <p:cNvPr id="3" name="Content Placeholder 2">
            <a:extLst>
              <a:ext uri="{FF2B5EF4-FFF2-40B4-BE49-F238E27FC236}">
                <a16:creationId xmlns:a16="http://schemas.microsoft.com/office/drawing/2014/main" xmlns="" id="{DACD29E2-DAF0-054A-9048-4A999849D643}"/>
              </a:ext>
            </a:extLst>
          </p:cNvPr>
          <p:cNvSpPr>
            <a:spLocks noGrp="1"/>
          </p:cNvSpPr>
          <p:nvPr>
            <p:ph idx="1"/>
          </p:nvPr>
        </p:nvSpPr>
        <p:spPr>
          <a:xfrm>
            <a:off x="827424" y="1610744"/>
            <a:ext cx="10554574" cy="3636511"/>
          </a:xfrm>
          <a:effectLst/>
        </p:spPr>
        <p:txBody>
          <a:bodyPr anchor="ctr">
            <a:normAutofit/>
          </a:bodyPr>
          <a:lstStyle/>
          <a:p>
            <a:pPr>
              <a:buFont typeface="Courier New" panose="02070309020205020404" pitchFamily="49" charset="0"/>
              <a:buChar char="o"/>
            </a:pPr>
            <a:r>
              <a:rPr lang="en-US" sz="2400" dirty="0"/>
              <a:t>The common cold </a:t>
            </a:r>
          </a:p>
          <a:p>
            <a:pPr>
              <a:buFont typeface="Courier New" panose="02070309020205020404" pitchFamily="49" charset="0"/>
              <a:buChar char="o"/>
            </a:pPr>
            <a:r>
              <a:rPr lang="en-US" sz="2400" dirty="0"/>
              <a:t>The flu </a:t>
            </a:r>
          </a:p>
          <a:p>
            <a:pPr>
              <a:buFont typeface="Courier New" panose="02070309020205020404" pitchFamily="49" charset="0"/>
              <a:buChar char="o"/>
            </a:pPr>
            <a:r>
              <a:rPr lang="en-US" sz="2400" dirty="0"/>
              <a:t>Warts</a:t>
            </a:r>
          </a:p>
          <a:p>
            <a:pPr>
              <a:buFont typeface="Courier New" panose="02070309020205020404" pitchFamily="49" charset="0"/>
              <a:buChar char="o"/>
            </a:pPr>
            <a:r>
              <a:rPr lang="en-US" sz="2400" dirty="0"/>
              <a:t>HIV/AIDS</a:t>
            </a:r>
          </a:p>
          <a:p>
            <a:pPr>
              <a:buFont typeface="Courier New" panose="02070309020205020404" pitchFamily="49" charset="0"/>
              <a:buChar char="o"/>
            </a:pPr>
            <a:r>
              <a:rPr lang="en-US" sz="2400" dirty="0"/>
              <a:t>Smallpox</a:t>
            </a:r>
          </a:p>
          <a:p>
            <a:pPr>
              <a:buFont typeface="Courier New" panose="02070309020205020404" pitchFamily="49" charset="0"/>
              <a:buChar char="o"/>
            </a:pPr>
            <a:r>
              <a:rPr lang="en-US" sz="2400" dirty="0"/>
              <a:t>Ebola</a:t>
            </a:r>
          </a:p>
          <a:p>
            <a:pPr>
              <a:buFont typeface="Courier New" panose="02070309020205020404" pitchFamily="49" charset="0"/>
              <a:buChar char="o"/>
            </a:pPr>
            <a:endParaRPr lang="en-US" sz="2400" dirty="0"/>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xmlns="" id="{E4AA5A1E-C6F1-654B-9551-1E77B7AABC48}"/>
              </a:ext>
            </a:extLst>
          </p:cNvPr>
          <p:cNvPicPr>
            <a:picLocks noChangeAspect="1"/>
          </p:cNvPicPr>
          <p:nvPr/>
        </p:nvPicPr>
        <p:blipFill>
          <a:blip r:embed="rId2"/>
          <a:stretch>
            <a:fillRect/>
          </a:stretch>
        </p:blipFill>
        <p:spPr>
          <a:xfrm>
            <a:off x="7921288" y="1422399"/>
            <a:ext cx="3443288" cy="3429000"/>
          </a:xfrm>
          <a:prstGeom prst="rect">
            <a:avLst/>
          </a:prstGeom>
        </p:spPr>
      </p:pic>
    </p:spTree>
    <p:extLst>
      <p:ext uri="{BB962C8B-B14F-4D97-AF65-F5344CB8AC3E}">
        <p14:creationId xmlns:p14="http://schemas.microsoft.com/office/powerpoint/2010/main" val="365592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2000"/>
                                        <p:tgtEl>
                                          <p:spTgt spid="4"/>
                                        </p:tgtEl>
                                      </p:cBhvr>
                                    </p:animEffect>
                                    <p:anim calcmode="lin" valueType="num">
                                      <p:cBhvr>
                                        <p:cTn id="50" dur="2000" fill="hold"/>
                                        <p:tgtEl>
                                          <p:spTgt spid="4"/>
                                        </p:tgtEl>
                                        <p:attrNameLst>
                                          <p:attrName>ppt_w</p:attrName>
                                        </p:attrNameLst>
                                      </p:cBhvr>
                                      <p:tavLst>
                                        <p:tav tm="0" fmla="#ppt_w*sin(2.5*pi*$)">
                                          <p:val>
                                            <p:fltVal val="0"/>
                                          </p:val>
                                        </p:tav>
                                        <p:tav tm="100000">
                                          <p:val>
                                            <p:fltVal val="1"/>
                                          </p:val>
                                        </p:tav>
                                      </p:tavLst>
                                    </p:anim>
                                    <p:anim calcmode="lin" valueType="num">
                                      <p:cBhvr>
                                        <p:cTn id="51"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2721F3-21D8-4B41-A436-0F56A50B1EBB}"/>
              </a:ext>
            </a:extLst>
          </p:cNvPr>
          <p:cNvSpPr>
            <a:spLocks noGrp="1"/>
          </p:cNvSpPr>
          <p:nvPr>
            <p:ph type="title"/>
          </p:nvPr>
        </p:nvSpPr>
        <p:spPr>
          <a:xfrm>
            <a:off x="810000" y="447188"/>
            <a:ext cx="10571998" cy="970450"/>
          </a:xfrm>
          <a:effectLst/>
        </p:spPr>
        <p:txBody>
          <a:bodyPr anchor="ctr">
            <a:normAutofit/>
          </a:bodyPr>
          <a:lstStyle/>
          <a:p>
            <a:pPr algn="ctr"/>
            <a:r>
              <a:rPr lang="en-US" sz="3200" dirty="0">
                <a:solidFill>
                  <a:schemeClr val="tx1"/>
                </a:solidFill>
              </a:rPr>
              <a:t>How to Treat Viral Infection </a:t>
            </a:r>
          </a:p>
        </p:txBody>
      </p:sp>
      <p:sp>
        <p:nvSpPr>
          <p:cNvPr id="3" name="Content Placeholder 2">
            <a:extLst>
              <a:ext uri="{FF2B5EF4-FFF2-40B4-BE49-F238E27FC236}">
                <a16:creationId xmlns:a16="http://schemas.microsoft.com/office/drawing/2014/main" xmlns="" id="{DACD29E2-DAF0-054A-9048-4A999849D643}"/>
              </a:ext>
            </a:extLst>
          </p:cNvPr>
          <p:cNvSpPr>
            <a:spLocks noGrp="1"/>
          </p:cNvSpPr>
          <p:nvPr>
            <p:ph idx="1"/>
          </p:nvPr>
        </p:nvSpPr>
        <p:spPr>
          <a:xfrm>
            <a:off x="810000" y="493225"/>
            <a:ext cx="10554574" cy="3636511"/>
          </a:xfrm>
          <a:effectLst/>
        </p:spPr>
        <p:txBody>
          <a:bodyPr anchor="ctr">
            <a:normAutofit/>
          </a:bodyPr>
          <a:lstStyle/>
          <a:p>
            <a:pPr>
              <a:buFont typeface="Courier New" panose="02070309020205020404" pitchFamily="49" charset="0"/>
              <a:buChar char="o"/>
            </a:pPr>
            <a:r>
              <a:rPr lang="en-US" sz="2400" dirty="0"/>
              <a:t>In the case of Viral infections, treatments may only help to alleviate symptoms while your immune system fights off the virus. </a:t>
            </a:r>
          </a:p>
          <a:p>
            <a:pPr>
              <a:buFont typeface="Courier New" panose="02070309020205020404" pitchFamily="49" charset="0"/>
              <a:buChar char="o"/>
            </a:pPr>
            <a:r>
              <a:rPr lang="en-US" sz="2400" dirty="0"/>
              <a:t>In extreme cases, antiviral medicines can be used to help to kill off and/or stop the reproduction of the virus. </a:t>
            </a:r>
          </a:p>
          <a:p>
            <a:pPr>
              <a:buFont typeface="Courier New" panose="02070309020205020404" pitchFamily="49" charset="0"/>
              <a:buChar char="o"/>
            </a:pPr>
            <a:r>
              <a:rPr lang="en-US" sz="2400" dirty="0"/>
              <a:t>Vaccines can help prevent the instance of viral infection. </a:t>
            </a:r>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xmlns="" id="{6843F694-5F86-E04F-A48D-F4AF18C56151}"/>
              </a:ext>
            </a:extLst>
          </p:cNvPr>
          <p:cNvPicPr>
            <a:picLocks noChangeAspect="1"/>
          </p:cNvPicPr>
          <p:nvPr/>
        </p:nvPicPr>
        <p:blipFill>
          <a:blip r:embed="rId2"/>
          <a:stretch>
            <a:fillRect/>
          </a:stretch>
        </p:blipFill>
        <p:spPr>
          <a:xfrm>
            <a:off x="4915961" y="3526848"/>
            <a:ext cx="2360077" cy="2151604"/>
          </a:xfrm>
          <a:prstGeom prst="rect">
            <a:avLst/>
          </a:prstGeom>
        </p:spPr>
      </p:pic>
    </p:spTree>
    <p:extLst>
      <p:ext uri="{BB962C8B-B14F-4D97-AF65-F5344CB8AC3E}">
        <p14:creationId xmlns:p14="http://schemas.microsoft.com/office/powerpoint/2010/main" val="144462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anim calcmode="lin" valueType="num">
                                      <p:cBhvr>
                                        <p:cTn id="29" dur="2000" fill="hold"/>
                                        <p:tgtEl>
                                          <p:spTgt spid="4"/>
                                        </p:tgtEl>
                                        <p:attrNameLst>
                                          <p:attrName>ppt_w</p:attrName>
                                        </p:attrNameLst>
                                      </p:cBhvr>
                                      <p:tavLst>
                                        <p:tav tm="0" fmla="#ppt_w*sin(2.5*pi*$)">
                                          <p:val>
                                            <p:fltVal val="0"/>
                                          </p:val>
                                        </p:tav>
                                        <p:tav tm="100000">
                                          <p:val>
                                            <p:fltVal val="1"/>
                                          </p:val>
                                        </p:tav>
                                      </p:tavLst>
                                    </p:anim>
                                    <p:anim calcmode="lin" valueType="num">
                                      <p:cBhvr>
                                        <p:cTn id="30"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2721F3-21D8-4B41-A436-0F56A50B1EBB}"/>
              </a:ext>
            </a:extLst>
          </p:cNvPr>
          <p:cNvSpPr>
            <a:spLocks noGrp="1"/>
          </p:cNvSpPr>
          <p:nvPr>
            <p:ph type="title"/>
          </p:nvPr>
        </p:nvSpPr>
        <p:spPr>
          <a:xfrm>
            <a:off x="810000" y="447188"/>
            <a:ext cx="10571998" cy="970450"/>
          </a:xfrm>
          <a:effectLst/>
        </p:spPr>
        <p:txBody>
          <a:bodyPr anchor="ctr">
            <a:normAutofit/>
          </a:bodyPr>
          <a:lstStyle/>
          <a:p>
            <a:pPr algn="ctr"/>
            <a:r>
              <a:rPr lang="en-US" sz="3200" dirty="0">
                <a:solidFill>
                  <a:schemeClr val="tx1"/>
                </a:solidFill>
              </a:rPr>
              <a:t>What are Bacteria? </a:t>
            </a:r>
          </a:p>
        </p:txBody>
      </p:sp>
      <p:sp>
        <p:nvSpPr>
          <p:cNvPr id="3" name="Content Placeholder 2">
            <a:extLst>
              <a:ext uri="{FF2B5EF4-FFF2-40B4-BE49-F238E27FC236}">
                <a16:creationId xmlns:a16="http://schemas.microsoft.com/office/drawing/2014/main" xmlns="" id="{DACD29E2-DAF0-054A-9048-4A999849D643}"/>
              </a:ext>
            </a:extLst>
          </p:cNvPr>
          <p:cNvSpPr>
            <a:spLocks noGrp="1"/>
          </p:cNvSpPr>
          <p:nvPr>
            <p:ph idx="1"/>
          </p:nvPr>
        </p:nvSpPr>
        <p:spPr>
          <a:xfrm>
            <a:off x="827424" y="675061"/>
            <a:ext cx="10554574" cy="3636511"/>
          </a:xfrm>
          <a:effectLst/>
        </p:spPr>
        <p:txBody>
          <a:bodyPr anchor="ctr">
            <a:normAutofit/>
          </a:bodyPr>
          <a:lstStyle/>
          <a:p>
            <a:pPr>
              <a:buFont typeface="Courier New" panose="02070309020205020404" pitchFamily="49" charset="0"/>
              <a:buChar char="o"/>
            </a:pPr>
            <a:r>
              <a:rPr lang="en-US" sz="2400" dirty="0"/>
              <a:t>Bacteria are, by dictionary definition, unicellular microorganisms that have cell walls but lack organelles and an organized nucleus, including some that can cause disease. </a:t>
            </a:r>
          </a:p>
          <a:p>
            <a:pPr>
              <a:buFont typeface="Courier New" panose="02070309020205020404" pitchFamily="49" charset="0"/>
              <a:buChar char="o"/>
            </a:pPr>
            <a:r>
              <a:rPr lang="en-US" sz="2400" dirty="0"/>
              <a:t>Bacteria are </a:t>
            </a:r>
            <a:r>
              <a:rPr lang="en-US" sz="2400" b="1" dirty="0"/>
              <a:t>living </a:t>
            </a:r>
            <a:r>
              <a:rPr lang="en-US" sz="2400" dirty="0"/>
              <a:t>organisms that can reproduce without the use of a host. </a:t>
            </a:r>
          </a:p>
          <a:p>
            <a:pPr>
              <a:buFont typeface="Courier New" panose="02070309020205020404" pitchFamily="49" charset="0"/>
              <a:buChar char="o"/>
            </a:pPr>
            <a:r>
              <a:rPr lang="en-US" sz="2400" dirty="0"/>
              <a:t>They are the cause of bacterial infection. </a:t>
            </a:r>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xmlns="" id="{7B1773FA-E1CE-F949-AED2-8915676372DC}"/>
              </a:ext>
            </a:extLst>
          </p:cNvPr>
          <p:cNvPicPr>
            <a:picLocks noChangeAspect="1"/>
          </p:cNvPicPr>
          <p:nvPr/>
        </p:nvPicPr>
        <p:blipFill>
          <a:blip r:embed="rId2"/>
          <a:stretch>
            <a:fillRect/>
          </a:stretch>
        </p:blipFill>
        <p:spPr>
          <a:xfrm>
            <a:off x="3759199" y="3800476"/>
            <a:ext cx="4673599" cy="2038350"/>
          </a:xfrm>
          <a:prstGeom prst="rect">
            <a:avLst/>
          </a:prstGeom>
        </p:spPr>
      </p:pic>
    </p:spTree>
    <p:extLst>
      <p:ext uri="{BB962C8B-B14F-4D97-AF65-F5344CB8AC3E}">
        <p14:creationId xmlns:p14="http://schemas.microsoft.com/office/powerpoint/2010/main" val="324615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2721F3-21D8-4B41-A436-0F56A50B1EBB}"/>
              </a:ext>
            </a:extLst>
          </p:cNvPr>
          <p:cNvSpPr>
            <a:spLocks noGrp="1"/>
          </p:cNvSpPr>
          <p:nvPr>
            <p:ph type="title"/>
          </p:nvPr>
        </p:nvSpPr>
        <p:spPr>
          <a:xfrm>
            <a:off x="810000" y="447188"/>
            <a:ext cx="10571998" cy="970450"/>
          </a:xfrm>
          <a:effectLst/>
        </p:spPr>
        <p:txBody>
          <a:bodyPr anchor="ctr">
            <a:normAutofit/>
          </a:bodyPr>
          <a:lstStyle/>
          <a:p>
            <a:pPr algn="ctr"/>
            <a:r>
              <a:rPr lang="en-US" sz="3200" dirty="0">
                <a:solidFill>
                  <a:schemeClr val="tx1"/>
                </a:solidFill>
              </a:rPr>
              <a:t>Bacterial Infection </a:t>
            </a:r>
          </a:p>
        </p:txBody>
      </p:sp>
      <p:sp>
        <p:nvSpPr>
          <p:cNvPr id="3" name="Content Placeholder 2">
            <a:extLst>
              <a:ext uri="{FF2B5EF4-FFF2-40B4-BE49-F238E27FC236}">
                <a16:creationId xmlns:a16="http://schemas.microsoft.com/office/drawing/2014/main" xmlns="" id="{DACD29E2-DAF0-054A-9048-4A999849D643}"/>
              </a:ext>
            </a:extLst>
          </p:cNvPr>
          <p:cNvSpPr>
            <a:spLocks noGrp="1"/>
          </p:cNvSpPr>
          <p:nvPr>
            <p:ph idx="1"/>
          </p:nvPr>
        </p:nvSpPr>
        <p:spPr>
          <a:xfrm>
            <a:off x="827424" y="340826"/>
            <a:ext cx="10554574" cy="3636511"/>
          </a:xfrm>
          <a:effectLst/>
        </p:spPr>
        <p:txBody>
          <a:bodyPr anchor="ctr">
            <a:normAutofit/>
          </a:bodyPr>
          <a:lstStyle/>
          <a:p>
            <a:pPr>
              <a:buFont typeface="Courier New" panose="02070309020205020404" pitchFamily="49" charset="0"/>
              <a:buChar char="o"/>
            </a:pPr>
            <a:r>
              <a:rPr lang="en-US" sz="2400" dirty="0"/>
              <a:t>Bacterial infections occur when disease-causing bacteria invades the body and reproduces at a rate that is enough to overtake one or multiple organs and/or body systems. </a:t>
            </a:r>
          </a:p>
          <a:p>
            <a:pPr>
              <a:buFont typeface="Courier New" panose="02070309020205020404" pitchFamily="49" charset="0"/>
              <a:buChar char="o"/>
            </a:pPr>
            <a:endParaRPr lang="en-US" sz="2400" dirty="0"/>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xmlns="" id="{4E6068C4-5F7B-A54E-B070-99EC41CF920F}"/>
              </a:ext>
            </a:extLst>
          </p:cNvPr>
          <p:cNvPicPr>
            <a:picLocks noChangeAspect="1"/>
          </p:cNvPicPr>
          <p:nvPr/>
        </p:nvPicPr>
        <p:blipFill>
          <a:blip r:embed="rId2"/>
          <a:stretch>
            <a:fillRect/>
          </a:stretch>
        </p:blipFill>
        <p:spPr>
          <a:xfrm>
            <a:off x="3644900" y="2792822"/>
            <a:ext cx="3746500" cy="3762176"/>
          </a:xfrm>
          <a:prstGeom prst="rect">
            <a:avLst/>
          </a:prstGeom>
        </p:spPr>
      </p:pic>
    </p:spTree>
    <p:extLst>
      <p:ext uri="{BB962C8B-B14F-4D97-AF65-F5344CB8AC3E}">
        <p14:creationId xmlns:p14="http://schemas.microsoft.com/office/powerpoint/2010/main" val="408557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2721F3-21D8-4B41-A436-0F56A50B1EBB}"/>
              </a:ext>
            </a:extLst>
          </p:cNvPr>
          <p:cNvSpPr>
            <a:spLocks noGrp="1"/>
          </p:cNvSpPr>
          <p:nvPr>
            <p:ph type="title"/>
          </p:nvPr>
        </p:nvSpPr>
        <p:spPr>
          <a:xfrm>
            <a:off x="810000" y="447188"/>
            <a:ext cx="10571998" cy="970450"/>
          </a:xfrm>
          <a:effectLst/>
        </p:spPr>
        <p:txBody>
          <a:bodyPr anchor="ctr">
            <a:normAutofit/>
          </a:bodyPr>
          <a:lstStyle/>
          <a:p>
            <a:pPr algn="ctr"/>
            <a:r>
              <a:rPr lang="en-US" sz="3200" dirty="0">
                <a:solidFill>
                  <a:schemeClr val="tx1"/>
                </a:solidFill>
              </a:rPr>
              <a:t>Some “Common” Bacterial Infections </a:t>
            </a:r>
          </a:p>
        </p:txBody>
      </p:sp>
      <p:sp>
        <p:nvSpPr>
          <p:cNvPr id="3" name="Content Placeholder 2">
            <a:extLst>
              <a:ext uri="{FF2B5EF4-FFF2-40B4-BE49-F238E27FC236}">
                <a16:creationId xmlns:a16="http://schemas.microsoft.com/office/drawing/2014/main" xmlns="" id="{DACD29E2-DAF0-054A-9048-4A999849D643}"/>
              </a:ext>
            </a:extLst>
          </p:cNvPr>
          <p:cNvSpPr>
            <a:spLocks noGrp="1"/>
          </p:cNvSpPr>
          <p:nvPr>
            <p:ph idx="1"/>
          </p:nvPr>
        </p:nvSpPr>
        <p:spPr>
          <a:xfrm>
            <a:off x="810000" y="1751872"/>
            <a:ext cx="10554574" cy="3636511"/>
          </a:xfrm>
          <a:effectLst/>
        </p:spPr>
        <p:txBody>
          <a:bodyPr anchor="ctr">
            <a:normAutofit/>
          </a:bodyPr>
          <a:lstStyle/>
          <a:p>
            <a:pPr>
              <a:buFont typeface="Courier New" panose="02070309020205020404" pitchFamily="49" charset="0"/>
              <a:buChar char="o"/>
            </a:pPr>
            <a:r>
              <a:rPr lang="en-US" sz="2400" dirty="0"/>
              <a:t>Salmonella </a:t>
            </a:r>
          </a:p>
          <a:p>
            <a:pPr>
              <a:buFont typeface="Courier New" panose="02070309020205020404" pitchFamily="49" charset="0"/>
              <a:buChar char="o"/>
            </a:pPr>
            <a:r>
              <a:rPr lang="en-US" sz="2400" dirty="0"/>
              <a:t>E. coli </a:t>
            </a:r>
          </a:p>
          <a:p>
            <a:pPr>
              <a:buFont typeface="Courier New" panose="02070309020205020404" pitchFamily="49" charset="0"/>
              <a:buChar char="o"/>
            </a:pPr>
            <a:r>
              <a:rPr lang="en-US" sz="2400" dirty="0"/>
              <a:t>Staph infections</a:t>
            </a:r>
          </a:p>
          <a:p>
            <a:pPr>
              <a:buFont typeface="Courier New" panose="02070309020205020404" pitchFamily="49" charset="0"/>
              <a:buChar char="o"/>
            </a:pPr>
            <a:r>
              <a:rPr lang="en-US" sz="2400" dirty="0"/>
              <a:t>Bacterial meningitis </a:t>
            </a:r>
          </a:p>
          <a:p>
            <a:pPr>
              <a:buFont typeface="Courier New" panose="02070309020205020404" pitchFamily="49" charset="0"/>
              <a:buChar char="o"/>
            </a:pPr>
            <a:r>
              <a:rPr lang="en-US" sz="2400" dirty="0"/>
              <a:t>Gonorrhea</a:t>
            </a:r>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xmlns="" id="{C1D12344-925C-B54B-B977-396E2CC6FA94}"/>
              </a:ext>
            </a:extLst>
          </p:cNvPr>
          <p:cNvPicPr>
            <a:picLocks noChangeAspect="1"/>
          </p:cNvPicPr>
          <p:nvPr/>
        </p:nvPicPr>
        <p:blipFill>
          <a:blip r:embed="rId2"/>
          <a:stretch>
            <a:fillRect/>
          </a:stretch>
        </p:blipFill>
        <p:spPr>
          <a:xfrm>
            <a:off x="4158287" y="1417638"/>
            <a:ext cx="7620000" cy="4127500"/>
          </a:xfrm>
          <a:prstGeom prst="rect">
            <a:avLst/>
          </a:prstGeom>
        </p:spPr>
      </p:pic>
    </p:spTree>
    <p:extLst>
      <p:ext uri="{BB962C8B-B14F-4D97-AF65-F5344CB8AC3E}">
        <p14:creationId xmlns:p14="http://schemas.microsoft.com/office/powerpoint/2010/main" val="247842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000"/>
                                        <p:tgtEl>
                                          <p:spTgt spid="5"/>
                                        </p:tgtEl>
                                      </p:cBhvr>
                                    </p:animEffect>
                                    <p:anim calcmode="lin" valueType="num">
                                      <p:cBhvr>
                                        <p:cTn id="43" dur="2000" fill="hold"/>
                                        <p:tgtEl>
                                          <p:spTgt spid="5"/>
                                        </p:tgtEl>
                                        <p:attrNameLst>
                                          <p:attrName>ppt_w</p:attrName>
                                        </p:attrNameLst>
                                      </p:cBhvr>
                                      <p:tavLst>
                                        <p:tav tm="0" fmla="#ppt_w*sin(2.5*pi*$)">
                                          <p:val>
                                            <p:fltVal val="0"/>
                                          </p:val>
                                        </p:tav>
                                        <p:tav tm="100000">
                                          <p:val>
                                            <p:fltVal val="1"/>
                                          </p:val>
                                        </p:tav>
                                      </p:tavLst>
                                    </p:anim>
                                    <p:anim calcmode="lin" valueType="num">
                                      <p:cBhvr>
                                        <p:cTn id="4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2721F3-21D8-4B41-A436-0F56A50B1EBB}"/>
              </a:ext>
            </a:extLst>
          </p:cNvPr>
          <p:cNvSpPr>
            <a:spLocks noGrp="1"/>
          </p:cNvSpPr>
          <p:nvPr>
            <p:ph type="title"/>
          </p:nvPr>
        </p:nvSpPr>
        <p:spPr>
          <a:xfrm>
            <a:off x="810000" y="447188"/>
            <a:ext cx="10571998" cy="970450"/>
          </a:xfrm>
          <a:effectLst/>
        </p:spPr>
        <p:txBody>
          <a:bodyPr anchor="ctr">
            <a:normAutofit/>
          </a:bodyPr>
          <a:lstStyle/>
          <a:p>
            <a:pPr algn="ctr"/>
            <a:r>
              <a:rPr lang="en-US" sz="3200" dirty="0">
                <a:solidFill>
                  <a:schemeClr val="tx1"/>
                </a:solidFill>
              </a:rPr>
              <a:t>Treating Bacterial Infections  </a:t>
            </a:r>
          </a:p>
        </p:txBody>
      </p:sp>
      <p:sp>
        <p:nvSpPr>
          <p:cNvPr id="3" name="Content Placeholder 2">
            <a:extLst>
              <a:ext uri="{FF2B5EF4-FFF2-40B4-BE49-F238E27FC236}">
                <a16:creationId xmlns:a16="http://schemas.microsoft.com/office/drawing/2014/main" xmlns="" id="{DACD29E2-DAF0-054A-9048-4A999849D643}"/>
              </a:ext>
            </a:extLst>
          </p:cNvPr>
          <p:cNvSpPr>
            <a:spLocks noGrp="1"/>
          </p:cNvSpPr>
          <p:nvPr>
            <p:ph idx="1"/>
          </p:nvPr>
        </p:nvSpPr>
        <p:spPr>
          <a:xfrm>
            <a:off x="810000" y="659672"/>
            <a:ext cx="10554574" cy="3636511"/>
          </a:xfrm>
          <a:effectLst/>
        </p:spPr>
        <p:txBody>
          <a:bodyPr anchor="ctr">
            <a:normAutofit/>
          </a:bodyPr>
          <a:lstStyle/>
          <a:p>
            <a:pPr>
              <a:buFont typeface="Courier New" panose="02070309020205020404" pitchFamily="49" charset="0"/>
              <a:buChar char="o"/>
            </a:pPr>
            <a:r>
              <a:rPr lang="en-US" sz="2400" dirty="0"/>
              <a:t>Unlike viral infections, bacterial infections can be commonly treated with antibiotics. </a:t>
            </a:r>
          </a:p>
          <a:p>
            <a:pPr>
              <a:buFont typeface="Courier New" panose="02070309020205020404" pitchFamily="49" charset="0"/>
              <a:buChar char="o"/>
            </a:pPr>
            <a:r>
              <a:rPr lang="en-US" sz="2400" dirty="0"/>
              <a:t>Antibiotics kill bacterial cells by affecting things that human body cells do not have. </a:t>
            </a:r>
          </a:p>
          <a:p>
            <a:pPr lvl="1">
              <a:buFont typeface="Courier New" panose="02070309020205020404" pitchFamily="49" charset="0"/>
              <a:buChar char="o"/>
            </a:pPr>
            <a:r>
              <a:rPr lang="en-US" sz="2200" dirty="0"/>
              <a:t>For example, antibiotics can attack a bacteria’s cell wall, as human cells only have cell membranes. </a:t>
            </a:r>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xmlns="" id="{E200909A-B911-3547-B693-459D1CC4CEB0}"/>
              </a:ext>
            </a:extLst>
          </p:cNvPr>
          <p:cNvPicPr>
            <a:picLocks noChangeAspect="1"/>
          </p:cNvPicPr>
          <p:nvPr/>
        </p:nvPicPr>
        <p:blipFill>
          <a:blip r:embed="rId2"/>
          <a:stretch>
            <a:fillRect/>
          </a:stretch>
        </p:blipFill>
        <p:spPr>
          <a:xfrm>
            <a:off x="4381500" y="3429000"/>
            <a:ext cx="3429000" cy="3429000"/>
          </a:xfrm>
          <a:prstGeom prst="rect">
            <a:avLst/>
          </a:prstGeom>
        </p:spPr>
      </p:pic>
    </p:spTree>
    <p:extLst>
      <p:ext uri="{BB962C8B-B14F-4D97-AF65-F5344CB8AC3E}">
        <p14:creationId xmlns:p14="http://schemas.microsoft.com/office/powerpoint/2010/main" val="260035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anim calcmode="lin" valueType="num">
                                      <p:cBhvr>
                                        <p:cTn id="29" dur="2000" fill="hold"/>
                                        <p:tgtEl>
                                          <p:spTgt spid="5"/>
                                        </p:tgtEl>
                                        <p:attrNameLst>
                                          <p:attrName>ppt_w</p:attrName>
                                        </p:attrNameLst>
                                      </p:cBhvr>
                                      <p:tavLst>
                                        <p:tav tm="0" fmla="#ppt_w*sin(2.5*pi*$)">
                                          <p:val>
                                            <p:fltVal val="0"/>
                                          </p:val>
                                        </p:tav>
                                        <p:tav tm="100000">
                                          <p:val>
                                            <p:fltVal val="1"/>
                                          </p:val>
                                        </p:tav>
                                      </p:tavLst>
                                    </p:anim>
                                    <p:anim calcmode="lin" valueType="num">
                                      <p:cBhvr>
                                        <p:cTn id="30"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2721F3-21D8-4B41-A436-0F56A50B1EBB}"/>
              </a:ext>
            </a:extLst>
          </p:cNvPr>
          <p:cNvSpPr>
            <a:spLocks noGrp="1"/>
          </p:cNvSpPr>
          <p:nvPr>
            <p:ph type="title"/>
          </p:nvPr>
        </p:nvSpPr>
        <p:spPr>
          <a:xfrm>
            <a:off x="810000" y="447188"/>
            <a:ext cx="10571998" cy="970450"/>
          </a:xfrm>
          <a:effectLst/>
        </p:spPr>
        <p:txBody>
          <a:bodyPr anchor="ctr">
            <a:normAutofit/>
          </a:bodyPr>
          <a:lstStyle/>
          <a:p>
            <a:pPr algn="ctr"/>
            <a:r>
              <a:rPr lang="en-US" sz="3200" dirty="0">
                <a:solidFill>
                  <a:schemeClr val="tx1"/>
                </a:solidFill>
              </a:rPr>
              <a:t>Bacterial Versus Viral Infections </a:t>
            </a:r>
          </a:p>
        </p:txBody>
      </p:sp>
      <p:sp>
        <p:nvSpPr>
          <p:cNvPr id="3" name="Content Placeholder 2">
            <a:extLst>
              <a:ext uri="{FF2B5EF4-FFF2-40B4-BE49-F238E27FC236}">
                <a16:creationId xmlns:a16="http://schemas.microsoft.com/office/drawing/2014/main" xmlns="" id="{DACD29E2-DAF0-054A-9048-4A999849D643}"/>
              </a:ext>
            </a:extLst>
          </p:cNvPr>
          <p:cNvSpPr>
            <a:spLocks noGrp="1"/>
          </p:cNvSpPr>
          <p:nvPr>
            <p:ph idx="1"/>
          </p:nvPr>
        </p:nvSpPr>
        <p:spPr>
          <a:xfrm>
            <a:off x="810000" y="1864826"/>
            <a:ext cx="10554574" cy="2431357"/>
          </a:xfrm>
          <a:effectLst/>
        </p:spPr>
        <p:txBody>
          <a:bodyPr anchor="ctr">
            <a:normAutofit/>
          </a:bodyPr>
          <a:lstStyle/>
          <a:p>
            <a:pPr>
              <a:buFont typeface="Courier New" panose="02070309020205020404" pitchFamily="49" charset="0"/>
              <a:buChar char="o"/>
            </a:pPr>
            <a:r>
              <a:rPr lang="en-US" sz="2200" dirty="0">
                <a:hlinkClick r:id="rId2"/>
              </a:rPr>
              <a:t>https://www.youtube.com/watch?v=p99keWXbcYs</a:t>
            </a:r>
            <a:endParaRPr lang="en-US" sz="2200" dirty="0"/>
          </a:p>
          <a:p>
            <a:pPr>
              <a:buFont typeface="Courier New" panose="02070309020205020404" pitchFamily="49" charset="0"/>
              <a:buChar char="o"/>
            </a:pPr>
            <a:endParaRPr lang="en-US" sz="2200" dirty="0"/>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5877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2721F3-21D8-4B41-A436-0F56A50B1EBB}"/>
              </a:ext>
            </a:extLst>
          </p:cNvPr>
          <p:cNvSpPr>
            <a:spLocks noGrp="1"/>
          </p:cNvSpPr>
          <p:nvPr>
            <p:ph type="title"/>
          </p:nvPr>
        </p:nvSpPr>
        <p:spPr>
          <a:xfrm>
            <a:off x="810000" y="447188"/>
            <a:ext cx="10571998" cy="970450"/>
          </a:xfrm>
          <a:effectLst/>
        </p:spPr>
        <p:txBody>
          <a:bodyPr anchor="ctr">
            <a:normAutofit/>
          </a:bodyPr>
          <a:lstStyle/>
          <a:p>
            <a:pPr algn="ctr"/>
            <a:r>
              <a:rPr lang="en-US" sz="3200" dirty="0">
                <a:solidFill>
                  <a:schemeClr val="tx1"/>
                </a:solidFill>
              </a:rPr>
              <a:t>Kahoot! </a:t>
            </a:r>
          </a:p>
        </p:txBody>
      </p:sp>
      <p:sp>
        <p:nvSpPr>
          <p:cNvPr id="3" name="Content Placeholder 2">
            <a:extLst>
              <a:ext uri="{FF2B5EF4-FFF2-40B4-BE49-F238E27FC236}">
                <a16:creationId xmlns:a16="http://schemas.microsoft.com/office/drawing/2014/main" xmlns="" id="{DACD29E2-DAF0-054A-9048-4A999849D643}"/>
              </a:ext>
            </a:extLst>
          </p:cNvPr>
          <p:cNvSpPr>
            <a:spLocks noGrp="1"/>
          </p:cNvSpPr>
          <p:nvPr>
            <p:ph idx="1"/>
          </p:nvPr>
        </p:nvSpPr>
        <p:spPr>
          <a:xfrm>
            <a:off x="810000" y="1864826"/>
            <a:ext cx="10554574" cy="2431357"/>
          </a:xfrm>
          <a:effectLst/>
        </p:spPr>
        <p:txBody>
          <a:bodyPr anchor="ctr">
            <a:normAutofit/>
          </a:bodyPr>
          <a:lstStyle/>
          <a:p>
            <a:pPr>
              <a:buFont typeface="Courier New" panose="02070309020205020404" pitchFamily="49" charset="0"/>
              <a:buChar char="o"/>
            </a:pPr>
            <a:r>
              <a:rPr lang="en-US" sz="2200" dirty="0"/>
              <a:t>https://</a:t>
            </a:r>
            <a:r>
              <a:rPr lang="en-US" sz="2200" dirty="0" err="1"/>
              <a:t>play.kahoot.it</a:t>
            </a:r>
            <a:r>
              <a:rPr lang="en-US" sz="2200" dirty="0"/>
              <a:t>/#/?</a:t>
            </a:r>
            <a:r>
              <a:rPr lang="en-US" sz="2200" dirty="0" err="1"/>
              <a:t>quizId</a:t>
            </a:r>
            <a:r>
              <a:rPr lang="en-US" sz="2200"/>
              <a:t>=56d62799-981b-4759-ad38-e43e1c9c809a</a:t>
            </a:r>
            <a:endParaRPr lang="en-US" sz="2200" dirty="0"/>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81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B72DF2E-0073-D049-93C8-56AF0CAF8174}"/>
              </a:ext>
            </a:extLst>
          </p:cNvPr>
          <p:cNvSpPr>
            <a:spLocks noGrp="1"/>
          </p:cNvSpPr>
          <p:nvPr>
            <p:ph type="title"/>
          </p:nvPr>
        </p:nvSpPr>
        <p:spPr>
          <a:xfrm>
            <a:off x="810000" y="447188"/>
            <a:ext cx="10571998" cy="970450"/>
          </a:xfrm>
          <a:effectLst/>
        </p:spPr>
        <p:txBody>
          <a:bodyPr anchor="ctr">
            <a:normAutofit/>
          </a:bodyPr>
          <a:lstStyle/>
          <a:p>
            <a:pPr algn="ctr"/>
            <a:r>
              <a:rPr lang="en-US" sz="3200">
                <a:solidFill>
                  <a:schemeClr val="tx1"/>
                </a:solidFill>
              </a:rPr>
              <a:t>The Immune System – Overview </a:t>
            </a:r>
          </a:p>
        </p:txBody>
      </p:sp>
      <p:sp>
        <p:nvSpPr>
          <p:cNvPr id="3" name="Content Placeholder 2">
            <a:extLst>
              <a:ext uri="{FF2B5EF4-FFF2-40B4-BE49-F238E27FC236}">
                <a16:creationId xmlns:a16="http://schemas.microsoft.com/office/drawing/2014/main" xmlns="" id="{F76C7610-F309-194E-8F51-BC63CB5D02F8}"/>
              </a:ext>
            </a:extLst>
          </p:cNvPr>
          <p:cNvSpPr>
            <a:spLocks noGrp="1"/>
          </p:cNvSpPr>
          <p:nvPr>
            <p:ph idx="1"/>
          </p:nvPr>
        </p:nvSpPr>
        <p:spPr>
          <a:xfrm>
            <a:off x="827425" y="875937"/>
            <a:ext cx="10554574" cy="3636511"/>
          </a:xfrm>
          <a:effectLst/>
        </p:spPr>
        <p:txBody>
          <a:bodyPr anchor="ctr">
            <a:normAutofit/>
          </a:bodyPr>
          <a:lstStyle/>
          <a:p>
            <a:r>
              <a:rPr lang="en-US" sz="2400" dirty="0"/>
              <a:t>In humans, the immune system is a network of tissues, cells, and organs that fight to keep out germs like bacteria, viruses, fungi, and parasites. </a:t>
            </a:r>
          </a:p>
          <a:p>
            <a:r>
              <a:rPr lang="en-US" sz="2400" dirty="0"/>
              <a:t>If these germs do happen to enter the body, our immune system triggers a release of special cells which travel to where the intruder is and work to get rid of it. </a:t>
            </a:r>
          </a:p>
        </p:txBody>
      </p:sp>
      <p:sp>
        <p:nvSpPr>
          <p:cNvPr id="20" name="Freeform: Shape 16">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xmlns="" id="{EC5FD62F-21AA-B74C-A33A-C30DCFB9DCC9}"/>
              </a:ext>
            </a:extLst>
          </p:cNvPr>
          <p:cNvPicPr>
            <a:picLocks noChangeAspect="1"/>
          </p:cNvPicPr>
          <p:nvPr/>
        </p:nvPicPr>
        <p:blipFill>
          <a:blip r:embed="rId2"/>
          <a:stretch>
            <a:fillRect/>
          </a:stretch>
        </p:blipFill>
        <p:spPr>
          <a:xfrm>
            <a:off x="9638102" y="3154019"/>
            <a:ext cx="2376098" cy="3703982"/>
          </a:xfrm>
          <a:prstGeom prst="rect">
            <a:avLst/>
          </a:prstGeom>
        </p:spPr>
      </p:pic>
    </p:spTree>
    <p:extLst>
      <p:ext uri="{BB962C8B-B14F-4D97-AF65-F5344CB8AC3E}">
        <p14:creationId xmlns:p14="http://schemas.microsoft.com/office/powerpoint/2010/main" val="345560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7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DD2BAF0-1044-D542-9004-D3A41BFE7C42}"/>
              </a:ext>
            </a:extLst>
          </p:cNvPr>
          <p:cNvSpPr>
            <a:spLocks noGrp="1"/>
          </p:cNvSpPr>
          <p:nvPr>
            <p:ph type="title"/>
          </p:nvPr>
        </p:nvSpPr>
        <p:spPr>
          <a:xfrm>
            <a:off x="810000" y="447188"/>
            <a:ext cx="10571998" cy="970450"/>
          </a:xfrm>
          <a:effectLst/>
        </p:spPr>
        <p:txBody>
          <a:bodyPr anchor="ctr">
            <a:normAutofit/>
          </a:bodyPr>
          <a:lstStyle/>
          <a:p>
            <a:pPr algn="ctr"/>
            <a:r>
              <a:rPr lang="en-US" sz="3200" dirty="0">
                <a:solidFill>
                  <a:schemeClr val="tx1"/>
                </a:solidFill>
              </a:rPr>
              <a:t>The Components of the Immune System</a:t>
            </a:r>
          </a:p>
        </p:txBody>
      </p:sp>
      <p:sp>
        <p:nvSpPr>
          <p:cNvPr id="3" name="Content Placeholder 2">
            <a:extLst>
              <a:ext uri="{FF2B5EF4-FFF2-40B4-BE49-F238E27FC236}">
                <a16:creationId xmlns:a16="http://schemas.microsoft.com/office/drawing/2014/main" xmlns="" id="{6C904141-5479-6E44-80B2-2D09E751E956}"/>
              </a:ext>
            </a:extLst>
          </p:cNvPr>
          <p:cNvSpPr>
            <a:spLocks noGrp="1"/>
          </p:cNvSpPr>
          <p:nvPr>
            <p:ph idx="1"/>
          </p:nvPr>
        </p:nvSpPr>
        <p:spPr>
          <a:xfrm>
            <a:off x="818712" y="1610745"/>
            <a:ext cx="10554574" cy="3636511"/>
          </a:xfrm>
          <a:effectLst/>
        </p:spPr>
        <p:txBody>
          <a:bodyPr anchor="ctr">
            <a:normAutofit/>
          </a:bodyPr>
          <a:lstStyle/>
          <a:p>
            <a:r>
              <a:rPr lang="en-US" sz="2400" dirty="0"/>
              <a:t>There are five main components of the immune system: </a:t>
            </a:r>
          </a:p>
          <a:p>
            <a:pPr lvl="1"/>
            <a:r>
              <a:rPr lang="en-US" sz="2200" dirty="0"/>
              <a:t>The tonsils and thymus</a:t>
            </a:r>
          </a:p>
          <a:p>
            <a:pPr lvl="1"/>
            <a:r>
              <a:rPr lang="en-US" sz="2200" dirty="0"/>
              <a:t>The lymphatic system </a:t>
            </a:r>
          </a:p>
          <a:p>
            <a:pPr lvl="1"/>
            <a:r>
              <a:rPr lang="en-US" sz="2200" dirty="0"/>
              <a:t>Bone marrow </a:t>
            </a:r>
          </a:p>
          <a:p>
            <a:pPr lvl="1"/>
            <a:r>
              <a:rPr lang="en-US" sz="2200" dirty="0"/>
              <a:t>The spleen </a:t>
            </a:r>
          </a:p>
          <a:p>
            <a:pPr lvl="1"/>
            <a:r>
              <a:rPr lang="en-US" sz="2200" dirty="0"/>
              <a:t>White blood cells. </a:t>
            </a:r>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xmlns="" id="{D5DC6B34-A7ED-5A47-A05F-5C11A7B0E9CB}"/>
              </a:ext>
            </a:extLst>
          </p:cNvPr>
          <p:cNvPicPr>
            <a:picLocks noChangeAspect="1"/>
          </p:cNvPicPr>
          <p:nvPr/>
        </p:nvPicPr>
        <p:blipFill>
          <a:blip r:embed="rId2"/>
          <a:stretch>
            <a:fillRect/>
          </a:stretch>
        </p:blipFill>
        <p:spPr>
          <a:xfrm>
            <a:off x="9598243" y="1755129"/>
            <a:ext cx="2593755" cy="4016294"/>
          </a:xfrm>
          <a:prstGeom prst="rect">
            <a:avLst/>
          </a:prstGeom>
        </p:spPr>
      </p:pic>
    </p:spTree>
    <p:extLst>
      <p:ext uri="{BB962C8B-B14F-4D97-AF65-F5344CB8AC3E}">
        <p14:creationId xmlns:p14="http://schemas.microsoft.com/office/powerpoint/2010/main" val="42850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DD2BAF0-1044-D542-9004-D3A41BFE7C42}"/>
              </a:ext>
            </a:extLst>
          </p:cNvPr>
          <p:cNvSpPr>
            <a:spLocks noGrp="1"/>
          </p:cNvSpPr>
          <p:nvPr>
            <p:ph type="title"/>
          </p:nvPr>
        </p:nvSpPr>
        <p:spPr>
          <a:xfrm>
            <a:off x="818712" y="-165077"/>
            <a:ext cx="10571998" cy="970450"/>
          </a:xfrm>
          <a:effectLst/>
        </p:spPr>
        <p:txBody>
          <a:bodyPr anchor="ctr">
            <a:normAutofit/>
          </a:bodyPr>
          <a:lstStyle/>
          <a:p>
            <a:pPr algn="ctr"/>
            <a:r>
              <a:rPr lang="en-US" sz="3200" dirty="0">
                <a:solidFill>
                  <a:schemeClr val="tx1"/>
                </a:solidFill>
              </a:rPr>
              <a:t>The Tonsils and Thymus </a:t>
            </a:r>
          </a:p>
        </p:txBody>
      </p:sp>
      <p:sp>
        <p:nvSpPr>
          <p:cNvPr id="3" name="Content Placeholder 2">
            <a:extLst>
              <a:ext uri="{FF2B5EF4-FFF2-40B4-BE49-F238E27FC236}">
                <a16:creationId xmlns:a16="http://schemas.microsoft.com/office/drawing/2014/main" xmlns="" id="{6C904141-5479-6E44-80B2-2D09E751E956}"/>
              </a:ext>
            </a:extLst>
          </p:cNvPr>
          <p:cNvSpPr>
            <a:spLocks noGrp="1"/>
          </p:cNvSpPr>
          <p:nvPr>
            <p:ph idx="1"/>
          </p:nvPr>
        </p:nvSpPr>
        <p:spPr>
          <a:xfrm>
            <a:off x="818712" y="805373"/>
            <a:ext cx="10554574" cy="4441883"/>
          </a:xfrm>
          <a:effectLst/>
        </p:spPr>
        <p:txBody>
          <a:bodyPr anchor="ctr">
            <a:normAutofit/>
          </a:bodyPr>
          <a:lstStyle/>
          <a:p>
            <a:r>
              <a:rPr lang="en-US" sz="2400" dirty="0"/>
              <a:t>The thymus, which is a specialized organ of the immune system, produces lymphocytes, which are important in T-Cell maturation. </a:t>
            </a:r>
          </a:p>
          <a:p>
            <a:pPr lvl="1"/>
            <a:r>
              <a:rPr lang="en-US" sz="2200" dirty="0"/>
              <a:t>T-Cells are specialized killer cells which hunt down and destroy cells that are infected with germs or that have become cancerous. </a:t>
            </a:r>
          </a:p>
          <a:p>
            <a:pPr lvl="1"/>
            <a:r>
              <a:rPr lang="en-US" sz="2200" dirty="0"/>
              <a:t>Helper T-Cells help to orchestrate an immune response and play an important role in all of immunity </a:t>
            </a:r>
          </a:p>
          <a:p>
            <a:r>
              <a:rPr lang="en-US" sz="2400" dirty="0"/>
              <a:t>The tonsils, located in the throat, serve a guardian function. </a:t>
            </a:r>
          </a:p>
          <a:p>
            <a:pPr lvl="1"/>
            <a:r>
              <a:rPr lang="en-US" sz="2200" dirty="0"/>
              <a:t>They come into contact with germs shortly after they enter the body through the mouth or nose, which allows them to activate the immune system early on.  </a:t>
            </a:r>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4679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DD2BAF0-1044-D542-9004-D3A41BFE7C42}"/>
              </a:ext>
            </a:extLst>
          </p:cNvPr>
          <p:cNvSpPr>
            <a:spLocks noGrp="1"/>
          </p:cNvSpPr>
          <p:nvPr>
            <p:ph type="title"/>
          </p:nvPr>
        </p:nvSpPr>
        <p:spPr>
          <a:xfrm>
            <a:off x="818712" y="-165077"/>
            <a:ext cx="10571998" cy="970450"/>
          </a:xfrm>
          <a:effectLst/>
        </p:spPr>
        <p:txBody>
          <a:bodyPr anchor="ctr">
            <a:normAutofit/>
          </a:bodyPr>
          <a:lstStyle/>
          <a:p>
            <a:pPr algn="ctr"/>
            <a:r>
              <a:rPr lang="en-US" sz="3200" dirty="0">
                <a:solidFill>
                  <a:schemeClr val="tx1"/>
                </a:solidFill>
              </a:rPr>
              <a:t>The Lymphatic System</a:t>
            </a:r>
          </a:p>
        </p:txBody>
      </p:sp>
      <p:sp>
        <p:nvSpPr>
          <p:cNvPr id="3" name="Content Placeholder 2">
            <a:extLst>
              <a:ext uri="{FF2B5EF4-FFF2-40B4-BE49-F238E27FC236}">
                <a16:creationId xmlns:a16="http://schemas.microsoft.com/office/drawing/2014/main" xmlns="" id="{6C904141-5479-6E44-80B2-2D09E751E956}"/>
              </a:ext>
            </a:extLst>
          </p:cNvPr>
          <p:cNvSpPr>
            <a:spLocks noGrp="1"/>
          </p:cNvSpPr>
          <p:nvPr>
            <p:ph idx="1"/>
          </p:nvPr>
        </p:nvSpPr>
        <p:spPr>
          <a:xfrm>
            <a:off x="836136" y="-1"/>
            <a:ext cx="10554574" cy="4441883"/>
          </a:xfrm>
          <a:effectLst/>
        </p:spPr>
        <p:txBody>
          <a:bodyPr anchor="ctr">
            <a:normAutofit/>
          </a:bodyPr>
          <a:lstStyle/>
          <a:p>
            <a:r>
              <a:rPr lang="en-US" sz="2400" dirty="0"/>
              <a:t>The lymphatic system is made up of lymph nodes and vessels. </a:t>
            </a:r>
          </a:p>
          <a:p>
            <a:r>
              <a:rPr lang="en-US" sz="2400" dirty="0"/>
              <a:t>This network of lymph nodes and vessels throughout the body carries lymph fluid, nutrients, and waste material between the body tissues and the blood stream. </a:t>
            </a:r>
          </a:p>
          <a:p>
            <a:r>
              <a:rPr lang="en-US" sz="2400" dirty="0"/>
              <a:t>The lymph nodes filter lymph fluid as as it flows through them, trapping bacteria, viruses, and other foreign substances which are then destroyed by special white blood cells called lymphocytes. </a:t>
            </a:r>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xmlns="" id="{7CE43993-6095-5D47-8BE7-368CF99C6B02}"/>
              </a:ext>
            </a:extLst>
          </p:cNvPr>
          <p:cNvPicPr>
            <a:picLocks noChangeAspect="1"/>
          </p:cNvPicPr>
          <p:nvPr/>
        </p:nvPicPr>
        <p:blipFill>
          <a:blip r:embed="rId2"/>
          <a:stretch>
            <a:fillRect/>
          </a:stretch>
        </p:blipFill>
        <p:spPr>
          <a:xfrm>
            <a:off x="3029545" y="3784600"/>
            <a:ext cx="6375400" cy="2724559"/>
          </a:xfrm>
          <a:prstGeom prst="rect">
            <a:avLst/>
          </a:prstGeom>
        </p:spPr>
      </p:pic>
    </p:spTree>
    <p:extLst>
      <p:ext uri="{BB962C8B-B14F-4D97-AF65-F5344CB8AC3E}">
        <p14:creationId xmlns:p14="http://schemas.microsoft.com/office/powerpoint/2010/main" val="345125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DD2BAF0-1044-D542-9004-D3A41BFE7C42}"/>
              </a:ext>
            </a:extLst>
          </p:cNvPr>
          <p:cNvSpPr>
            <a:spLocks noGrp="1"/>
          </p:cNvSpPr>
          <p:nvPr>
            <p:ph type="title"/>
          </p:nvPr>
        </p:nvSpPr>
        <p:spPr>
          <a:xfrm>
            <a:off x="818712" y="-165077"/>
            <a:ext cx="10571998" cy="970450"/>
          </a:xfrm>
          <a:effectLst/>
        </p:spPr>
        <p:txBody>
          <a:bodyPr anchor="ctr">
            <a:normAutofit/>
          </a:bodyPr>
          <a:lstStyle/>
          <a:p>
            <a:pPr algn="ctr"/>
            <a:r>
              <a:rPr lang="en-US" sz="3200" dirty="0">
                <a:solidFill>
                  <a:schemeClr val="tx1"/>
                </a:solidFill>
              </a:rPr>
              <a:t>Bone Marrow</a:t>
            </a:r>
          </a:p>
        </p:txBody>
      </p:sp>
      <p:sp>
        <p:nvSpPr>
          <p:cNvPr id="3" name="Content Placeholder 2">
            <a:extLst>
              <a:ext uri="{FF2B5EF4-FFF2-40B4-BE49-F238E27FC236}">
                <a16:creationId xmlns:a16="http://schemas.microsoft.com/office/drawing/2014/main" xmlns="" id="{6C904141-5479-6E44-80B2-2D09E751E956}"/>
              </a:ext>
            </a:extLst>
          </p:cNvPr>
          <p:cNvSpPr>
            <a:spLocks noGrp="1"/>
          </p:cNvSpPr>
          <p:nvPr>
            <p:ph idx="1"/>
          </p:nvPr>
        </p:nvSpPr>
        <p:spPr>
          <a:xfrm>
            <a:off x="836136" y="-463177"/>
            <a:ext cx="10554574" cy="4441883"/>
          </a:xfrm>
          <a:effectLst/>
        </p:spPr>
        <p:txBody>
          <a:bodyPr anchor="ctr">
            <a:normAutofit/>
          </a:bodyPr>
          <a:lstStyle/>
          <a:p>
            <a:r>
              <a:rPr lang="en-US" sz="2400" dirty="0"/>
              <a:t>Bone marrow is a soft, spongey tissue located mainly inside the long bones of the arms and legs, the vertebrae, and the pelvis. </a:t>
            </a:r>
          </a:p>
          <a:p>
            <a:r>
              <a:rPr lang="en-US" sz="2400" dirty="0"/>
              <a:t>Bone marrow produces red and white blood cells and platelets. </a:t>
            </a:r>
          </a:p>
          <a:p>
            <a:pPr lvl="1"/>
            <a:r>
              <a:rPr lang="en-US" sz="2200" dirty="0"/>
              <a:t>The white blood cells created in bone marrow are important in the fighting of infection. </a:t>
            </a:r>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xmlns="" id="{69B35124-126D-304E-ABC1-2FE2FA462745}"/>
              </a:ext>
            </a:extLst>
          </p:cNvPr>
          <p:cNvPicPr>
            <a:picLocks noChangeAspect="1"/>
          </p:cNvPicPr>
          <p:nvPr/>
        </p:nvPicPr>
        <p:blipFill>
          <a:blip r:embed="rId2"/>
          <a:stretch>
            <a:fillRect/>
          </a:stretch>
        </p:blipFill>
        <p:spPr>
          <a:xfrm>
            <a:off x="3663950" y="2971162"/>
            <a:ext cx="4864100" cy="3651887"/>
          </a:xfrm>
          <a:prstGeom prst="rect">
            <a:avLst/>
          </a:prstGeom>
        </p:spPr>
      </p:pic>
    </p:spTree>
    <p:extLst>
      <p:ext uri="{BB962C8B-B14F-4D97-AF65-F5344CB8AC3E}">
        <p14:creationId xmlns:p14="http://schemas.microsoft.com/office/powerpoint/2010/main" val="223863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DD2BAF0-1044-D542-9004-D3A41BFE7C42}"/>
              </a:ext>
            </a:extLst>
          </p:cNvPr>
          <p:cNvSpPr>
            <a:spLocks noGrp="1"/>
          </p:cNvSpPr>
          <p:nvPr>
            <p:ph type="title"/>
          </p:nvPr>
        </p:nvSpPr>
        <p:spPr>
          <a:xfrm>
            <a:off x="818712" y="-165077"/>
            <a:ext cx="10571998" cy="970450"/>
          </a:xfrm>
          <a:effectLst/>
        </p:spPr>
        <p:txBody>
          <a:bodyPr anchor="ctr">
            <a:normAutofit/>
          </a:bodyPr>
          <a:lstStyle/>
          <a:p>
            <a:pPr algn="ctr"/>
            <a:r>
              <a:rPr lang="en-US" sz="3200" dirty="0">
                <a:solidFill>
                  <a:schemeClr val="tx1"/>
                </a:solidFill>
              </a:rPr>
              <a:t>The Spleen </a:t>
            </a:r>
          </a:p>
        </p:txBody>
      </p:sp>
      <p:sp>
        <p:nvSpPr>
          <p:cNvPr id="3" name="Content Placeholder 2">
            <a:extLst>
              <a:ext uri="{FF2B5EF4-FFF2-40B4-BE49-F238E27FC236}">
                <a16:creationId xmlns:a16="http://schemas.microsoft.com/office/drawing/2014/main" xmlns="" id="{6C904141-5479-6E44-80B2-2D09E751E956}"/>
              </a:ext>
            </a:extLst>
          </p:cNvPr>
          <p:cNvSpPr>
            <a:spLocks noGrp="1"/>
          </p:cNvSpPr>
          <p:nvPr>
            <p:ph idx="1"/>
          </p:nvPr>
        </p:nvSpPr>
        <p:spPr>
          <a:xfrm>
            <a:off x="836136" y="-769427"/>
            <a:ext cx="10554574" cy="4441883"/>
          </a:xfrm>
          <a:effectLst/>
        </p:spPr>
        <p:txBody>
          <a:bodyPr anchor="ctr">
            <a:normAutofit/>
          </a:bodyPr>
          <a:lstStyle/>
          <a:p>
            <a:r>
              <a:rPr lang="en-US" sz="2400" dirty="0"/>
              <a:t>The spleen filters the blood by removing old or damaged blood by removing old or damaged blood cells. </a:t>
            </a:r>
          </a:p>
          <a:p>
            <a:r>
              <a:rPr lang="en-US" sz="2400" dirty="0"/>
              <a:t>Also destroys bacteria and foreign substances. </a:t>
            </a:r>
            <a:endParaRPr lang="en-US" sz="2800" dirty="0"/>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xmlns="" id="{9F98973A-F21A-1F47-84F1-CE5F1424F1B6}"/>
              </a:ext>
            </a:extLst>
          </p:cNvPr>
          <p:cNvPicPr>
            <a:picLocks noChangeAspect="1"/>
          </p:cNvPicPr>
          <p:nvPr/>
        </p:nvPicPr>
        <p:blipFill>
          <a:blip r:embed="rId2"/>
          <a:stretch>
            <a:fillRect/>
          </a:stretch>
        </p:blipFill>
        <p:spPr>
          <a:xfrm>
            <a:off x="3327400" y="2474085"/>
            <a:ext cx="5943600" cy="3215515"/>
          </a:xfrm>
          <a:prstGeom prst="rect">
            <a:avLst/>
          </a:prstGeom>
        </p:spPr>
      </p:pic>
    </p:spTree>
    <p:extLst>
      <p:ext uri="{BB962C8B-B14F-4D97-AF65-F5344CB8AC3E}">
        <p14:creationId xmlns:p14="http://schemas.microsoft.com/office/powerpoint/2010/main" val="359085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2721F3-21D8-4B41-A436-0F56A50B1EBB}"/>
              </a:ext>
            </a:extLst>
          </p:cNvPr>
          <p:cNvSpPr>
            <a:spLocks noGrp="1"/>
          </p:cNvSpPr>
          <p:nvPr>
            <p:ph type="title"/>
          </p:nvPr>
        </p:nvSpPr>
        <p:spPr>
          <a:xfrm>
            <a:off x="810000" y="447188"/>
            <a:ext cx="10571998" cy="970450"/>
          </a:xfrm>
          <a:effectLst/>
        </p:spPr>
        <p:txBody>
          <a:bodyPr anchor="ctr">
            <a:normAutofit/>
          </a:bodyPr>
          <a:lstStyle/>
          <a:p>
            <a:pPr algn="ctr"/>
            <a:r>
              <a:rPr lang="en-US" sz="3200" dirty="0">
                <a:solidFill>
                  <a:schemeClr val="tx1"/>
                </a:solidFill>
              </a:rPr>
              <a:t>Viruses and Bacteria: What’s the Difference? </a:t>
            </a:r>
          </a:p>
        </p:txBody>
      </p:sp>
      <p:sp>
        <p:nvSpPr>
          <p:cNvPr id="3" name="Content Placeholder 2">
            <a:extLst>
              <a:ext uri="{FF2B5EF4-FFF2-40B4-BE49-F238E27FC236}">
                <a16:creationId xmlns:a16="http://schemas.microsoft.com/office/drawing/2014/main" xmlns="" id="{DACD29E2-DAF0-054A-9048-4A999849D643}"/>
              </a:ext>
            </a:extLst>
          </p:cNvPr>
          <p:cNvSpPr>
            <a:spLocks noGrp="1"/>
          </p:cNvSpPr>
          <p:nvPr>
            <p:ph idx="1"/>
          </p:nvPr>
        </p:nvSpPr>
        <p:spPr>
          <a:xfrm>
            <a:off x="818712" y="1610745"/>
            <a:ext cx="10554574" cy="3636511"/>
          </a:xfrm>
          <a:effectLst/>
        </p:spPr>
        <p:txBody>
          <a:bodyPr anchor="ctr">
            <a:normAutofit/>
          </a:bodyPr>
          <a:lstStyle/>
          <a:p>
            <a:pPr marL="0" indent="0">
              <a:buNone/>
            </a:pPr>
            <a:r>
              <a:rPr lang="en-US" sz="2400" dirty="0">
                <a:hlinkClick r:id="rId2"/>
              </a:rPr>
              <a:t>https://www.youtube.com/watch?v=P_9DXEnEd-Q&amp;t=15s</a:t>
            </a:r>
            <a:endParaRPr lang="en-US" sz="2400" dirty="0"/>
          </a:p>
          <a:p>
            <a:pPr marL="0" indent="0">
              <a:buNone/>
            </a:pPr>
            <a:endParaRPr lang="en-US" dirty="0"/>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8626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74F1482-69C3-47D5-95FE-67C0FA2DF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2721F3-21D8-4B41-A436-0F56A50B1EBB}"/>
              </a:ext>
            </a:extLst>
          </p:cNvPr>
          <p:cNvSpPr>
            <a:spLocks noGrp="1"/>
          </p:cNvSpPr>
          <p:nvPr>
            <p:ph type="title"/>
          </p:nvPr>
        </p:nvSpPr>
        <p:spPr>
          <a:xfrm>
            <a:off x="810000" y="447188"/>
            <a:ext cx="10571998" cy="970450"/>
          </a:xfrm>
          <a:effectLst/>
        </p:spPr>
        <p:txBody>
          <a:bodyPr anchor="ctr">
            <a:normAutofit/>
          </a:bodyPr>
          <a:lstStyle/>
          <a:p>
            <a:pPr algn="ctr"/>
            <a:r>
              <a:rPr lang="en-US" sz="3200" dirty="0">
                <a:solidFill>
                  <a:schemeClr val="tx1"/>
                </a:solidFill>
              </a:rPr>
              <a:t>What are Viruses? </a:t>
            </a:r>
          </a:p>
        </p:txBody>
      </p:sp>
      <p:sp>
        <p:nvSpPr>
          <p:cNvPr id="3" name="Content Placeholder 2">
            <a:extLst>
              <a:ext uri="{FF2B5EF4-FFF2-40B4-BE49-F238E27FC236}">
                <a16:creationId xmlns:a16="http://schemas.microsoft.com/office/drawing/2014/main" xmlns="" id="{DACD29E2-DAF0-054A-9048-4A999849D643}"/>
              </a:ext>
            </a:extLst>
          </p:cNvPr>
          <p:cNvSpPr>
            <a:spLocks noGrp="1"/>
          </p:cNvSpPr>
          <p:nvPr>
            <p:ph idx="1"/>
          </p:nvPr>
        </p:nvSpPr>
        <p:spPr>
          <a:xfrm>
            <a:off x="810000" y="447187"/>
            <a:ext cx="10554574" cy="3636511"/>
          </a:xfrm>
          <a:effectLst/>
        </p:spPr>
        <p:txBody>
          <a:bodyPr anchor="ctr">
            <a:normAutofit/>
          </a:bodyPr>
          <a:lstStyle/>
          <a:p>
            <a:pPr>
              <a:buFont typeface="Courier New" panose="02070309020205020404" pitchFamily="49" charset="0"/>
              <a:buChar char="o"/>
            </a:pPr>
            <a:r>
              <a:rPr lang="en-US" sz="2400" dirty="0"/>
              <a:t>By dictionary definition, a virus is an infective agent that typically consists of a microscopic nucleic acid molecule in a protein coat. </a:t>
            </a:r>
          </a:p>
          <a:p>
            <a:pPr>
              <a:buFont typeface="Courier New" panose="02070309020205020404" pitchFamily="49" charset="0"/>
              <a:buChar char="o"/>
            </a:pPr>
            <a:r>
              <a:rPr lang="en-US" sz="2400" dirty="0"/>
              <a:t>Viruses are non-living molecules which require a host in order to reproduce. </a:t>
            </a:r>
          </a:p>
          <a:p>
            <a:pPr>
              <a:buFont typeface="Courier New" panose="02070309020205020404" pitchFamily="49" charset="0"/>
              <a:buChar char="o"/>
            </a:pPr>
            <a:r>
              <a:rPr lang="en-US" sz="2400" dirty="0"/>
              <a:t>Viruses are the cause of viral infections. </a:t>
            </a:r>
          </a:p>
        </p:txBody>
      </p:sp>
      <p:sp>
        <p:nvSpPr>
          <p:cNvPr id="10" name="Freeform: Shape 9">
            <a:extLst>
              <a:ext uri="{FF2B5EF4-FFF2-40B4-BE49-F238E27FC236}">
                <a16:creationId xmlns:a16="http://schemas.microsoft.com/office/drawing/2014/main" xmlns="" id="{41CA5367-149E-428C-B4D8-C1ECC9EAF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xmlns="" id="{5DCD4050-9D24-E643-8749-4FCEC3720C10}"/>
              </a:ext>
            </a:extLst>
          </p:cNvPr>
          <p:cNvPicPr>
            <a:picLocks noChangeAspect="1"/>
          </p:cNvPicPr>
          <p:nvPr/>
        </p:nvPicPr>
        <p:blipFill>
          <a:blip r:embed="rId2"/>
          <a:stretch>
            <a:fillRect/>
          </a:stretch>
        </p:blipFill>
        <p:spPr>
          <a:xfrm>
            <a:off x="3131352" y="3715296"/>
            <a:ext cx="5494623" cy="3090726"/>
          </a:xfrm>
          <a:prstGeom prst="rect">
            <a:avLst/>
          </a:prstGeom>
        </p:spPr>
      </p:pic>
    </p:spTree>
    <p:extLst>
      <p:ext uri="{BB962C8B-B14F-4D97-AF65-F5344CB8AC3E}">
        <p14:creationId xmlns:p14="http://schemas.microsoft.com/office/powerpoint/2010/main" val="419599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xmlns=""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otalTime>1193</TotalTime>
  <Words>738</Words>
  <Application>Microsoft Office PowerPoint</Application>
  <PresentationFormat>Custom</PresentationFormat>
  <Paragraphs>68</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Quotable</vt:lpstr>
      <vt:lpstr>The Human Immune Response</vt:lpstr>
      <vt:lpstr>The Immune System – Overview </vt:lpstr>
      <vt:lpstr>The Components of the Immune System</vt:lpstr>
      <vt:lpstr>The Tonsils and Thymus </vt:lpstr>
      <vt:lpstr>The Lymphatic System</vt:lpstr>
      <vt:lpstr>Bone Marrow</vt:lpstr>
      <vt:lpstr>The Spleen </vt:lpstr>
      <vt:lpstr>Viruses and Bacteria: What’s the Difference? </vt:lpstr>
      <vt:lpstr>What are Viruses? </vt:lpstr>
      <vt:lpstr>Viral Infection</vt:lpstr>
      <vt:lpstr>Some “Common” Viral Infections…</vt:lpstr>
      <vt:lpstr>How to Treat Viral Infection </vt:lpstr>
      <vt:lpstr>What are Bacteria? </vt:lpstr>
      <vt:lpstr>Bacterial Infection </vt:lpstr>
      <vt:lpstr>Some “Common” Bacterial Infections </vt:lpstr>
      <vt:lpstr>Treating Bacterial Infections  </vt:lpstr>
      <vt:lpstr>Bacterial Versus Viral Infections </vt:lpstr>
      <vt:lpstr>Kahoot!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Human Immune Response</dc:title>
  <dc:creator>Microsoft Office User</dc:creator>
  <cp:lastModifiedBy>Chinook School Division</cp:lastModifiedBy>
  <cp:revision>10</cp:revision>
  <dcterms:created xsi:type="dcterms:W3CDTF">2018-11-22T04:08:28Z</dcterms:created>
  <dcterms:modified xsi:type="dcterms:W3CDTF">2018-11-28T15:03:17Z</dcterms:modified>
</cp:coreProperties>
</file>