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70" r:id="rId12"/>
    <p:sldId id="265" r:id="rId13"/>
    <p:sldId id="266" r:id="rId14"/>
    <p:sldId id="267" r:id="rId15"/>
    <p:sldId id="268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C5CF0-097C-4486-ABA1-D57DF3C98BA2}" type="datetimeFigureOut">
              <a:rPr lang="en-CA" smtClean="0"/>
              <a:t>13/04/2016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7D5F1-51E7-4C9D-BC3C-42682D21142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3878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-William Harvey described the circulation of blood, Gabriel </a:t>
            </a:r>
            <a:r>
              <a:rPr lang="en-CA" dirty="0" err="1" smtClean="0"/>
              <a:t>Fallopius</a:t>
            </a:r>
            <a:r>
              <a:rPr lang="en-CA" baseline="0" dirty="0" smtClean="0"/>
              <a:t> described the fallopian tubes of a female.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D5F1-51E7-4C9D-BC3C-42682D211423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6560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E0F6D9-51AE-4C57-9B26-A67C64BE4EFB}" type="datetimeFigureOut">
              <a:rPr lang="en-CA" smtClean="0"/>
              <a:t>13/04/2016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205E21-A37A-4C1E-AA2B-D9525BABA98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E0F6D9-51AE-4C57-9B26-A67C64BE4EFB}" type="datetimeFigureOut">
              <a:rPr lang="en-CA" smtClean="0"/>
              <a:t>13/04/2016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05E21-A37A-4C1E-AA2B-D9525BABA98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E0F6D9-51AE-4C57-9B26-A67C64BE4EFB}" type="datetimeFigureOut">
              <a:rPr lang="en-CA" smtClean="0"/>
              <a:t>13/04/2016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05E21-A37A-4C1E-AA2B-D9525BABA98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E0F6D9-51AE-4C57-9B26-A67C64BE4EFB}" type="datetimeFigureOut">
              <a:rPr lang="en-CA" smtClean="0"/>
              <a:t>13/04/2016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05E21-A37A-4C1E-AA2B-D9525BABA98A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E0F6D9-51AE-4C57-9B26-A67C64BE4EFB}" type="datetimeFigureOut">
              <a:rPr lang="en-CA" smtClean="0"/>
              <a:t>13/04/2016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05E21-A37A-4C1E-AA2B-D9525BABA98A}" type="slidenum">
              <a:rPr lang="en-CA" smtClean="0"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E0F6D9-51AE-4C57-9B26-A67C64BE4EFB}" type="datetimeFigureOut">
              <a:rPr lang="en-CA" smtClean="0"/>
              <a:t>13/04/2016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05E21-A37A-4C1E-AA2B-D9525BABA98A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E0F6D9-51AE-4C57-9B26-A67C64BE4EFB}" type="datetimeFigureOut">
              <a:rPr lang="en-CA" smtClean="0"/>
              <a:t>13/04/2016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05E21-A37A-4C1E-AA2B-D9525BABA98A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E0F6D9-51AE-4C57-9B26-A67C64BE4EFB}" type="datetimeFigureOut">
              <a:rPr lang="en-CA" smtClean="0"/>
              <a:t>13/04/2016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05E21-A37A-4C1E-AA2B-D9525BABA98A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E0F6D9-51AE-4C57-9B26-A67C64BE4EFB}" type="datetimeFigureOut">
              <a:rPr lang="en-CA" smtClean="0"/>
              <a:t>13/04/2016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05E21-A37A-4C1E-AA2B-D9525BABA98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7E0F6D9-51AE-4C57-9B26-A67C64BE4EFB}" type="datetimeFigureOut">
              <a:rPr lang="en-CA" smtClean="0"/>
              <a:t>13/04/2016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205E21-A37A-4C1E-AA2B-D9525BABA98A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E0F6D9-51AE-4C57-9B26-A67C64BE4EFB}" type="datetimeFigureOut">
              <a:rPr lang="en-CA" smtClean="0"/>
              <a:t>13/04/2016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205E21-A37A-4C1E-AA2B-D9525BABA98A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7E0F6D9-51AE-4C57-9B26-A67C64BE4EFB}" type="datetimeFigureOut">
              <a:rPr lang="en-CA" smtClean="0"/>
              <a:t>13/04/2016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7205E21-A37A-4C1E-AA2B-D9525BABA98A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Health Sciences 20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1.1 - History of Medicine</a:t>
            </a:r>
          </a:p>
        </p:txBody>
      </p:sp>
    </p:spTree>
    <p:extLst>
      <p:ext uri="{BB962C8B-B14F-4D97-AF65-F5344CB8AC3E}">
        <p14:creationId xmlns:p14="http://schemas.microsoft.com/office/powerpoint/2010/main" val="1413273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This time is known as the “rebirth of science of medicine.”</a:t>
            </a:r>
          </a:p>
          <a:p>
            <a:r>
              <a:rPr lang="en-CA" dirty="0" smtClean="0"/>
              <a:t>The major source of information was a result of accepting and </a:t>
            </a:r>
            <a:r>
              <a:rPr lang="en-CA" u="sng" dirty="0" smtClean="0"/>
              <a:t>allowing human dissection</a:t>
            </a:r>
          </a:p>
          <a:p>
            <a:pPr lvl="1"/>
            <a:r>
              <a:rPr lang="en-CA" dirty="0" smtClean="0"/>
              <a:t>Doctors could now view </a:t>
            </a:r>
            <a:r>
              <a:rPr lang="en-CA" u="sng" dirty="0" smtClean="0"/>
              <a:t>body organs</a:t>
            </a:r>
            <a:r>
              <a:rPr lang="en-CA" dirty="0" smtClean="0"/>
              <a:t> and see the connection between different systems.</a:t>
            </a:r>
          </a:p>
          <a:p>
            <a:pPr lvl="1"/>
            <a:r>
              <a:rPr lang="en-CA" dirty="0" smtClean="0"/>
              <a:t>Michelangelo and Leonardo da Vinci were able to draw the body accurately.</a:t>
            </a:r>
          </a:p>
          <a:p>
            <a:r>
              <a:rPr lang="en-CA" dirty="0" smtClean="0"/>
              <a:t>Average life span was </a:t>
            </a:r>
            <a:r>
              <a:rPr lang="en-CA" u="sng" dirty="0" smtClean="0"/>
              <a:t>30 to 40 years</a:t>
            </a:r>
            <a:r>
              <a:rPr lang="en-CA" dirty="0" smtClean="0"/>
              <a:t>.</a:t>
            </a:r>
          </a:p>
          <a:p>
            <a:pPr marL="109728" indent="0">
              <a:buNone/>
            </a:pP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Renaissance (1350 – 1650 AD)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5105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Da Vinci’s Drawings</a:t>
            </a:r>
            <a:endParaRPr lang="en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11011"/>
            <a:ext cx="3755223" cy="314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924944"/>
            <a:ext cx="4234070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547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Physicians were learning more and more about the human body</a:t>
            </a:r>
          </a:p>
          <a:p>
            <a:r>
              <a:rPr lang="en-CA" dirty="0" smtClean="0"/>
              <a:t>A major development was the </a:t>
            </a:r>
            <a:r>
              <a:rPr lang="en-CA" u="sng" dirty="0" smtClean="0"/>
              <a:t>invention of the microscope</a:t>
            </a:r>
            <a:r>
              <a:rPr lang="en-CA" dirty="0" smtClean="0"/>
              <a:t> by Anton van Leeuwenhoek</a:t>
            </a:r>
          </a:p>
          <a:p>
            <a:pPr lvl="1"/>
            <a:r>
              <a:rPr lang="en-CA" dirty="0" smtClean="0"/>
              <a:t>Even though they didn’t know it, physicians were looking at germs that cause disease.</a:t>
            </a:r>
          </a:p>
          <a:p>
            <a:r>
              <a:rPr lang="en-CA" dirty="0" smtClean="0"/>
              <a:t>At the end of the 18</a:t>
            </a:r>
            <a:r>
              <a:rPr lang="en-CA" baseline="30000" dirty="0" smtClean="0"/>
              <a:t>th</a:t>
            </a:r>
            <a:r>
              <a:rPr lang="en-CA" dirty="0" smtClean="0"/>
              <a:t> century, Edward Jenner developed a </a:t>
            </a:r>
            <a:r>
              <a:rPr lang="en-CA" u="sng" dirty="0" smtClean="0"/>
              <a:t>vaccine</a:t>
            </a:r>
            <a:r>
              <a:rPr lang="en-CA" dirty="0" smtClean="0"/>
              <a:t> to prevent smallpox, a deadly disease.</a:t>
            </a:r>
          </a:p>
          <a:p>
            <a:r>
              <a:rPr lang="en-CA" dirty="0" smtClean="0"/>
              <a:t>The average life span increased to </a:t>
            </a:r>
            <a:r>
              <a:rPr lang="en-CA" u="sng" dirty="0" smtClean="0"/>
              <a:t>40 to 50 </a:t>
            </a:r>
            <a:r>
              <a:rPr lang="en-CA" dirty="0" smtClean="0"/>
              <a:t>years.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The 16</a:t>
            </a:r>
            <a:r>
              <a:rPr lang="en-CA" baseline="30000" dirty="0" smtClean="0"/>
              <a:t>th</a:t>
            </a:r>
            <a:r>
              <a:rPr lang="en-CA" dirty="0" smtClean="0"/>
              <a:t>, 17</a:t>
            </a:r>
            <a:r>
              <a:rPr lang="en-CA" baseline="30000" dirty="0" smtClean="0"/>
              <a:t>th</a:t>
            </a:r>
            <a:r>
              <a:rPr lang="en-CA" dirty="0" smtClean="0"/>
              <a:t>, and 18</a:t>
            </a:r>
            <a:r>
              <a:rPr lang="en-CA" baseline="30000" dirty="0" smtClean="0"/>
              <a:t>th</a:t>
            </a:r>
            <a:r>
              <a:rPr lang="en-CA" dirty="0" smtClean="0"/>
              <a:t> Centuries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87510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This was the period known as the </a:t>
            </a:r>
            <a:r>
              <a:rPr lang="en-CA" u="sng" dirty="0" smtClean="0"/>
              <a:t>Industrial Revolution</a:t>
            </a:r>
            <a:r>
              <a:rPr lang="en-CA" dirty="0" smtClean="0"/>
              <a:t>.  Major progress occurred because of the development of machines and access to books.</a:t>
            </a:r>
          </a:p>
          <a:p>
            <a:r>
              <a:rPr lang="en-CA" dirty="0" smtClean="0"/>
              <a:t>Physicians began to associate the tiny microorganisms seen in the microscope with diseases.  </a:t>
            </a:r>
          </a:p>
          <a:p>
            <a:r>
              <a:rPr lang="en-CA" dirty="0" smtClean="0"/>
              <a:t>The average life span increased to </a:t>
            </a:r>
            <a:r>
              <a:rPr lang="en-CA" u="sng" dirty="0" smtClean="0"/>
              <a:t>50 to 65 years</a:t>
            </a:r>
            <a:r>
              <a:rPr lang="en-CA" dirty="0" smtClean="0"/>
              <a:t>.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19</a:t>
            </a:r>
            <a:r>
              <a:rPr lang="en-CA" baseline="30000" dirty="0" smtClean="0"/>
              <a:t>th</a:t>
            </a:r>
            <a:r>
              <a:rPr lang="en-CA" dirty="0" smtClean="0"/>
              <a:t> Century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3964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This period showed the most rapid growth in health care.</a:t>
            </a:r>
          </a:p>
          <a:p>
            <a:r>
              <a:rPr lang="en-CA" dirty="0" smtClean="0"/>
              <a:t>Physicians were able to use new machines such as </a:t>
            </a:r>
            <a:r>
              <a:rPr lang="en-CA" u="sng" dirty="0" smtClean="0"/>
              <a:t>X-rays</a:t>
            </a:r>
            <a:r>
              <a:rPr lang="en-CA" dirty="0" smtClean="0"/>
              <a:t> to view the body.</a:t>
            </a:r>
          </a:p>
          <a:p>
            <a:r>
              <a:rPr lang="en-CA" dirty="0" smtClean="0"/>
              <a:t>Medicines, including </a:t>
            </a:r>
            <a:r>
              <a:rPr lang="en-CA" u="sng" dirty="0" smtClean="0"/>
              <a:t>antibiotics</a:t>
            </a:r>
            <a:r>
              <a:rPr lang="en-CA" dirty="0" smtClean="0"/>
              <a:t> to fight infections, were developed.</a:t>
            </a:r>
          </a:p>
          <a:p>
            <a:r>
              <a:rPr lang="en-CA" dirty="0" smtClean="0"/>
              <a:t>Surgical techniques have provided cures for what were once fatal conditions.</a:t>
            </a:r>
          </a:p>
          <a:p>
            <a:r>
              <a:rPr lang="en-CA" u="sng" dirty="0" smtClean="0"/>
              <a:t>Computers</a:t>
            </a:r>
            <a:r>
              <a:rPr lang="en-CA" dirty="0" smtClean="0"/>
              <a:t> are used in every aspect of health care.</a:t>
            </a:r>
          </a:p>
          <a:p>
            <a:r>
              <a:rPr lang="en-CA" dirty="0" smtClean="0"/>
              <a:t>The average life span is </a:t>
            </a:r>
            <a:r>
              <a:rPr lang="en-CA" u="sng" dirty="0" smtClean="0"/>
              <a:t>60 to 80</a:t>
            </a:r>
            <a:r>
              <a:rPr lang="en-CA" dirty="0" smtClean="0"/>
              <a:t> years.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20</a:t>
            </a:r>
            <a:r>
              <a:rPr lang="en-CA" baseline="30000" dirty="0" smtClean="0"/>
              <a:t>th</a:t>
            </a:r>
            <a:r>
              <a:rPr lang="en-CA" dirty="0" smtClean="0"/>
              <a:t> Century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64125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Research with stem cells and development of cloned cells could lead to treatments that will cure many diseases.</a:t>
            </a:r>
          </a:p>
          <a:p>
            <a:r>
              <a:rPr lang="en-CA" dirty="0" smtClean="0"/>
              <a:t>Bioterrorism (the use of microorganisms to infect humans) is a real threat.</a:t>
            </a:r>
          </a:p>
          <a:p>
            <a:r>
              <a:rPr lang="en-CA" dirty="0" smtClean="0"/>
              <a:t>New viruses could mutate and cause worldwide epidemics.</a:t>
            </a:r>
          </a:p>
          <a:p>
            <a:r>
              <a:rPr lang="en-CA" dirty="0" smtClean="0"/>
              <a:t>The World Health Organization (WHO) is constantly monitoring health problems throughout the world.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What’s Next?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1834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Current Event - Syria</a:t>
            </a:r>
            <a:endParaRPr lang="en-C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8196911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532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Why is this important?</a:t>
            </a:r>
          </a:p>
          <a:p>
            <a:r>
              <a:rPr lang="en-CA" dirty="0" smtClean="0"/>
              <a:t>Did you know some treatments today were also used </a:t>
            </a:r>
            <a:r>
              <a:rPr lang="en-CA" u="sng" dirty="0" smtClean="0"/>
              <a:t>in ancient times</a:t>
            </a:r>
            <a:r>
              <a:rPr lang="en-CA" dirty="0" smtClean="0"/>
              <a:t>?</a:t>
            </a:r>
          </a:p>
          <a:p>
            <a:pPr lvl="1"/>
            <a:r>
              <a:rPr lang="en-CA" dirty="0" smtClean="0"/>
              <a:t>People used </a:t>
            </a:r>
            <a:r>
              <a:rPr lang="en-CA" u="sng" dirty="0" smtClean="0"/>
              <a:t>herbs and plants</a:t>
            </a:r>
            <a:r>
              <a:rPr lang="en-CA" dirty="0" smtClean="0"/>
              <a:t> as both food and medicine</a:t>
            </a:r>
          </a:p>
          <a:p>
            <a:pPr lvl="1"/>
            <a:r>
              <a:rPr lang="en-CA" dirty="0" smtClean="0"/>
              <a:t>A common example of this is </a:t>
            </a:r>
            <a:r>
              <a:rPr lang="en-CA" u="sng" dirty="0" smtClean="0"/>
              <a:t>morphine</a:t>
            </a:r>
          </a:p>
          <a:p>
            <a:r>
              <a:rPr lang="en-CA" dirty="0" smtClean="0"/>
              <a:t>Let’s see how ancient discoveries have shaped the health care you receive today.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History of Health Care	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7193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 more primitive times, the common belief was that disease and illness were </a:t>
            </a:r>
            <a:r>
              <a:rPr lang="en-CA" u="sng" dirty="0" smtClean="0"/>
              <a:t>caused by evil spirits and demons</a:t>
            </a:r>
            <a:r>
              <a:rPr lang="en-CA" dirty="0" smtClean="0"/>
              <a:t>.</a:t>
            </a:r>
          </a:p>
          <a:p>
            <a:r>
              <a:rPr lang="en-CA" u="sng" dirty="0" smtClean="0"/>
              <a:t>Religion</a:t>
            </a:r>
            <a:r>
              <a:rPr lang="en-CA" dirty="0" smtClean="0"/>
              <a:t> played an important role in health care, as sickness was seen as a </a:t>
            </a:r>
            <a:r>
              <a:rPr lang="en-CA" u="sng" dirty="0" smtClean="0"/>
              <a:t>punishment</a:t>
            </a:r>
            <a:r>
              <a:rPr lang="en-CA" dirty="0" smtClean="0"/>
              <a:t>.</a:t>
            </a:r>
          </a:p>
          <a:p>
            <a:pPr lvl="1"/>
            <a:r>
              <a:rPr lang="en-CA" dirty="0" smtClean="0"/>
              <a:t>Religious rites were used to eliminate evil spirits and restore health.</a:t>
            </a:r>
            <a:endParaRPr lang="en-CA" dirty="0"/>
          </a:p>
          <a:p>
            <a:r>
              <a:rPr lang="en-CA" dirty="0" smtClean="0"/>
              <a:t>The human body was a mystery as most religions did not allow </a:t>
            </a:r>
            <a:r>
              <a:rPr lang="en-CA" u="sng" dirty="0" smtClean="0"/>
              <a:t>dissection of the body</a:t>
            </a:r>
            <a:r>
              <a:rPr lang="en-CA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Ancient Times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1517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Egyptians</a:t>
            </a:r>
          </a:p>
          <a:p>
            <a:pPr lvl="1"/>
            <a:r>
              <a:rPr lang="en-CA" dirty="0" smtClean="0"/>
              <a:t>The first people to </a:t>
            </a:r>
            <a:r>
              <a:rPr lang="en-CA" u="sng" dirty="0" smtClean="0"/>
              <a:t>record health records </a:t>
            </a:r>
            <a:r>
              <a:rPr lang="en-CA" dirty="0" smtClean="0"/>
              <a:t>– but most people could not read.</a:t>
            </a:r>
          </a:p>
          <a:p>
            <a:r>
              <a:rPr lang="en-CA" dirty="0" smtClean="0"/>
              <a:t>Chinese</a:t>
            </a:r>
          </a:p>
          <a:p>
            <a:pPr lvl="1"/>
            <a:r>
              <a:rPr lang="en-CA" dirty="0" smtClean="0"/>
              <a:t>Held a strong belief in </a:t>
            </a:r>
            <a:r>
              <a:rPr lang="en-CA" u="sng" dirty="0" smtClean="0"/>
              <a:t>holistic</a:t>
            </a:r>
            <a:r>
              <a:rPr lang="en-CA" dirty="0" smtClean="0"/>
              <a:t> health methods – which stress treating the entire patient – </a:t>
            </a:r>
            <a:r>
              <a:rPr lang="en-CA" u="sng" dirty="0" smtClean="0"/>
              <a:t>mind, body, and soul</a:t>
            </a:r>
            <a:r>
              <a:rPr lang="en-CA" dirty="0" smtClean="0"/>
              <a:t>.</a:t>
            </a:r>
          </a:p>
          <a:p>
            <a:r>
              <a:rPr lang="en-CA" dirty="0" smtClean="0"/>
              <a:t>Greeks</a:t>
            </a:r>
          </a:p>
          <a:p>
            <a:pPr lvl="1"/>
            <a:r>
              <a:rPr lang="en-CA" u="sng" dirty="0" smtClean="0"/>
              <a:t>Hippocrates</a:t>
            </a:r>
            <a:r>
              <a:rPr lang="en-CA" dirty="0" smtClean="0"/>
              <a:t>, the “Father of Medicine,” helped prove that disease is caused by </a:t>
            </a:r>
            <a:r>
              <a:rPr lang="en-CA" u="sng" dirty="0" smtClean="0"/>
              <a:t>natural causes</a:t>
            </a:r>
            <a:r>
              <a:rPr lang="en-CA" dirty="0" smtClean="0"/>
              <a:t>.</a:t>
            </a:r>
          </a:p>
          <a:p>
            <a:pPr lvl="2"/>
            <a:r>
              <a:rPr lang="en-CA" dirty="0" smtClean="0"/>
              <a:t>The Greeks were the first to stress that a </a:t>
            </a:r>
            <a:r>
              <a:rPr lang="en-CA" u="sng" dirty="0" smtClean="0"/>
              <a:t>good diet and cleanliness</a:t>
            </a:r>
            <a:r>
              <a:rPr lang="en-CA" dirty="0" smtClean="0"/>
              <a:t> would help prevent disease.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Ancient Cultures and Medicine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37335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Romans realized that disease was connected to filth, bad water, and </a:t>
            </a:r>
            <a:r>
              <a:rPr lang="en-CA" u="sng" dirty="0" smtClean="0"/>
              <a:t>poor sanitation</a:t>
            </a:r>
            <a:r>
              <a:rPr lang="en-CA" dirty="0" smtClean="0"/>
              <a:t>.</a:t>
            </a:r>
          </a:p>
          <a:p>
            <a:pPr lvl="1"/>
            <a:r>
              <a:rPr lang="en-CA" dirty="0" smtClean="0"/>
              <a:t>They built sewers for waste, and </a:t>
            </a:r>
            <a:r>
              <a:rPr lang="en-CA" u="sng" dirty="0" smtClean="0"/>
              <a:t>aqueducts</a:t>
            </a:r>
            <a:r>
              <a:rPr lang="en-CA" dirty="0" smtClean="0"/>
              <a:t> to deliver clean water.</a:t>
            </a:r>
          </a:p>
          <a:p>
            <a:pPr lvl="1"/>
            <a:r>
              <a:rPr lang="en-CA" dirty="0" smtClean="0"/>
              <a:t>They created laws to keep streets clean and eliminate garbage.</a:t>
            </a:r>
          </a:p>
          <a:p>
            <a:pPr lvl="1"/>
            <a:r>
              <a:rPr lang="en-CA" dirty="0" smtClean="0"/>
              <a:t>The first </a:t>
            </a:r>
            <a:r>
              <a:rPr lang="en-CA" u="sng" dirty="0" smtClean="0"/>
              <a:t>hospitals</a:t>
            </a:r>
            <a:r>
              <a:rPr lang="en-CA" dirty="0" smtClean="0"/>
              <a:t> were also established.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Romans	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0210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Aqueducts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1772816"/>
            <a:ext cx="3264363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973435"/>
            <a:ext cx="3268569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874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After the fall of the Roman empire, the study of medicine </a:t>
            </a:r>
            <a:r>
              <a:rPr lang="en-CA" u="sng" dirty="0" smtClean="0"/>
              <a:t>stopped</a:t>
            </a:r>
            <a:r>
              <a:rPr lang="en-CA" dirty="0" smtClean="0"/>
              <a:t>.</a:t>
            </a:r>
          </a:p>
          <a:p>
            <a:r>
              <a:rPr lang="en-CA" dirty="0" smtClean="0"/>
              <a:t>Emphasis was placed on saving the soul – the study of medicine was illegal</a:t>
            </a:r>
          </a:p>
          <a:p>
            <a:pPr lvl="1"/>
            <a:r>
              <a:rPr lang="en-CA" u="sng" dirty="0" smtClean="0"/>
              <a:t>Prayer and divine </a:t>
            </a:r>
            <a:r>
              <a:rPr lang="en-CA" dirty="0" smtClean="0"/>
              <a:t>intervention were used to treat illness and disease</a:t>
            </a:r>
          </a:p>
          <a:p>
            <a:r>
              <a:rPr lang="en-CA" dirty="0" smtClean="0"/>
              <a:t>Average life span was </a:t>
            </a:r>
            <a:r>
              <a:rPr lang="en-CA" u="sng" dirty="0" smtClean="0"/>
              <a:t>20 to 30 years</a:t>
            </a:r>
            <a:endParaRPr lang="en-CA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Dark Ages (400 – 800 AD)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69652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study of medicine was allowed again</a:t>
            </a:r>
          </a:p>
          <a:p>
            <a:r>
              <a:rPr lang="en-CA" u="sng" dirty="0" smtClean="0"/>
              <a:t>Monks</a:t>
            </a:r>
            <a:r>
              <a:rPr lang="en-CA" dirty="0" smtClean="0"/>
              <a:t> found and translated the writings of Greek and Roman physicians</a:t>
            </a:r>
          </a:p>
          <a:p>
            <a:r>
              <a:rPr lang="en-CA" dirty="0" smtClean="0"/>
              <a:t>Medical universities were created in the 9</a:t>
            </a:r>
            <a:r>
              <a:rPr lang="en-CA" baseline="30000" dirty="0" smtClean="0"/>
              <a:t>th</a:t>
            </a:r>
            <a:r>
              <a:rPr lang="en-CA" dirty="0" smtClean="0"/>
              <a:t> century to train doctors how to use this knowledge</a:t>
            </a:r>
          </a:p>
          <a:p>
            <a:r>
              <a:rPr lang="en-CA" dirty="0" smtClean="0"/>
              <a:t>Average life span was </a:t>
            </a:r>
            <a:r>
              <a:rPr lang="en-CA" u="sng" dirty="0" smtClean="0"/>
              <a:t>20 to 35 years</a:t>
            </a:r>
            <a:endParaRPr lang="en-CA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Middle Ages (800 – 1400 AD)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66784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402832" cy="4525963"/>
          </a:xfrm>
        </p:spPr>
        <p:txBody>
          <a:bodyPr/>
          <a:lstStyle/>
          <a:p>
            <a:r>
              <a:rPr lang="en-CA" dirty="0" smtClean="0"/>
              <a:t>In the 1300s, a major epidemic of </a:t>
            </a:r>
            <a:r>
              <a:rPr lang="en-CA" u="sng" dirty="0" smtClean="0"/>
              <a:t>bubonic plague </a:t>
            </a:r>
            <a:r>
              <a:rPr lang="en-CA" dirty="0" smtClean="0"/>
              <a:t>(the black death) killed </a:t>
            </a:r>
            <a:r>
              <a:rPr lang="en-CA" u="sng" dirty="0" smtClean="0"/>
              <a:t>75%</a:t>
            </a:r>
            <a:r>
              <a:rPr lang="en-CA" dirty="0" smtClean="0"/>
              <a:t> of the population</a:t>
            </a:r>
          </a:p>
          <a:p>
            <a:r>
              <a:rPr lang="en-CA" dirty="0" smtClean="0"/>
              <a:t>The disease was carried by </a:t>
            </a:r>
            <a:r>
              <a:rPr lang="en-CA" u="sng" dirty="0" smtClean="0"/>
              <a:t>rats</a:t>
            </a:r>
            <a:r>
              <a:rPr lang="en-CA" dirty="0" smtClean="0"/>
              <a:t> and is cured today by a simple antibiotic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Black Death</a:t>
            </a:r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633" y="1628800"/>
            <a:ext cx="3814167" cy="3697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162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1159</TotalTime>
  <Words>768</Words>
  <Application>Microsoft Office PowerPoint</Application>
  <PresentationFormat>On-screen Show (4:3)</PresentationFormat>
  <Paragraphs>72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Health Sciences 20</vt:lpstr>
      <vt:lpstr>History of Health Care </vt:lpstr>
      <vt:lpstr>Ancient Times</vt:lpstr>
      <vt:lpstr>Ancient Cultures and Medicine</vt:lpstr>
      <vt:lpstr>The Romans </vt:lpstr>
      <vt:lpstr>Aqueducts</vt:lpstr>
      <vt:lpstr>The Dark Ages (400 – 800 AD)</vt:lpstr>
      <vt:lpstr>Middle Ages (800 – 1400 AD)</vt:lpstr>
      <vt:lpstr>The Black Death</vt:lpstr>
      <vt:lpstr>Renaissance (1350 – 1650 AD)</vt:lpstr>
      <vt:lpstr>Da Vinci’s Drawings</vt:lpstr>
      <vt:lpstr>The 16th, 17th, and 18th Centuries</vt:lpstr>
      <vt:lpstr>The 19th Century</vt:lpstr>
      <vt:lpstr>The 20th Century</vt:lpstr>
      <vt:lpstr>What’s Next?</vt:lpstr>
      <vt:lpstr>Current Event - Syria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Sciences 20</dc:title>
  <dc:creator>Windows User</dc:creator>
  <cp:lastModifiedBy>Chinook School Division</cp:lastModifiedBy>
  <cp:revision>12</cp:revision>
  <dcterms:created xsi:type="dcterms:W3CDTF">2013-08-04T16:18:01Z</dcterms:created>
  <dcterms:modified xsi:type="dcterms:W3CDTF">2016-04-14T00:02:28Z</dcterms:modified>
</cp:coreProperties>
</file>