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660"/>
  </p:normalViewPr>
  <p:slideViewPr>
    <p:cSldViewPr snapToGrid="0">
      <p:cViewPr>
        <p:scale>
          <a:sx n="68" d="100"/>
          <a:sy n="68" d="100"/>
        </p:scale>
        <p:origin x="-114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8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6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9979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22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1013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2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4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9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6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5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0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2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6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5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1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72B5-6081-4D7D-9536-F118833447B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79081E-A4EA-47A2-9FA4-6347B9046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4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Informed Consent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Philosophies and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10591800" cy="6515100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>
                <a:latin typeface="Calibri" panose="020F0502020204030204" pitchFamily="34" charset="0"/>
              </a:rPr>
              <a:t>In most regions, there is </a:t>
            </a:r>
            <a:r>
              <a:rPr lang="en-US" sz="2000" b="1" u="sng" dirty="0">
                <a:latin typeface="Calibri" panose="020F0502020204030204" pitchFamily="34" charset="0"/>
              </a:rPr>
              <a:t>no specific age defining a minor </a:t>
            </a:r>
            <a:r>
              <a:rPr lang="en-US" sz="2000" dirty="0">
                <a:latin typeface="Calibri" panose="020F0502020204030204" pitchFamily="34" charset="0"/>
              </a:rPr>
              <a:t>(a person under the age of majority in a particular province or territory) when it comes to providing independent consent to treatment or to requesting treatment without a parent’s knowledge.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</a:rPr>
              <a:t>As long as the minor </a:t>
            </a:r>
            <a:r>
              <a:rPr lang="en-US" sz="2000" b="1" u="sng" dirty="0">
                <a:latin typeface="Calibri" panose="020F0502020204030204" pitchFamily="34" charset="0"/>
              </a:rPr>
              <a:t>fully understands the treatment </a:t>
            </a:r>
            <a:r>
              <a:rPr lang="en-US" sz="2000" dirty="0">
                <a:latin typeface="Calibri" panose="020F0502020204030204" pitchFamily="34" charset="0"/>
              </a:rPr>
              <a:t>(along with risks and benefits), he or she can make an </a:t>
            </a:r>
            <a:r>
              <a:rPr lang="en-US" sz="2000" b="1" u="sng" dirty="0">
                <a:latin typeface="Calibri" panose="020F0502020204030204" pitchFamily="34" charset="0"/>
              </a:rPr>
              <a:t>informed decision about accepting or rejecting treatment</a:t>
            </a:r>
            <a:r>
              <a:rPr lang="en-US" sz="2000" dirty="0">
                <a:latin typeface="Calibri" panose="020F0502020204030204" pitchFamily="34" charset="0"/>
              </a:rPr>
              <a:t>, and health care professionals </a:t>
            </a:r>
            <a:r>
              <a:rPr lang="en-US" sz="2000" b="1" u="sng" dirty="0">
                <a:latin typeface="Calibri" panose="020F0502020204030204" pitchFamily="34" charset="0"/>
              </a:rPr>
              <a:t>MUST respect his or her wishes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</a:rPr>
              <a:t>When a minor’s consent is accepted, the minor is referred to as a </a:t>
            </a:r>
            <a:r>
              <a:rPr lang="en-US" sz="2000" b="1" i="1" u="sng" dirty="0">
                <a:latin typeface="Calibri" panose="020F0502020204030204" pitchFamily="34" charset="0"/>
              </a:rPr>
              <a:t>mature minor</a:t>
            </a:r>
            <a:r>
              <a:rPr lang="en-US" sz="2000" dirty="0">
                <a:latin typeface="Calibri" panose="020F0502020204030204" pitchFamily="34" charset="0"/>
              </a:rPr>
              <a:t>.  Frequently, a minor’s consent to treatment is made </a:t>
            </a:r>
            <a:r>
              <a:rPr lang="en-US" sz="2000" b="1" u="sng" dirty="0">
                <a:latin typeface="Calibri" panose="020F0502020204030204" pitchFamily="34" charset="0"/>
              </a:rPr>
              <a:t>along with the parents</a:t>
            </a:r>
            <a:r>
              <a:rPr lang="en-US" sz="2000" dirty="0">
                <a:latin typeface="Calibri" panose="020F0502020204030204" pitchFamily="34" charset="0"/>
              </a:rPr>
              <a:t>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000" b="1" i="1" u="sng" dirty="0">
                <a:latin typeface="Calibri" panose="020F0502020204030204" pitchFamily="34" charset="0"/>
              </a:rPr>
              <a:t>Emancipated minors</a:t>
            </a:r>
            <a:r>
              <a:rPr lang="en-US" sz="2000" b="1" u="sng" dirty="0">
                <a:latin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</a:rPr>
              <a:t>– those </a:t>
            </a:r>
            <a:r>
              <a:rPr lang="en-US" sz="2000" b="1" u="sng" dirty="0">
                <a:latin typeface="Calibri" panose="020F0502020204030204" pitchFamily="34" charset="0"/>
              </a:rPr>
              <a:t>married</a:t>
            </a:r>
            <a:r>
              <a:rPr lang="en-US" sz="2000" dirty="0">
                <a:latin typeface="Calibri" panose="020F0502020204030204" pitchFamily="34" charset="0"/>
              </a:rPr>
              <a:t>, </a:t>
            </a:r>
            <a:r>
              <a:rPr lang="en-US" sz="2000" b="1" u="sng" dirty="0">
                <a:latin typeface="Calibri" panose="020F0502020204030204" pitchFamily="34" charset="0"/>
              </a:rPr>
              <a:t>living on their own</a:t>
            </a:r>
            <a:r>
              <a:rPr lang="en-US" sz="2000" dirty="0">
                <a:latin typeface="Calibri" panose="020F0502020204030204" pitchFamily="34" charset="0"/>
              </a:rPr>
              <a:t>, or showing independence from parents in some way – may also </a:t>
            </a:r>
            <a:r>
              <a:rPr lang="en-US" sz="2000" b="1" u="sng" dirty="0">
                <a:latin typeface="Calibri" panose="020F0502020204030204" pitchFamily="34" charset="0"/>
              </a:rPr>
              <a:t>consent to medical care.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</a:rPr>
              <a:t>When required, either parent with legal custody of the minor (or legally appointed guardian) can provide consent to treatment.  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latin typeface="Calibri" panose="020F0502020204030204" pitchFamily="34" charset="0"/>
              </a:rPr>
              <a:t>**In the view of the courts, if the children are </a:t>
            </a:r>
            <a:r>
              <a:rPr lang="en-US" sz="2000" b="1" u="sng" dirty="0">
                <a:latin typeface="Calibri" panose="020F0502020204030204" pitchFamily="34" charset="0"/>
              </a:rPr>
              <a:t>too young to hold and express beliefs or understand the consequences of receiving or not receiving treatment</a:t>
            </a:r>
            <a:r>
              <a:rPr lang="en-US" sz="2000" dirty="0">
                <a:latin typeface="Calibri" panose="020F0502020204030204" pitchFamily="34" charset="0"/>
              </a:rPr>
              <a:t>, courts will </a:t>
            </a:r>
            <a:r>
              <a:rPr lang="en-US" sz="2000" b="1" u="sng" dirty="0">
                <a:latin typeface="Calibri" panose="020F0502020204030204" pitchFamily="34" charset="0"/>
              </a:rPr>
              <a:t>uphold requests </a:t>
            </a:r>
            <a:r>
              <a:rPr lang="en-US" sz="2000" dirty="0">
                <a:latin typeface="Calibri" panose="020F0502020204030204" pitchFamily="34" charset="0"/>
              </a:rPr>
              <a:t>made to intervene on the child’s behalf.</a:t>
            </a:r>
          </a:p>
          <a:p>
            <a:endParaRPr lang="en-US" sz="2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7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125" y="395510"/>
            <a:ext cx="8911687" cy="1280890"/>
          </a:xfrm>
        </p:spPr>
        <p:txBody>
          <a:bodyPr/>
          <a:lstStyle/>
          <a:p>
            <a:r>
              <a:rPr lang="en-US" dirty="0" smtClean="0"/>
              <a:t>Informed Consent to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3411" y="1516380"/>
            <a:ext cx="9418955" cy="442722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>
                <a:latin typeface="Calibri" panose="020F0502020204030204" pitchFamily="34" charset="0"/>
              </a:rPr>
              <a:t>Throughout Canada, before health care professionals may treat a client, he or she requires the </a:t>
            </a:r>
            <a:r>
              <a:rPr lang="en-US" sz="2400" b="1" u="sng" dirty="0">
                <a:latin typeface="Calibri" panose="020F0502020204030204" pitchFamily="34" charset="0"/>
              </a:rPr>
              <a:t>informed consent of the client.  </a:t>
            </a:r>
            <a:r>
              <a:rPr lang="en-US" sz="2400" dirty="0">
                <a:latin typeface="Calibri" panose="020F0502020204030204" pitchFamily="34" charset="0"/>
              </a:rPr>
              <a:t>The health care professional must determine whether </a:t>
            </a:r>
            <a:r>
              <a:rPr lang="en-US" sz="2400" b="1" u="sng" dirty="0">
                <a:latin typeface="Calibri" panose="020F0502020204030204" pitchFamily="34" charset="0"/>
              </a:rPr>
              <a:t>the person is capable of giving consent to treatment.  </a:t>
            </a:r>
            <a:endParaRPr lang="en-US" sz="2400" b="1" u="sng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400" b="1" u="sng" dirty="0">
              <a:latin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</a:rPr>
              <a:t>The individual’s capacity to give consent can change</a:t>
            </a:r>
            <a:r>
              <a:rPr lang="en-US" sz="2400" b="1" u="sng" dirty="0">
                <a:latin typeface="Calibri" panose="020F0502020204030204" pitchFamily="34" charset="0"/>
              </a:rPr>
              <a:t>.  One day they may be capable, the next, incapable</a:t>
            </a:r>
            <a:r>
              <a:rPr lang="en-US" sz="2400" dirty="0">
                <a:latin typeface="Calibri" panose="020F0502020204030204" pitchFamily="34" charset="0"/>
              </a:rPr>
              <a:t>.  If a person becomes incapable </a:t>
            </a:r>
            <a:r>
              <a:rPr lang="en-US" sz="2400" b="1" u="sng" dirty="0">
                <a:latin typeface="Calibri" panose="020F0502020204030204" pitchFamily="34" charset="0"/>
              </a:rPr>
              <a:t>(unable to understand the nature of an </a:t>
            </a:r>
            <a:r>
              <a:rPr lang="en-US" sz="2400" b="1" u="sng" dirty="0" smtClean="0">
                <a:latin typeface="Calibri" panose="020F0502020204030204" pitchFamily="34" charset="0"/>
              </a:rPr>
              <a:t>intervention</a:t>
            </a:r>
            <a:r>
              <a:rPr lang="en-US" sz="2400" dirty="0" smtClean="0">
                <a:latin typeface="Calibri" panose="020F0502020204030204" pitchFamily="34" charset="0"/>
              </a:rPr>
              <a:t>), </a:t>
            </a:r>
            <a:r>
              <a:rPr lang="en-US" sz="2400" dirty="0">
                <a:latin typeface="Calibri" panose="020F0502020204030204" pitchFamily="34" charset="0"/>
              </a:rPr>
              <a:t>the issue of consent </a:t>
            </a:r>
            <a:r>
              <a:rPr lang="en-US" sz="2400" b="1" u="sng" dirty="0" smtClean="0">
                <a:latin typeface="Calibri" panose="020F0502020204030204" pitchFamily="34" charset="0"/>
              </a:rPr>
              <a:t>must be readdressed.</a:t>
            </a:r>
          </a:p>
          <a:p>
            <a:pPr marL="0" lvl="0" indent="0">
              <a:buNone/>
            </a:pPr>
            <a:endParaRPr lang="en-US" sz="2400" b="1" u="sng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Consent </a:t>
            </a:r>
            <a:r>
              <a:rPr lang="en-US" sz="2400" b="1" dirty="0">
                <a:latin typeface="Calibri" panose="020F0502020204030204" pitchFamily="34" charset="0"/>
              </a:rPr>
              <a:t>MUST</a:t>
            </a:r>
            <a:r>
              <a:rPr lang="en-US" sz="2400" dirty="0">
                <a:latin typeface="Calibri" panose="020F0502020204030204" pitchFamily="34" charset="0"/>
              </a:rPr>
              <a:t> be both </a:t>
            </a:r>
            <a:r>
              <a:rPr lang="en-US" sz="2400" b="1" u="sng" dirty="0">
                <a:latin typeface="Calibri" panose="020F0502020204030204" pitchFamily="34" charset="0"/>
              </a:rPr>
              <a:t>Informed </a:t>
            </a:r>
            <a:r>
              <a:rPr lang="en-US" sz="2400" dirty="0">
                <a:latin typeface="Calibri" panose="020F0502020204030204" pitchFamily="34" charset="0"/>
              </a:rPr>
              <a:t>and </a:t>
            </a:r>
            <a:r>
              <a:rPr lang="en-US" sz="2400" b="1" u="sng" dirty="0" smtClean="0">
                <a:latin typeface="Calibri" panose="020F0502020204030204" pitchFamily="34" charset="0"/>
              </a:rPr>
              <a:t>Voluntary.</a:t>
            </a:r>
            <a:endParaRPr lang="en-US" sz="2400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3992" y="465582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925" y="410750"/>
            <a:ext cx="8911687" cy="1280890"/>
          </a:xfrm>
        </p:spPr>
        <p:txBody>
          <a:bodyPr/>
          <a:lstStyle/>
          <a:p>
            <a:r>
              <a:rPr lang="en-US" b="1" u="sng" dirty="0" smtClean="0"/>
              <a:t>Informed Consent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738" y="1483265"/>
            <a:ext cx="10132060" cy="473964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  </a:t>
            </a:r>
            <a:r>
              <a:rPr lang="en-US" sz="2400" b="1" u="sng" dirty="0">
                <a:latin typeface="Calibri" panose="020F0502020204030204" pitchFamily="34" charset="0"/>
              </a:rPr>
              <a:t>Informed Consent</a:t>
            </a:r>
            <a:r>
              <a:rPr lang="en-US" sz="2400" dirty="0">
                <a:latin typeface="Calibri" panose="020F0502020204030204" pitchFamily="34" charset="0"/>
              </a:rPr>
              <a:t> is based on the patient understanding</a:t>
            </a:r>
            <a:r>
              <a:rPr lang="en-US" sz="2400" dirty="0" smtClean="0">
                <a:latin typeface="Calibri" panose="020F0502020204030204" pitchFamily="34" charset="0"/>
              </a:rPr>
              <a:t>: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  1) the </a:t>
            </a:r>
            <a:r>
              <a:rPr lang="en-US" sz="2400" dirty="0">
                <a:latin typeface="Calibri" panose="020F0502020204030204" pitchFamily="34" charset="0"/>
              </a:rPr>
              <a:t>treatment or procedure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	2) the nature and purpose of the proposed treatment</a:t>
            </a:r>
          </a:p>
          <a:p>
            <a:r>
              <a:rPr lang="en-US" sz="2400" dirty="0">
                <a:latin typeface="Calibri" panose="020F0502020204030204" pitchFamily="34" charset="0"/>
              </a:rPr>
              <a:t>	3) risks, side effects, benefits and expected outcomes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	4) implications of refusing recommended treatment</a:t>
            </a:r>
          </a:p>
          <a:p>
            <a:r>
              <a:rPr lang="en-US" sz="2400" dirty="0">
                <a:latin typeface="Calibri" panose="020F0502020204030204" pitchFamily="34" charset="0"/>
              </a:rPr>
              <a:t>	5) be made of alternatives (if any) to the proposed treatment so they understand their </a:t>
            </a:r>
            <a:r>
              <a:rPr lang="en-US" sz="2400" dirty="0" smtClean="0">
                <a:latin typeface="Calibri" panose="020F0502020204030204" pitchFamily="34" charset="0"/>
              </a:rPr>
              <a:t>choices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*Health care professionals have an obligation </a:t>
            </a:r>
            <a:r>
              <a:rPr lang="en-US" sz="2400" b="1" i="1" u="sng" dirty="0">
                <a:latin typeface="Calibri" panose="020F0502020204030204" pitchFamily="34" charset="0"/>
              </a:rPr>
              <a:t>to use language that is at an appropriate level </a:t>
            </a:r>
            <a:r>
              <a:rPr lang="en-US" sz="2400" dirty="0">
                <a:latin typeface="Calibri" panose="020F0502020204030204" pitchFamily="34" charset="0"/>
              </a:rPr>
              <a:t>and </a:t>
            </a:r>
            <a:r>
              <a:rPr lang="en-US" sz="2400" b="1" u="sng" dirty="0" smtClean="0">
                <a:latin typeface="Calibri" panose="020F0502020204030204" pitchFamily="34" charset="0"/>
              </a:rPr>
              <a:t>to discuss the information when the client is not stressed or unhappy </a:t>
            </a:r>
            <a:r>
              <a:rPr lang="en-US" sz="2400" dirty="0" smtClean="0">
                <a:latin typeface="Calibri" panose="020F0502020204030204" pitchFamily="34" charset="0"/>
              </a:rPr>
              <a:t>(</a:t>
            </a:r>
            <a:r>
              <a:rPr lang="en-US" sz="2400" dirty="0">
                <a:latin typeface="Calibri" panose="020F0502020204030204" pitchFamily="34" charset="0"/>
              </a:rPr>
              <a:t>may require second explanations of the intervention when the client is in a calm frame of mind)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0810" y="239300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3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045" y="136065"/>
            <a:ext cx="8911687" cy="1280890"/>
          </a:xfrm>
        </p:spPr>
        <p:txBody>
          <a:bodyPr/>
          <a:lstStyle/>
          <a:p>
            <a:r>
              <a:rPr lang="en-US" b="1" u="sng" dirty="0"/>
              <a:t>Voluntary Consent: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190" y="1142635"/>
            <a:ext cx="11090642" cy="558201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Calibri" panose="020F0502020204030204" pitchFamily="34" charset="0"/>
              </a:rPr>
              <a:t>Clients </a:t>
            </a:r>
            <a:r>
              <a:rPr lang="en-US" sz="2600" b="1" u="sng" dirty="0">
                <a:latin typeface="Calibri" panose="020F0502020204030204" pitchFamily="34" charset="0"/>
              </a:rPr>
              <a:t>must </a:t>
            </a:r>
            <a:r>
              <a:rPr lang="en-US" sz="2600" b="1" u="sng" dirty="0" smtClean="0">
                <a:latin typeface="Calibri" panose="020F0502020204030204" pitchFamily="34" charset="0"/>
              </a:rPr>
              <a:t>NOT </a:t>
            </a:r>
            <a:r>
              <a:rPr lang="en-US" sz="2600" b="1" u="sng" dirty="0">
                <a:latin typeface="Calibri" panose="020F0502020204030204" pitchFamily="34" charset="0"/>
              </a:rPr>
              <a:t>feel compelled to make a decision for fear of criticism</a:t>
            </a:r>
            <a:r>
              <a:rPr lang="en-US" sz="2600" dirty="0">
                <a:latin typeface="Calibri" panose="020F0502020204030204" pitchFamily="34" charset="0"/>
              </a:rPr>
              <a:t>, nor must they feel </a:t>
            </a:r>
            <a:r>
              <a:rPr lang="en-US" sz="2600" b="1" u="sng" dirty="0">
                <a:latin typeface="Calibri" panose="020F0502020204030204" pitchFamily="34" charset="0"/>
              </a:rPr>
              <a:t>pressured toward any particular decision </a:t>
            </a:r>
            <a:r>
              <a:rPr lang="en-US" sz="2600" dirty="0">
                <a:latin typeface="Calibri" panose="020F0502020204030204" pitchFamily="34" charset="0"/>
              </a:rPr>
              <a:t>by the </a:t>
            </a:r>
            <a:r>
              <a:rPr lang="en-US" sz="2600" b="1" u="sng" dirty="0">
                <a:latin typeface="Calibri" panose="020F0502020204030204" pitchFamily="34" charset="0"/>
              </a:rPr>
              <a:t>information provider </a:t>
            </a:r>
            <a:r>
              <a:rPr lang="en-US" sz="2600" dirty="0">
                <a:latin typeface="Calibri" panose="020F0502020204030204" pitchFamily="34" charset="0"/>
              </a:rPr>
              <a:t>or anyone else.</a:t>
            </a:r>
          </a:p>
          <a:p>
            <a:pPr marL="400050" lvl="1" indent="0">
              <a:buNone/>
            </a:pPr>
            <a:r>
              <a:rPr lang="en-US" sz="2200" dirty="0">
                <a:latin typeface="Calibri" panose="020F0502020204030204" pitchFamily="34" charset="0"/>
              </a:rPr>
              <a:t>	*At times only a fine line exists between </a:t>
            </a:r>
            <a:r>
              <a:rPr lang="en-US" sz="2200" b="1" u="sng" dirty="0">
                <a:latin typeface="Calibri" panose="020F0502020204030204" pitchFamily="34" charset="0"/>
              </a:rPr>
              <a:t>coercing</a:t>
            </a:r>
            <a:r>
              <a:rPr lang="en-US" sz="2200" dirty="0">
                <a:latin typeface="Calibri" panose="020F0502020204030204" pitchFamily="34" charset="0"/>
              </a:rPr>
              <a:t> (i.e., </a:t>
            </a:r>
            <a:r>
              <a:rPr lang="en-US" sz="2200" b="1" u="sng" dirty="0">
                <a:latin typeface="Calibri" panose="020F0502020204030204" pitchFamily="34" charset="0"/>
              </a:rPr>
              <a:t>bullying</a:t>
            </a:r>
            <a:r>
              <a:rPr lang="en-US" sz="2200" dirty="0">
                <a:latin typeface="Calibri" panose="020F0502020204030204" pitchFamily="34" charset="0"/>
              </a:rPr>
              <a:t>) and making a </a:t>
            </a:r>
            <a:r>
              <a:rPr lang="en-US" sz="2200" dirty="0" smtClean="0">
                <a:latin typeface="Calibri" panose="020F0502020204030204" pitchFamily="34" charset="0"/>
              </a:rPr>
              <a:t>recommendation especially </a:t>
            </a:r>
            <a:r>
              <a:rPr lang="en-US" sz="2200" dirty="0">
                <a:latin typeface="Calibri" panose="020F0502020204030204" pitchFamily="34" charset="0"/>
              </a:rPr>
              <a:t>when the </a:t>
            </a:r>
            <a:r>
              <a:rPr lang="en-US" sz="2200" b="1" u="sng" dirty="0">
                <a:latin typeface="Calibri" panose="020F0502020204030204" pitchFamily="34" charset="0"/>
              </a:rPr>
              <a:t>health care professional feels strongly that the client should consent to </a:t>
            </a:r>
            <a:r>
              <a:rPr lang="en-US" sz="2200" b="1" u="sng" dirty="0" smtClean="0">
                <a:latin typeface="Calibri" panose="020F0502020204030204" pitchFamily="34" charset="0"/>
              </a:rPr>
              <a:t>a</a:t>
            </a:r>
            <a:r>
              <a:rPr lang="en-US" sz="2200" b="1" u="sng" dirty="0">
                <a:latin typeface="Calibri" panose="020F0502020204030204" pitchFamily="34" charset="0"/>
              </a:rPr>
              <a:t>	treatment, and the client is leaning toward refusing it</a:t>
            </a:r>
            <a:r>
              <a:rPr lang="en-US" sz="2200" b="1" u="sng" dirty="0" smtClean="0">
                <a:latin typeface="Calibri" panose="020F0502020204030204" pitchFamily="34" charset="0"/>
              </a:rPr>
              <a:t>.</a:t>
            </a:r>
          </a:p>
          <a:p>
            <a:pPr marL="400050" lvl="1" indent="0">
              <a:buNone/>
            </a:pPr>
            <a:endParaRPr lang="en-US" sz="2400" b="1" u="sng" dirty="0">
              <a:latin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</a:rPr>
              <a:t>*According to the </a:t>
            </a:r>
            <a:r>
              <a:rPr lang="en-US" sz="2600" b="1" u="sng" dirty="0">
                <a:latin typeface="Calibri" panose="020F0502020204030204" pitchFamily="34" charset="0"/>
              </a:rPr>
              <a:t>Supreme Court of Canada</a:t>
            </a:r>
            <a:r>
              <a:rPr lang="en-US" sz="2600" dirty="0">
                <a:latin typeface="Calibri" panose="020F0502020204030204" pitchFamily="34" charset="0"/>
              </a:rPr>
              <a:t>, it is the basic right of every capable person to </a:t>
            </a:r>
            <a:r>
              <a:rPr lang="en-US" sz="2600" b="1" u="sng" dirty="0">
                <a:latin typeface="Calibri" panose="020F0502020204030204" pitchFamily="34" charset="0"/>
              </a:rPr>
              <a:t>decide which medical interventions he or she will accept or refuse</a:t>
            </a:r>
            <a:r>
              <a:rPr lang="en-US" sz="2600" dirty="0">
                <a:latin typeface="Calibri" panose="020F0502020204030204" pitchFamily="34" charset="0"/>
              </a:rPr>
              <a:t>.  It shows </a:t>
            </a:r>
            <a:r>
              <a:rPr lang="en-US" sz="2600" b="1" u="sng" dirty="0">
                <a:latin typeface="Calibri" panose="020F0502020204030204" pitchFamily="34" charset="0"/>
              </a:rPr>
              <a:t>respect for the client</a:t>
            </a:r>
            <a:r>
              <a:rPr lang="en-US" sz="2600" dirty="0">
                <a:latin typeface="Calibri" panose="020F0502020204030204" pitchFamily="34" charset="0"/>
              </a:rPr>
              <a:t> and </a:t>
            </a:r>
            <a:r>
              <a:rPr lang="en-US" sz="2600" b="1" u="sng" dirty="0">
                <a:latin typeface="Calibri" panose="020F0502020204030204" pitchFamily="34" charset="0"/>
              </a:rPr>
              <a:t>the person’s right to autonomy</a:t>
            </a:r>
            <a:r>
              <a:rPr lang="en-US" sz="2600" dirty="0">
                <a:latin typeface="Calibri" panose="020F0502020204030204" pitchFamily="34" charset="0"/>
              </a:rPr>
              <a:t>; it also improves client compliance with treatment regimes.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</a:rPr>
              <a:t>*</a:t>
            </a:r>
            <a:r>
              <a:rPr lang="en-US" sz="2600" b="1" u="sng" dirty="0">
                <a:latin typeface="Calibri" panose="020F0502020204030204" pitchFamily="34" charset="0"/>
              </a:rPr>
              <a:t>Every province </a:t>
            </a:r>
            <a:r>
              <a:rPr lang="en-US" sz="2600" dirty="0">
                <a:latin typeface="Calibri" panose="020F0502020204030204" pitchFamily="34" charset="0"/>
              </a:rPr>
              <a:t>has its own legislation regarding informed consent.  Health care providers are </a:t>
            </a:r>
            <a:r>
              <a:rPr lang="en-US" sz="2600" b="1" u="sng" dirty="0">
                <a:latin typeface="Calibri" panose="020F0502020204030204" pitchFamily="34" charset="0"/>
              </a:rPr>
              <a:t>encouraged to obtain written consent for all medical services even minor medical services like immunizations</a:t>
            </a:r>
            <a:r>
              <a:rPr lang="en-US" sz="2600" dirty="0">
                <a:latin typeface="Calibri" panose="020F0502020204030204" pitchFamily="34" charset="0"/>
              </a:rPr>
              <a:t>.</a:t>
            </a:r>
          </a:p>
          <a:p>
            <a:endParaRPr lang="en-US" sz="2600" dirty="0">
              <a:latin typeface="Calibri" panose="020F0502020204030204" pitchFamily="34" charset="0"/>
            </a:endParaRP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712" y="0"/>
            <a:ext cx="1525477" cy="114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645" y="349790"/>
            <a:ext cx="8911687" cy="1280890"/>
          </a:xfrm>
        </p:spPr>
        <p:txBody>
          <a:bodyPr/>
          <a:lstStyle/>
          <a:p>
            <a:r>
              <a:rPr lang="en-US" b="1" u="sng" dirty="0"/>
              <a:t>Types of Consent: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22363"/>
            <a:ext cx="11277600" cy="5337152"/>
          </a:xfrm>
        </p:spPr>
        <p:txBody>
          <a:bodyPr>
            <a:noAutofit/>
          </a:bodyPr>
          <a:lstStyle/>
          <a:p>
            <a:r>
              <a:rPr lang="en-US" sz="2400" b="1" u="sng" dirty="0"/>
              <a:t>Written Consent</a:t>
            </a:r>
            <a:r>
              <a:rPr lang="en-US" sz="2400" b="1" u="sng" dirty="0" smtClean="0"/>
              <a:t>:</a:t>
            </a:r>
            <a:endParaRPr lang="en-US" sz="2400" dirty="0"/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latin typeface="Calibri" panose="020F0502020204030204" pitchFamily="34" charset="0"/>
              </a:rPr>
              <a:t>Major medical interventions require signed, written consent as </a:t>
            </a:r>
            <a:r>
              <a:rPr lang="en-US" sz="2400" b="1" u="sng" dirty="0">
                <a:latin typeface="Calibri" panose="020F0502020204030204" pitchFamily="34" charset="0"/>
              </a:rPr>
              <a:t>confirmation that the appropriate process for obtaining consent was followed</a:t>
            </a:r>
            <a:r>
              <a:rPr lang="en-US" sz="2400" dirty="0">
                <a:latin typeface="Calibri" panose="020F0502020204030204" pitchFamily="34" charset="0"/>
              </a:rPr>
              <a:t> and that the client has agreed to the intervention.</a:t>
            </a: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latin typeface="Calibri" panose="020F0502020204030204" pitchFamily="34" charset="0"/>
              </a:rPr>
              <a:t>Client must </a:t>
            </a:r>
            <a:r>
              <a:rPr lang="en-US" sz="2400" b="1" u="sng" dirty="0">
                <a:latin typeface="Calibri" panose="020F0502020204030204" pitchFamily="34" charset="0"/>
              </a:rPr>
              <a:t>understand the intervention </a:t>
            </a:r>
            <a:r>
              <a:rPr lang="en-US" sz="2400" dirty="0">
                <a:latin typeface="Calibri" panose="020F0502020204030204" pitchFamily="34" charset="0"/>
              </a:rPr>
              <a:t>along with the </a:t>
            </a:r>
            <a:r>
              <a:rPr lang="en-US" sz="2400" b="1" u="sng" dirty="0">
                <a:latin typeface="Calibri" panose="020F0502020204030204" pitchFamily="34" charset="0"/>
              </a:rPr>
              <a:t>risks and benefits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latin typeface="Calibri" panose="020F0502020204030204" pitchFamily="34" charset="0"/>
              </a:rPr>
              <a:t>Most forms must be </a:t>
            </a:r>
            <a:r>
              <a:rPr lang="en-US" sz="2400" b="1" u="sng" dirty="0">
                <a:latin typeface="Calibri" panose="020F0502020204030204" pitchFamily="34" charset="0"/>
              </a:rPr>
              <a:t>signed by the client</a:t>
            </a:r>
            <a:r>
              <a:rPr lang="en-US" sz="2400" dirty="0">
                <a:latin typeface="Calibri" panose="020F0502020204030204" pitchFamily="34" charset="0"/>
              </a:rPr>
              <a:t>, </a:t>
            </a:r>
            <a:r>
              <a:rPr lang="en-US" sz="2400" b="1" u="sng" dirty="0">
                <a:latin typeface="Calibri" panose="020F0502020204030204" pitchFamily="34" charset="0"/>
              </a:rPr>
              <a:t>dated</a:t>
            </a:r>
            <a:r>
              <a:rPr lang="en-US" sz="2400" dirty="0">
                <a:latin typeface="Calibri" panose="020F0502020204030204" pitchFamily="34" charset="0"/>
              </a:rPr>
              <a:t> and </a:t>
            </a:r>
            <a:r>
              <a:rPr lang="en-US" sz="2400" b="1" u="sng" dirty="0">
                <a:latin typeface="Calibri" panose="020F0502020204030204" pitchFamily="34" charset="0"/>
              </a:rPr>
              <a:t>witnessed</a:t>
            </a:r>
            <a:r>
              <a:rPr lang="en-US" sz="2400" dirty="0">
                <a:latin typeface="Calibri" panose="020F0502020204030204" pitchFamily="34" charset="0"/>
              </a:rPr>
              <a:t> (the definition of a witness varies in different areas</a:t>
            </a:r>
            <a:r>
              <a:rPr lang="en-US" sz="2400" dirty="0" smtClean="0">
                <a:latin typeface="Calibri" panose="020F0502020204030204" pitchFamily="34" charset="0"/>
              </a:rPr>
              <a:t>)</a:t>
            </a: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032" y="66310"/>
            <a:ext cx="2088515" cy="156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1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645" y="349790"/>
            <a:ext cx="8911687" cy="1280890"/>
          </a:xfrm>
        </p:spPr>
        <p:txBody>
          <a:bodyPr/>
          <a:lstStyle/>
          <a:p>
            <a:r>
              <a:rPr lang="en-US" b="1" u="sng" dirty="0"/>
              <a:t>Types of Consent: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22363"/>
            <a:ext cx="11277600" cy="5337152"/>
          </a:xfrm>
        </p:spPr>
        <p:txBody>
          <a:bodyPr>
            <a:noAutofit/>
          </a:bodyPr>
          <a:lstStyle/>
          <a:p>
            <a:r>
              <a:rPr lang="en-US" sz="2400" b="1" u="sng" dirty="0"/>
              <a:t>Written </a:t>
            </a:r>
            <a:r>
              <a:rPr lang="en-US" sz="2400" b="1" u="sng" dirty="0" smtClean="0"/>
              <a:t>Consent (cont’d):</a:t>
            </a:r>
            <a:endParaRPr lang="en-US" sz="2400" dirty="0"/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For </a:t>
            </a:r>
            <a:r>
              <a:rPr lang="en-US" sz="2400" dirty="0">
                <a:latin typeface="Calibri" panose="020F0502020204030204" pitchFamily="34" charset="0"/>
              </a:rPr>
              <a:t>minor or major surgeries, </a:t>
            </a:r>
            <a:r>
              <a:rPr lang="en-US" sz="2400" b="1" u="sng" dirty="0">
                <a:latin typeface="Calibri" panose="020F0502020204030204" pitchFamily="34" charset="0"/>
              </a:rPr>
              <a:t>physicians </a:t>
            </a:r>
            <a:r>
              <a:rPr lang="en-US" sz="2400" b="1" u="sng" dirty="0" smtClean="0">
                <a:latin typeface="Calibri" panose="020F0502020204030204" pitchFamily="34" charset="0"/>
              </a:rPr>
              <a:t>or a </a:t>
            </a:r>
            <a:r>
              <a:rPr lang="en-US" sz="2400" b="1" u="sng" dirty="0">
                <a:latin typeface="Calibri" panose="020F0502020204030204" pitchFamily="34" charset="0"/>
              </a:rPr>
              <a:t>registered nurse </a:t>
            </a:r>
            <a:r>
              <a:rPr lang="en-US" sz="2400" dirty="0">
                <a:latin typeface="Calibri" panose="020F0502020204030204" pitchFamily="34" charset="0"/>
              </a:rPr>
              <a:t>will usually witness the consent</a:t>
            </a: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latin typeface="Calibri" panose="020F0502020204030204" pitchFamily="34" charset="0"/>
              </a:rPr>
              <a:t>The </a:t>
            </a:r>
            <a:r>
              <a:rPr lang="en-US" sz="2400" b="1" u="sng" dirty="0">
                <a:latin typeface="Calibri" panose="020F0502020204030204" pitchFamily="34" charset="0"/>
              </a:rPr>
              <a:t>witness</a:t>
            </a:r>
            <a:r>
              <a:rPr lang="en-US" sz="2400" dirty="0">
                <a:latin typeface="Calibri" panose="020F0502020204030204" pitchFamily="34" charset="0"/>
              </a:rPr>
              <a:t> must be sure the client understands what they are signing.  If there is doubt, there must be </a:t>
            </a:r>
            <a:r>
              <a:rPr lang="en-US" sz="2400" b="1" u="sng" dirty="0">
                <a:latin typeface="Calibri" panose="020F0502020204030204" pitchFamily="34" charset="0"/>
              </a:rPr>
              <a:t>further explanation and clarification.</a:t>
            </a:r>
          </a:p>
          <a:p>
            <a:pPr lvl="0">
              <a:spcBef>
                <a:spcPts val="1800"/>
              </a:spcBef>
              <a:spcAft>
                <a:spcPts val="1800"/>
              </a:spcAft>
            </a:pPr>
            <a:r>
              <a:rPr lang="en-US" sz="2400" dirty="0">
                <a:latin typeface="Calibri" panose="020F0502020204030204" pitchFamily="34" charset="0"/>
              </a:rPr>
              <a:t>Most hospitals have a list of </a:t>
            </a:r>
            <a:r>
              <a:rPr lang="en-US" sz="2400" b="1" u="sng" dirty="0">
                <a:latin typeface="Calibri" panose="020F0502020204030204" pitchFamily="34" charset="0"/>
              </a:rPr>
              <a:t>volunteer interpreters </a:t>
            </a:r>
            <a:r>
              <a:rPr lang="en-US" sz="2400" dirty="0">
                <a:latin typeface="Calibri" panose="020F0502020204030204" pitchFamily="34" charset="0"/>
              </a:rPr>
              <a:t>should the need arise, but interpreters who can deliver health-related information clearly and accurately are not always available.  Often family members translate and what is </a:t>
            </a:r>
            <a:r>
              <a:rPr lang="en-US" sz="2400" b="1" u="sng" dirty="0">
                <a:latin typeface="Calibri" panose="020F0502020204030204" pitchFamily="34" charset="0"/>
              </a:rPr>
              <a:t>presumed to be “informed consent” may not be.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032" y="66310"/>
            <a:ext cx="2088515" cy="156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5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965" y="319310"/>
            <a:ext cx="8911687" cy="1280890"/>
          </a:xfrm>
        </p:spPr>
        <p:txBody>
          <a:bodyPr/>
          <a:lstStyle/>
          <a:p>
            <a:r>
              <a:rPr lang="en-US" b="1" u="sng" dirty="0"/>
              <a:t>Types of Consent: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577" y="1502089"/>
            <a:ext cx="11066461" cy="4250062"/>
          </a:xfrm>
        </p:spPr>
        <p:txBody>
          <a:bodyPr/>
          <a:lstStyle/>
          <a:p>
            <a:r>
              <a:rPr lang="en-US" sz="2800" b="1" u="sng" dirty="0"/>
              <a:t>Oral Consent: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>
                <a:latin typeface="Calibri" panose="020F0502020204030204" pitchFamily="34" charset="0"/>
              </a:rPr>
              <a:t>Given by </a:t>
            </a:r>
            <a:r>
              <a:rPr lang="en-US" sz="2400" b="1" u="sng" dirty="0">
                <a:latin typeface="Calibri" panose="020F0502020204030204" pitchFamily="34" charset="0"/>
              </a:rPr>
              <a:t>spoken word over the phone </a:t>
            </a:r>
            <a:r>
              <a:rPr lang="en-US" sz="2400" dirty="0">
                <a:latin typeface="Calibri" panose="020F0502020204030204" pitchFamily="34" charset="0"/>
              </a:rPr>
              <a:t>or </a:t>
            </a:r>
            <a:r>
              <a:rPr lang="en-US" sz="2400" b="1" u="sng" dirty="0">
                <a:latin typeface="Calibri" panose="020F0502020204030204" pitchFamily="34" charset="0"/>
              </a:rPr>
              <a:t>in person</a:t>
            </a:r>
            <a:r>
              <a:rPr lang="en-US" sz="2400" dirty="0">
                <a:latin typeface="Calibri" panose="020F0502020204030204" pitchFamily="34" charset="0"/>
              </a:rPr>
              <a:t> and is as </a:t>
            </a:r>
            <a:r>
              <a:rPr lang="en-US" sz="2400" b="1" u="sng" dirty="0">
                <a:latin typeface="Calibri" panose="020F0502020204030204" pitchFamily="34" charset="0"/>
              </a:rPr>
              <a:t>equally binding as written consent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</a:rPr>
              <a:t>At times, someone other than the client offers consent to surgery</a:t>
            </a:r>
          </a:p>
          <a:p>
            <a:pPr lvl="0"/>
            <a:r>
              <a:rPr lang="en-US" sz="2400" b="1" u="sng" dirty="0">
                <a:latin typeface="Calibri" panose="020F0502020204030204" pitchFamily="34" charset="0"/>
              </a:rPr>
              <a:t>Two people </a:t>
            </a:r>
            <a:r>
              <a:rPr lang="en-US" sz="2400" dirty="0">
                <a:latin typeface="Calibri" panose="020F0502020204030204" pitchFamily="34" charset="0"/>
              </a:rPr>
              <a:t>must </a:t>
            </a:r>
            <a:r>
              <a:rPr lang="en-US" sz="2400" b="1" u="sng" dirty="0">
                <a:latin typeface="Calibri" panose="020F0502020204030204" pitchFamily="34" charset="0"/>
              </a:rPr>
              <a:t>validate</a:t>
            </a:r>
            <a:r>
              <a:rPr lang="en-US" sz="2400" dirty="0">
                <a:latin typeface="Calibri" panose="020F0502020204030204" pitchFamily="34" charset="0"/>
              </a:rPr>
              <a:t> that consent has been given</a:t>
            </a:r>
          </a:p>
          <a:p>
            <a:pPr lvl="0"/>
            <a:r>
              <a:rPr lang="en-US" sz="2400" b="1" u="sng" dirty="0">
                <a:latin typeface="Calibri" panose="020F0502020204030204" pitchFamily="34" charset="0"/>
              </a:rPr>
              <a:t>Written consent </a:t>
            </a:r>
            <a:r>
              <a:rPr lang="en-US" sz="2400" dirty="0">
                <a:latin typeface="Calibri" panose="020F0502020204030204" pitchFamily="34" charset="0"/>
              </a:rPr>
              <a:t>is still preferred for complex treatments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240" y="4646304"/>
            <a:ext cx="2593022" cy="221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8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445" y="44990"/>
            <a:ext cx="8911687" cy="1280890"/>
          </a:xfrm>
        </p:spPr>
        <p:txBody>
          <a:bodyPr/>
          <a:lstStyle/>
          <a:p>
            <a:r>
              <a:rPr lang="en-US" b="1" u="sng" dirty="0"/>
              <a:t>Types of Consent: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60120"/>
            <a:ext cx="10972800" cy="5593080"/>
          </a:xfrm>
        </p:spPr>
        <p:txBody>
          <a:bodyPr>
            <a:noAutofit/>
          </a:bodyPr>
          <a:lstStyle/>
          <a:p>
            <a:r>
              <a:rPr lang="en-US" sz="2800" b="1" u="sng" dirty="0"/>
              <a:t>Implied Consent</a:t>
            </a:r>
            <a:r>
              <a:rPr lang="en-US" sz="2800" b="1" u="sng" dirty="0" smtClean="0"/>
              <a:t>:</a:t>
            </a:r>
            <a:endParaRPr lang="en-US" sz="2800" dirty="0"/>
          </a:p>
          <a:p>
            <a:pPr lvl="0"/>
            <a:r>
              <a:rPr lang="en-US" sz="2500" dirty="0">
                <a:latin typeface="Calibri" panose="020F0502020204030204" pitchFamily="34" charset="0"/>
              </a:rPr>
              <a:t>Consent assumed </a:t>
            </a:r>
            <a:r>
              <a:rPr lang="en-US" sz="2500" b="1" u="sng" dirty="0">
                <a:latin typeface="Calibri" panose="020F0502020204030204" pitchFamily="34" charset="0"/>
              </a:rPr>
              <a:t>by the client’s actions</a:t>
            </a:r>
            <a:r>
              <a:rPr lang="en-US" sz="2500" dirty="0">
                <a:latin typeface="Calibri" panose="020F0502020204030204" pitchFamily="34" charset="0"/>
              </a:rPr>
              <a:t>, such as seeking out the care of a health care professional or </a:t>
            </a:r>
            <a:r>
              <a:rPr lang="en-US" sz="2500" b="1" u="sng" dirty="0">
                <a:latin typeface="Calibri" panose="020F0502020204030204" pitchFamily="34" charset="0"/>
              </a:rPr>
              <a:t>failure to resist or protest</a:t>
            </a:r>
            <a:r>
              <a:rPr lang="en-US" sz="2500" dirty="0">
                <a:latin typeface="Calibri" panose="020F0502020204030204" pitchFamily="34" charset="0"/>
              </a:rPr>
              <a:t>. </a:t>
            </a:r>
            <a:endParaRPr lang="en-US" sz="2500" dirty="0" smtClean="0">
              <a:latin typeface="Calibri" panose="020F0502020204030204" pitchFamily="34" charset="0"/>
            </a:endParaRPr>
          </a:p>
          <a:p>
            <a:pPr lvl="0"/>
            <a:r>
              <a:rPr lang="en-US" sz="2500" dirty="0" smtClean="0">
                <a:latin typeface="Calibri" panose="020F0502020204030204" pitchFamily="34" charset="0"/>
              </a:rPr>
              <a:t>More </a:t>
            </a:r>
            <a:r>
              <a:rPr lang="en-US" sz="2500" dirty="0">
                <a:latin typeface="Calibri" panose="020F0502020204030204" pitchFamily="34" charset="0"/>
              </a:rPr>
              <a:t>and more health care professionals are requesting written consent even for treatments within a health clinic (e.g., receiving immunizations at the clinic</a:t>
            </a:r>
            <a:r>
              <a:rPr lang="en-US" sz="2500" dirty="0" smtClean="0">
                <a:latin typeface="Calibri" panose="020F0502020204030204" pitchFamily="34" charset="0"/>
              </a:rPr>
              <a:t>).</a:t>
            </a:r>
          </a:p>
          <a:p>
            <a:pPr marL="0" lvl="0" indent="0">
              <a:buNone/>
            </a:pPr>
            <a:endParaRPr lang="en-US" sz="2500" dirty="0">
              <a:latin typeface="Calibri" panose="020F0502020204030204" pitchFamily="34" charset="0"/>
            </a:endParaRPr>
          </a:p>
          <a:p>
            <a:pPr lvl="0"/>
            <a:r>
              <a:rPr lang="en-US" sz="2500" dirty="0">
                <a:latin typeface="Calibri" panose="020F0502020204030204" pitchFamily="34" charset="0"/>
              </a:rPr>
              <a:t>By allowing themselves </a:t>
            </a:r>
            <a:r>
              <a:rPr lang="en-US" sz="2500" b="1" u="sng" dirty="0">
                <a:latin typeface="Calibri" panose="020F0502020204030204" pitchFamily="34" charset="0"/>
              </a:rPr>
              <a:t>to be admitted into a hospital</a:t>
            </a:r>
            <a:r>
              <a:rPr lang="en-US" sz="2500" dirty="0">
                <a:latin typeface="Calibri" panose="020F0502020204030204" pitchFamily="34" charset="0"/>
              </a:rPr>
              <a:t>, clients imply their consent to certain interventions (e.g., </a:t>
            </a:r>
            <a:r>
              <a:rPr lang="en-US" sz="2500" b="1" u="sng" dirty="0">
                <a:latin typeface="Calibri" panose="020F0502020204030204" pitchFamily="34" charset="0"/>
              </a:rPr>
              <a:t>allowing the nurse to give them a bath or take vital signs</a:t>
            </a:r>
            <a:r>
              <a:rPr lang="en-US" sz="2500" dirty="0">
                <a:latin typeface="Calibri" panose="020F0502020204030204" pitchFamily="34" charset="0"/>
              </a:rPr>
              <a:t>).  However, where possible </a:t>
            </a:r>
            <a:r>
              <a:rPr lang="en-US" sz="2500" b="1" u="sng" dirty="0">
                <a:latin typeface="Calibri" panose="020F0502020204030204" pitchFamily="34" charset="0"/>
              </a:rPr>
              <a:t>oral consent </a:t>
            </a:r>
            <a:r>
              <a:rPr lang="en-US" sz="2500" dirty="0">
                <a:latin typeface="Calibri" panose="020F0502020204030204" pitchFamily="34" charset="0"/>
              </a:rPr>
              <a:t>should be obtained.  “Is it okay if I change your dressing in a little while?” </a:t>
            </a:r>
            <a:r>
              <a:rPr lang="en-US" sz="2500" dirty="0" smtClean="0">
                <a:latin typeface="Calibri" panose="020F0502020204030204" pitchFamily="34" charset="0"/>
              </a:rPr>
              <a:t> </a:t>
            </a:r>
            <a:r>
              <a:rPr lang="en-US" sz="2500" dirty="0">
                <a:latin typeface="Calibri" panose="020F0502020204030204" pitchFamily="34" charset="0"/>
              </a:rPr>
              <a:t>*Refusal to treatment </a:t>
            </a:r>
            <a:r>
              <a:rPr lang="en-US" sz="2500" dirty="0" smtClean="0">
                <a:latin typeface="Calibri" panose="020F0502020204030204" pitchFamily="34" charset="0"/>
              </a:rPr>
              <a:t>are recorded  on health records with reasons for refusal provided by the client*</a:t>
            </a:r>
            <a:endParaRPr lang="en-US" sz="2500" dirty="0">
              <a:latin typeface="Calibri" panose="020F0502020204030204" pitchFamily="34" charset="0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768" y="167640"/>
            <a:ext cx="1330642" cy="133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5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085" y="227870"/>
            <a:ext cx="8911687" cy="1280890"/>
          </a:xfrm>
        </p:spPr>
        <p:txBody>
          <a:bodyPr/>
          <a:lstStyle/>
          <a:p>
            <a:r>
              <a:rPr lang="en-US" b="1" u="sng" dirty="0"/>
              <a:t>Who Can Give </a:t>
            </a:r>
            <a:r>
              <a:rPr lang="en-US" b="1" u="sng" dirty="0" smtClean="0"/>
              <a:t>Consent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127760"/>
            <a:ext cx="10698479" cy="52730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600" dirty="0">
                <a:latin typeface="Calibri" panose="020F0502020204030204" pitchFamily="34" charset="0"/>
              </a:rPr>
              <a:t>The </a:t>
            </a:r>
            <a:r>
              <a:rPr lang="en-US" sz="2600" b="1" u="sng" dirty="0">
                <a:latin typeface="Calibri" panose="020F0502020204030204" pitchFamily="34" charset="0"/>
              </a:rPr>
              <a:t>person </a:t>
            </a:r>
            <a:r>
              <a:rPr lang="en-US" sz="2600" b="1" u="sng" dirty="0" smtClean="0">
                <a:latin typeface="Calibri" panose="020F0502020204030204" pitchFamily="34" charset="0"/>
              </a:rPr>
              <a:t>receiving medical care </a:t>
            </a:r>
            <a:r>
              <a:rPr lang="en-US" sz="2600" dirty="0">
                <a:latin typeface="Calibri" panose="020F0502020204030204" pitchFamily="34" charset="0"/>
              </a:rPr>
              <a:t> </a:t>
            </a:r>
            <a:r>
              <a:rPr lang="en-US" sz="2600" dirty="0" smtClean="0">
                <a:latin typeface="Calibri" panose="020F0502020204030204" pitchFamily="34" charset="0"/>
              </a:rPr>
              <a:t>most </a:t>
            </a:r>
            <a:r>
              <a:rPr lang="en-US" sz="2600" dirty="0">
                <a:latin typeface="Calibri" panose="020F0502020204030204" pitchFamily="34" charset="0"/>
              </a:rPr>
              <a:t>often gives consent for treatment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lvl="0"/>
            <a:r>
              <a:rPr lang="en-US" sz="2600" dirty="0">
                <a:latin typeface="Calibri" panose="020F0502020204030204" pitchFamily="34" charset="0"/>
              </a:rPr>
              <a:t>If the person is </a:t>
            </a:r>
            <a:r>
              <a:rPr lang="en-US" sz="2600" b="1" u="sng" dirty="0">
                <a:latin typeface="Calibri" panose="020F0502020204030204" pitchFamily="34" charset="0"/>
              </a:rPr>
              <a:t>incapable</a:t>
            </a:r>
            <a:r>
              <a:rPr lang="en-US" sz="2600" dirty="0">
                <a:latin typeface="Calibri" panose="020F0502020204030204" pitchFamily="34" charset="0"/>
              </a:rPr>
              <a:t> of providing consent (e.g</a:t>
            </a:r>
            <a:r>
              <a:rPr lang="en-US" sz="2600" b="1" u="sng" dirty="0">
                <a:latin typeface="Calibri" panose="020F0502020204030204" pitchFamily="34" charset="0"/>
              </a:rPr>
              <a:t>., is unconscious or not mentally competent</a:t>
            </a:r>
            <a:r>
              <a:rPr lang="en-US" sz="2600" dirty="0">
                <a:latin typeface="Calibri" panose="020F0502020204030204" pitchFamily="34" charset="0"/>
              </a:rPr>
              <a:t>), the </a:t>
            </a:r>
            <a:r>
              <a:rPr lang="en-US" sz="2600" b="1" u="sng" dirty="0">
                <a:latin typeface="Calibri" panose="020F0502020204030204" pitchFamily="34" charset="0"/>
              </a:rPr>
              <a:t>person’s legal representative</a:t>
            </a:r>
            <a:r>
              <a:rPr lang="en-US" sz="2600" dirty="0">
                <a:latin typeface="Calibri" panose="020F0502020204030204" pitchFamily="34" charset="0"/>
              </a:rPr>
              <a:t> or </a:t>
            </a:r>
            <a:r>
              <a:rPr lang="en-US" sz="2600" b="1" u="sng" dirty="0">
                <a:latin typeface="Calibri" panose="020F0502020204030204" pitchFamily="34" charset="0"/>
              </a:rPr>
              <a:t>next of kin </a:t>
            </a:r>
            <a:r>
              <a:rPr lang="en-US" sz="2600" dirty="0">
                <a:latin typeface="Calibri" panose="020F0502020204030204" pitchFamily="34" charset="0"/>
              </a:rPr>
              <a:t>assumes the responsibility.  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lvl="0"/>
            <a:r>
              <a:rPr lang="en-US" sz="2600" dirty="0">
                <a:latin typeface="Calibri" panose="020F0502020204030204" pitchFamily="34" charset="0"/>
              </a:rPr>
              <a:t>The person who has </a:t>
            </a:r>
            <a:r>
              <a:rPr lang="en-US" sz="2600" b="1" u="sng" dirty="0">
                <a:latin typeface="Calibri" panose="020F0502020204030204" pitchFamily="34" charset="0"/>
              </a:rPr>
              <a:t>power of attorney</a:t>
            </a:r>
            <a:r>
              <a:rPr lang="en-US" sz="2600" u="sng" dirty="0">
                <a:latin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</a:rPr>
              <a:t>(A legal document naming a specific person or persons to act on behalf of another in matters concerning personal care, personal estate or both) may take on this duty.</a:t>
            </a:r>
          </a:p>
          <a:p>
            <a:pPr marL="0" indent="0"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lvl="0"/>
            <a:r>
              <a:rPr lang="en-US" sz="2600" dirty="0">
                <a:latin typeface="Calibri" panose="020F0502020204030204" pitchFamily="34" charset="0"/>
              </a:rPr>
              <a:t>If no power of attorney is present, most provinces and territories will allow a </a:t>
            </a:r>
            <a:r>
              <a:rPr lang="en-US" sz="2600" b="1" u="sng" dirty="0">
                <a:latin typeface="Calibri" panose="020F0502020204030204" pitchFamily="34" charset="0"/>
              </a:rPr>
              <a:t>spouse</a:t>
            </a:r>
            <a:r>
              <a:rPr lang="en-US" sz="2600" dirty="0">
                <a:latin typeface="Calibri" panose="020F0502020204030204" pitchFamily="34" charset="0"/>
              </a:rPr>
              <a:t> (</a:t>
            </a:r>
            <a:r>
              <a:rPr lang="en-US" sz="2600" b="1" u="sng" dirty="0">
                <a:latin typeface="Calibri" panose="020F0502020204030204" pitchFamily="34" charset="0"/>
              </a:rPr>
              <a:t>legal or common law</a:t>
            </a:r>
            <a:r>
              <a:rPr lang="en-US" sz="2600" dirty="0">
                <a:latin typeface="Calibri" panose="020F0502020204030204" pitchFamily="34" charset="0"/>
              </a:rPr>
              <a:t>) or another family member to legally provide consent.  In some locations, there is a designated order depending on the availability of particular relatives – typically, a </a:t>
            </a:r>
            <a:r>
              <a:rPr lang="en-US" sz="2600" b="1" u="sng" dirty="0">
                <a:latin typeface="Calibri" panose="020F0502020204030204" pitchFamily="34" charset="0"/>
              </a:rPr>
              <a:t>spouse</a:t>
            </a:r>
            <a:r>
              <a:rPr lang="en-US" sz="2600" dirty="0">
                <a:latin typeface="Calibri" panose="020F0502020204030204" pitchFamily="34" charset="0"/>
              </a:rPr>
              <a:t> will have control before a </a:t>
            </a:r>
            <a:r>
              <a:rPr lang="en-US" sz="2600" b="1" u="sng" dirty="0">
                <a:latin typeface="Calibri" panose="020F0502020204030204" pitchFamily="34" charset="0"/>
              </a:rPr>
              <a:t>mother and father</a:t>
            </a:r>
            <a:r>
              <a:rPr lang="en-US" sz="2600" dirty="0">
                <a:latin typeface="Calibri" panose="020F0502020204030204" pitchFamily="34" charset="0"/>
              </a:rPr>
              <a:t> who have control before a </a:t>
            </a:r>
            <a:r>
              <a:rPr lang="en-US" sz="2600" b="1" u="sng" dirty="0">
                <a:latin typeface="Calibri" panose="020F0502020204030204" pitchFamily="34" charset="0"/>
              </a:rPr>
              <a:t>sibling</a:t>
            </a:r>
            <a:r>
              <a:rPr lang="en-US" sz="2600" dirty="0">
                <a:latin typeface="Calibri" panose="020F0502020204030204" pitchFamily="34" charset="0"/>
              </a:rPr>
              <a:t>, then </a:t>
            </a:r>
            <a:r>
              <a:rPr lang="en-US" sz="2600" b="1" u="sng" dirty="0">
                <a:latin typeface="Calibri" panose="020F0502020204030204" pitchFamily="34" charset="0"/>
              </a:rPr>
              <a:t>aunts and uncles </a:t>
            </a:r>
            <a:r>
              <a:rPr lang="en-US" sz="2600" dirty="0">
                <a:latin typeface="Calibri" panose="020F0502020204030204" pitchFamily="34" charset="0"/>
              </a:rPr>
              <a:t>and so 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430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880</Words>
  <Application>Microsoft Office PowerPoint</Application>
  <PresentationFormat>Custom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Informed Consent to Treatment</vt:lpstr>
      <vt:lpstr>Informed Consent to Treatment</vt:lpstr>
      <vt:lpstr>Informed Consent</vt:lpstr>
      <vt:lpstr>Voluntary Consent: </vt:lpstr>
      <vt:lpstr>Types of Consent: </vt:lpstr>
      <vt:lpstr>Types of Consent: </vt:lpstr>
      <vt:lpstr>Types of Consent: </vt:lpstr>
      <vt:lpstr>Types of Consent: </vt:lpstr>
      <vt:lpstr>Who Can Give Consent </vt:lpstr>
      <vt:lpstr>PowerPoint Presentation</vt:lpstr>
    </vt:vector>
  </TitlesOfParts>
  <Company>Saskatoon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Informed Consent to Treatment</dc:title>
  <dc:creator>Rioux, Tina</dc:creator>
  <cp:lastModifiedBy>Chinook School Division</cp:lastModifiedBy>
  <cp:revision>12</cp:revision>
  <dcterms:created xsi:type="dcterms:W3CDTF">2015-02-12T05:25:57Z</dcterms:created>
  <dcterms:modified xsi:type="dcterms:W3CDTF">2016-03-02T19:54:39Z</dcterms:modified>
</cp:coreProperties>
</file>