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7" r:id="rId8"/>
    <p:sldId id="266" r:id="rId9"/>
    <p:sldId id="268" r:id="rId10"/>
    <p:sldId id="262" r:id="rId11"/>
    <p:sldId id="264"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518F7D-B709-4F6F-88A7-D3AF6707E69F}" type="datetimeFigureOut">
              <a:rPr lang="en-US"/>
              <a:pPr>
                <a:defRPr/>
              </a:pPr>
              <a:t>11/25/2019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DD5078B-A66E-4031-9695-4177BD628D22}" type="slidenum">
              <a:rPr lang="en-US"/>
              <a:pPr>
                <a:defRPr/>
              </a:pPr>
              <a:t>‹#›</a:t>
            </a:fld>
            <a:endParaRPr lang="en-US"/>
          </a:p>
        </p:txBody>
      </p:sp>
    </p:spTree>
    <p:extLst>
      <p:ext uri="{BB962C8B-B14F-4D97-AF65-F5344CB8AC3E}">
        <p14:creationId xmlns:p14="http://schemas.microsoft.com/office/powerpoint/2010/main" val="93991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FB9F3F-5C73-40EE-B1AD-BC6368B168DB}" type="datetimeFigureOut">
              <a:rPr lang="en-US"/>
              <a:pPr>
                <a:defRPr/>
              </a:pPr>
              <a:t>11/25/2019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75D2B2-F81A-4239-AAB7-898188746C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3F02EF-0837-498B-BF04-B1C18FFA7884}" type="datetimeFigureOut">
              <a:rPr lang="en-US"/>
              <a:pPr>
                <a:defRPr/>
              </a:pPr>
              <a:t>11/25/2019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E32338-72F4-4E8C-8BD0-6126F5CF8C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312579-C09F-4BE7-97C2-2871FF65A272}" type="datetimeFigureOut">
              <a:rPr lang="en-US"/>
              <a:pPr>
                <a:defRPr/>
              </a:pPr>
              <a:t>11/25/2019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62CFF1-8557-4AD7-950F-7022996045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477054-650E-43CE-B4AD-6183109C10E6}" type="datetimeFigureOut">
              <a:rPr lang="en-US"/>
              <a:pPr>
                <a:defRPr/>
              </a:pPr>
              <a:t>11/25/2019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F48945-B105-4209-9C5C-B86FEF1AD8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624D62-8017-46C2-A82E-B450A02916B0}" type="datetimeFigureOut">
              <a:rPr lang="en-US"/>
              <a:pPr>
                <a:defRPr/>
              </a:pPr>
              <a:t>11/25/2019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A26C8C-5AC0-4238-8710-8660FFE8BA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7B8B91-E113-4EDD-8865-D3EF1FDC3C25}" type="datetimeFigureOut">
              <a:rPr lang="en-US"/>
              <a:pPr>
                <a:defRPr/>
              </a:pPr>
              <a:t>11/25/2019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311B8A-B969-4D8C-AA5F-E5B2E30614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4013D0F-0FAC-4D8E-A142-AE735B0AAF89}" type="datetimeFigureOut">
              <a:rPr lang="en-US"/>
              <a:pPr>
                <a:defRPr/>
              </a:pPr>
              <a:t>11/25/2019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D69911-B1AC-4621-89EA-B804DBD9BA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F0F698-FC17-46D8-AFD2-07AACC642C65}" type="datetimeFigureOut">
              <a:rPr lang="en-US"/>
              <a:pPr>
                <a:defRPr/>
              </a:pPr>
              <a:t>11/25/2019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FDD45E-06AC-4CF8-AE59-F40402F5B6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14D6ED-76B0-4701-A868-2EB66D1C9DFF}" type="datetimeFigureOut">
              <a:rPr lang="en-US"/>
              <a:pPr>
                <a:defRPr/>
              </a:pPr>
              <a:t>11/25/2019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5C660A9-5B8F-425C-A6B7-E5F821087A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9D95FC-399F-4612-94FA-442D90ADD9A7}" type="datetimeFigureOut">
              <a:rPr lang="en-US"/>
              <a:pPr>
                <a:defRPr/>
              </a:pPr>
              <a:t>11/25/2019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32EEF-0579-4EFC-BB0F-DBB656AA71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2EAC6A-9A12-43B6-ADFC-BD831683F020}" type="datetimeFigureOut">
              <a:rPr lang="en-US"/>
              <a:pPr>
                <a:defRPr/>
              </a:pPr>
              <a:t>11/25/2019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35435C-FAD7-4880-9475-44061E7F9C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A027F52-FA62-4E7F-9249-7ED13A28F814}" type="datetimeFigureOut">
              <a:rPr lang="en-US"/>
              <a:pPr>
                <a:defRPr/>
              </a:pPr>
              <a:t>11/25/2019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2944D2A-E198-4A05-BB37-1370CF7D87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rtlCol="0">
            <a:normAutofit fontScale="90000"/>
          </a:bodyPr>
          <a:lstStyle/>
          <a:p>
            <a:pPr eaLnBrk="1" fontAlgn="auto" hangingPunct="1">
              <a:spcAft>
                <a:spcPts val="0"/>
              </a:spcAft>
              <a:defRPr/>
            </a:pPr>
            <a:r>
              <a:rPr lang="en-US" sz="5300" b="1" dirty="0" smtClean="0"/>
              <a:t>How </a:t>
            </a:r>
            <a:r>
              <a:rPr lang="en-US" sz="5300" b="1" dirty="0"/>
              <a:t>T</a:t>
            </a:r>
            <a:r>
              <a:rPr lang="en-US" sz="5300" b="1" dirty="0" smtClean="0"/>
              <a:t>o </a:t>
            </a:r>
            <a:r>
              <a:rPr lang="en-US" sz="5300" b="1" dirty="0"/>
              <a:t>D</a:t>
            </a:r>
            <a:r>
              <a:rPr lang="en-US" sz="5300" b="1" dirty="0" smtClean="0"/>
              <a:t>o </a:t>
            </a:r>
            <a:r>
              <a:rPr lang="en-US" sz="5300" b="1" dirty="0"/>
              <a:t>A</a:t>
            </a:r>
            <a:r>
              <a:rPr lang="en-US" sz="5300" b="1" dirty="0" smtClean="0"/>
              <a:t> </a:t>
            </a:r>
            <a:r>
              <a:rPr lang="en-US" sz="5300" b="1" dirty="0" smtClean="0"/>
              <a:t>Dihybrid Cross</a:t>
            </a:r>
            <a:br>
              <a:rPr lang="en-US" sz="5300" b="1" dirty="0" smtClean="0"/>
            </a:br>
            <a:r>
              <a:rPr lang="en-US" sz="5300" b="1" dirty="0" smtClean="0"/>
              <a:t>Using </a:t>
            </a:r>
            <a:r>
              <a:rPr lang="en-US" sz="5300" b="1" dirty="0"/>
              <a:t>A</a:t>
            </a:r>
            <a:r>
              <a:rPr lang="en-US" sz="5300" b="1" dirty="0" smtClean="0"/>
              <a:t> </a:t>
            </a:r>
            <a:r>
              <a:rPr lang="en-US" sz="5300" b="1" dirty="0" smtClean="0"/>
              <a:t>Punnett </a:t>
            </a:r>
            <a:r>
              <a:rPr lang="en-US" sz="5300" b="1" dirty="0" smtClean="0"/>
              <a:t>Square</a:t>
            </a:r>
            <a:endParaRPr lang="en-US" dirty="0"/>
          </a:p>
        </p:txBody>
      </p:sp>
      <p:sp>
        <p:nvSpPr>
          <p:cNvPr id="3" name="Subtitle 2"/>
          <p:cNvSpPr>
            <a:spLocks noGrp="1"/>
          </p:cNvSpPr>
          <p:nvPr>
            <p:ph type="subTitle" idx="1"/>
          </p:nvPr>
        </p:nvSpPr>
        <p:spPr>
          <a:xfrm>
            <a:off x="1371600" y="3886200"/>
            <a:ext cx="6400800" cy="685800"/>
          </a:xfrm>
        </p:spPr>
        <p:txBody>
          <a:bodyPr rtlCol="0">
            <a:noAutofit/>
          </a:bodyPr>
          <a:lstStyle/>
          <a:p>
            <a:pPr eaLnBrk="1" fontAlgn="auto" hangingPunct="1">
              <a:spcAft>
                <a:spcPts val="0"/>
              </a:spcAft>
              <a:buFont typeface="Arial" pitchFamily="34" charset="0"/>
              <a:buNone/>
              <a:defRPr/>
            </a:pPr>
            <a:r>
              <a:rPr lang="en-US" sz="4400" dirty="0" smtClean="0">
                <a:solidFill>
                  <a:schemeClr val="tx1"/>
                </a:solidFill>
              </a:rPr>
              <a:t>Bio 30</a:t>
            </a:r>
            <a:endParaRPr lang="en-US" sz="4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620" name="Group 92"/>
          <p:cNvGraphicFramePr>
            <a:graphicFrameLocks noGrp="1"/>
          </p:cNvGraphicFramePr>
          <p:nvPr/>
        </p:nvGraphicFramePr>
        <p:xfrm>
          <a:off x="1752600" y="990600"/>
          <a:ext cx="6096000" cy="48768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0"/>
                  </a:ext>
                </a:extLst>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extLst>
                  <a:ext uri="{0D108BD9-81ED-4DB2-BD59-A6C34878D82A}">
                    <a16:rowId xmlns:a16="http://schemas.microsoft.com/office/drawing/2014/main" val="10001"/>
                  </a:ext>
                </a:extLst>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extLst>
                  <a:ext uri="{0D108BD9-81ED-4DB2-BD59-A6C34878D82A}">
                    <a16:rowId xmlns:a16="http://schemas.microsoft.com/office/drawing/2014/main" val="10002"/>
                  </a:ext>
                </a:extLst>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3"/>
                  </a:ext>
                </a:extLst>
              </a:tr>
            </a:tbl>
          </a:graphicData>
        </a:graphic>
      </p:graphicFrame>
      <p:sp>
        <p:nvSpPr>
          <p:cNvPr id="22556" name="TextBox 4"/>
          <p:cNvSpPr txBox="1">
            <a:spLocks noChangeArrowheads="1"/>
          </p:cNvSpPr>
          <p:nvPr/>
        </p:nvSpPr>
        <p:spPr bwMode="auto">
          <a:xfrm>
            <a:off x="2097088"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7" name="TextBox 6"/>
          <p:cNvSpPr txBox="1">
            <a:spLocks noChangeArrowheads="1"/>
          </p:cNvSpPr>
          <p:nvPr/>
        </p:nvSpPr>
        <p:spPr bwMode="auto">
          <a:xfrm>
            <a:off x="914400" y="51054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8" name="TextBox 7"/>
          <p:cNvSpPr txBox="1">
            <a:spLocks noChangeArrowheads="1"/>
          </p:cNvSpPr>
          <p:nvPr/>
        </p:nvSpPr>
        <p:spPr bwMode="auto">
          <a:xfrm>
            <a:off x="914400" y="38862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9" name="TextBox 9"/>
          <p:cNvSpPr txBox="1">
            <a:spLocks noChangeArrowheads="1"/>
          </p:cNvSpPr>
          <p:nvPr/>
        </p:nvSpPr>
        <p:spPr bwMode="auto">
          <a:xfrm>
            <a:off x="914400" y="1425575"/>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0" name="TextBox 10"/>
          <p:cNvSpPr txBox="1">
            <a:spLocks noChangeArrowheads="1"/>
          </p:cNvSpPr>
          <p:nvPr/>
        </p:nvSpPr>
        <p:spPr bwMode="auto">
          <a:xfrm>
            <a:off x="3505200"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1" name="TextBox 11"/>
          <p:cNvSpPr txBox="1">
            <a:spLocks noChangeArrowheads="1"/>
          </p:cNvSpPr>
          <p:nvPr/>
        </p:nvSpPr>
        <p:spPr bwMode="auto">
          <a:xfrm>
            <a:off x="5486400"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2" name="TextBox 12"/>
          <p:cNvSpPr txBox="1">
            <a:spLocks noChangeArrowheads="1"/>
          </p:cNvSpPr>
          <p:nvPr/>
        </p:nvSpPr>
        <p:spPr bwMode="auto">
          <a:xfrm>
            <a:off x="7086600" y="492125"/>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3" name="TextBox 13"/>
          <p:cNvSpPr txBox="1">
            <a:spLocks noChangeArrowheads="1"/>
          </p:cNvSpPr>
          <p:nvPr/>
        </p:nvSpPr>
        <p:spPr bwMode="auto">
          <a:xfrm>
            <a:off x="914400" y="26670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621" name="Line 93"/>
          <p:cNvSpPr>
            <a:spLocks noChangeShapeType="1"/>
          </p:cNvSpPr>
          <p:nvPr/>
        </p:nvSpPr>
        <p:spPr bwMode="auto">
          <a:xfrm flipV="1">
            <a:off x="1143000" y="1295400"/>
            <a:ext cx="990600" cy="228600"/>
          </a:xfrm>
          <a:prstGeom prst="line">
            <a:avLst/>
          </a:prstGeom>
          <a:noFill/>
          <a:ln w="9525">
            <a:solidFill>
              <a:schemeClr val="tx1"/>
            </a:solidFill>
            <a:round/>
            <a:headEnd/>
            <a:tailEnd type="triangle" w="med" len="med"/>
          </a:ln>
        </p:spPr>
        <p:txBody>
          <a:bodyPr/>
          <a:lstStyle/>
          <a:p>
            <a:endParaRPr lang="en-US"/>
          </a:p>
        </p:txBody>
      </p:sp>
      <p:sp>
        <p:nvSpPr>
          <p:cNvPr id="22623" name="Line 95"/>
          <p:cNvSpPr>
            <a:spLocks noChangeShapeType="1"/>
          </p:cNvSpPr>
          <p:nvPr/>
        </p:nvSpPr>
        <p:spPr bwMode="auto">
          <a:xfrm>
            <a:off x="2133600" y="762000"/>
            <a:ext cx="304800" cy="381000"/>
          </a:xfrm>
          <a:prstGeom prst="line">
            <a:avLst/>
          </a:prstGeom>
          <a:noFill/>
          <a:ln w="9525">
            <a:solidFill>
              <a:schemeClr val="tx1"/>
            </a:solidFill>
            <a:round/>
            <a:headEnd/>
            <a:tailEnd type="triangle" w="med" len="med"/>
          </a:ln>
        </p:spPr>
        <p:txBody>
          <a:bodyPr/>
          <a:lstStyle/>
          <a:p>
            <a:endParaRPr lang="en-US"/>
          </a:p>
        </p:txBody>
      </p:sp>
      <p:sp>
        <p:nvSpPr>
          <p:cNvPr id="22624" name="Line 96"/>
          <p:cNvSpPr>
            <a:spLocks noChangeShapeType="1"/>
          </p:cNvSpPr>
          <p:nvPr/>
        </p:nvSpPr>
        <p:spPr bwMode="auto">
          <a:xfrm flipV="1">
            <a:off x="1295400" y="1371600"/>
            <a:ext cx="1295400" cy="381000"/>
          </a:xfrm>
          <a:prstGeom prst="line">
            <a:avLst/>
          </a:prstGeom>
          <a:noFill/>
          <a:ln w="9525">
            <a:solidFill>
              <a:schemeClr val="tx1"/>
            </a:solidFill>
            <a:round/>
            <a:headEnd/>
            <a:tailEnd type="triangle" w="med" len="med"/>
          </a:ln>
        </p:spPr>
        <p:txBody>
          <a:bodyPr/>
          <a:lstStyle/>
          <a:p>
            <a:endParaRPr lang="en-US"/>
          </a:p>
        </p:txBody>
      </p:sp>
      <p:sp>
        <p:nvSpPr>
          <p:cNvPr id="22625" name="Line 97"/>
          <p:cNvSpPr>
            <a:spLocks noChangeShapeType="1"/>
          </p:cNvSpPr>
          <p:nvPr/>
        </p:nvSpPr>
        <p:spPr bwMode="auto">
          <a:xfrm>
            <a:off x="2514600" y="685800"/>
            <a:ext cx="304800" cy="457200"/>
          </a:xfrm>
          <a:prstGeom prst="line">
            <a:avLst/>
          </a:prstGeom>
          <a:noFill/>
          <a:ln w="9525">
            <a:solidFill>
              <a:schemeClr val="tx1"/>
            </a:solidFill>
            <a:round/>
            <a:headEnd/>
            <a:tailEnd type="triangle" w="med" len="med"/>
          </a:ln>
        </p:spPr>
        <p:txBody>
          <a:bodyPr/>
          <a:lstStyle/>
          <a:p>
            <a:endParaRPr lang="en-US"/>
          </a:p>
        </p:txBody>
      </p:sp>
      <p:sp>
        <p:nvSpPr>
          <p:cNvPr id="22626" name="Line 98"/>
          <p:cNvSpPr>
            <a:spLocks noChangeShapeType="1"/>
          </p:cNvSpPr>
          <p:nvPr/>
        </p:nvSpPr>
        <p:spPr bwMode="auto">
          <a:xfrm flipV="1">
            <a:off x="1143000" y="3886200"/>
            <a:ext cx="2743200" cy="152400"/>
          </a:xfrm>
          <a:prstGeom prst="line">
            <a:avLst/>
          </a:prstGeom>
          <a:noFill/>
          <a:ln w="9525">
            <a:solidFill>
              <a:schemeClr val="tx1"/>
            </a:solidFill>
            <a:round/>
            <a:headEnd/>
            <a:tailEnd type="triangle" w="med" len="med"/>
          </a:ln>
        </p:spPr>
        <p:txBody>
          <a:bodyPr/>
          <a:lstStyle/>
          <a:p>
            <a:endParaRPr lang="en-US"/>
          </a:p>
        </p:txBody>
      </p:sp>
      <p:sp>
        <p:nvSpPr>
          <p:cNvPr id="22627" name="Line 99"/>
          <p:cNvSpPr>
            <a:spLocks noChangeShapeType="1"/>
          </p:cNvSpPr>
          <p:nvPr/>
        </p:nvSpPr>
        <p:spPr bwMode="auto">
          <a:xfrm>
            <a:off x="3581400" y="685800"/>
            <a:ext cx="228600" cy="2895600"/>
          </a:xfrm>
          <a:prstGeom prst="line">
            <a:avLst/>
          </a:prstGeom>
          <a:noFill/>
          <a:ln w="9525">
            <a:solidFill>
              <a:schemeClr val="tx1"/>
            </a:solidFill>
            <a:round/>
            <a:headEnd/>
            <a:tailEnd type="triangle" w="med" len="med"/>
          </a:ln>
        </p:spPr>
        <p:txBody>
          <a:bodyPr/>
          <a:lstStyle/>
          <a:p>
            <a:endParaRPr lang="en-US"/>
          </a:p>
        </p:txBody>
      </p:sp>
      <p:sp>
        <p:nvSpPr>
          <p:cNvPr id="22628" name="Line 100"/>
          <p:cNvSpPr>
            <a:spLocks noChangeShapeType="1"/>
          </p:cNvSpPr>
          <p:nvPr/>
        </p:nvSpPr>
        <p:spPr bwMode="auto">
          <a:xfrm flipV="1">
            <a:off x="1295400" y="3581400"/>
            <a:ext cx="2819400" cy="609600"/>
          </a:xfrm>
          <a:prstGeom prst="line">
            <a:avLst/>
          </a:prstGeom>
          <a:noFill/>
          <a:ln w="9525">
            <a:solidFill>
              <a:schemeClr val="tx1"/>
            </a:solidFill>
            <a:round/>
            <a:headEnd/>
            <a:tailEnd type="triangle" w="med" len="med"/>
          </a:ln>
        </p:spPr>
        <p:txBody>
          <a:bodyPr/>
          <a:lstStyle/>
          <a:p>
            <a:endParaRPr lang="en-US"/>
          </a:p>
        </p:txBody>
      </p:sp>
      <p:sp>
        <p:nvSpPr>
          <p:cNvPr id="22629" name="Line 101"/>
          <p:cNvSpPr>
            <a:spLocks noChangeShapeType="1"/>
          </p:cNvSpPr>
          <p:nvPr/>
        </p:nvSpPr>
        <p:spPr bwMode="auto">
          <a:xfrm>
            <a:off x="3886200" y="762000"/>
            <a:ext cx="381000" cy="2819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620"/>
                                        </p:tgtEl>
                                        <p:attrNameLst>
                                          <p:attrName>style.visibility</p:attrName>
                                        </p:attrNameLst>
                                      </p:cBhvr>
                                      <p:to>
                                        <p:strVal val="visible"/>
                                      </p:to>
                                    </p:set>
                                    <p:anim calcmode="lin" valueType="num">
                                      <p:cBhvr additive="base">
                                        <p:cTn id="7" dur="1250" fill="hold"/>
                                        <p:tgtEl>
                                          <p:spTgt spid="22620"/>
                                        </p:tgtEl>
                                        <p:attrNameLst>
                                          <p:attrName>ppt_x</p:attrName>
                                        </p:attrNameLst>
                                      </p:cBhvr>
                                      <p:tavLst>
                                        <p:tav tm="0">
                                          <p:val>
                                            <p:strVal val="#ppt_x"/>
                                          </p:val>
                                        </p:tav>
                                        <p:tav tm="100000">
                                          <p:val>
                                            <p:strVal val="#ppt_x"/>
                                          </p:val>
                                        </p:tav>
                                      </p:tavLst>
                                    </p:anim>
                                    <p:anim calcmode="lin" valueType="num">
                                      <p:cBhvr additive="base">
                                        <p:cTn id="8" dur="1250" fill="hold"/>
                                        <p:tgtEl>
                                          <p:spTgt spid="226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621"/>
                                        </p:tgtEl>
                                        <p:attrNameLst>
                                          <p:attrName>style.visibility</p:attrName>
                                        </p:attrNameLst>
                                      </p:cBhvr>
                                      <p:to>
                                        <p:strVal val="visible"/>
                                      </p:to>
                                    </p:set>
                                    <p:anim calcmode="lin" valueType="num">
                                      <p:cBhvr additive="base">
                                        <p:cTn id="13" dur="500" fill="hold"/>
                                        <p:tgtEl>
                                          <p:spTgt spid="22621"/>
                                        </p:tgtEl>
                                        <p:attrNameLst>
                                          <p:attrName>ppt_x</p:attrName>
                                        </p:attrNameLst>
                                      </p:cBhvr>
                                      <p:tavLst>
                                        <p:tav tm="0">
                                          <p:val>
                                            <p:strVal val="#ppt_x"/>
                                          </p:val>
                                        </p:tav>
                                        <p:tav tm="100000">
                                          <p:val>
                                            <p:strVal val="#ppt_x"/>
                                          </p:val>
                                        </p:tav>
                                      </p:tavLst>
                                    </p:anim>
                                    <p:anim calcmode="lin" valueType="num">
                                      <p:cBhvr additive="base">
                                        <p:cTn id="14" dur="500" fill="hold"/>
                                        <p:tgtEl>
                                          <p:spTgt spid="226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623"/>
                                        </p:tgtEl>
                                        <p:attrNameLst>
                                          <p:attrName>style.visibility</p:attrName>
                                        </p:attrNameLst>
                                      </p:cBhvr>
                                      <p:to>
                                        <p:strVal val="visible"/>
                                      </p:to>
                                    </p:set>
                                    <p:anim calcmode="lin" valueType="num">
                                      <p:cBhvr additive="base">
                                        <p:cTn id="19" dur="500" fill="hold"/>
                                        <p:tgtEl>
                                          <p:spTgt spid="22623"/>
                                        </p:tgtEl>
                                        <p:attrNameLst>
                                          <p:attrName>ppt_x</p:attrName>
                                        </p:attrNameLst>
                                      </p:cBhvr>
                                      <p:tavLst>
                                        <p:tav tm="0">
                                          <p:val>
                                            <p:strVal val="#ppt_x"/>
                                          </p:val>
                                        </p:tav>
                                        <p:tav tm="100000">
                                          <p:val>
                                            <p:strVal val="#ppt_x"/>
                                          </p:val>
                                        </p:tav>
                                      </p:tavLst>
                                    </p:anim>
                                    <p:anim calcmode="lin" valueType="num">
                                      <p:cBhvr additive="base">
                                        <p:cTn id="20" dur="500" fill="hold"/>
                                        <p:tgtEl>
                                          <p:spTgt spid="226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624"/>
                                        </p:tgtEl>
                                        <p:attrNameLst>
                                          <p:attrName>style.visibility</p:attrName>
                                        </p:attrNameLst>
                                      </p:cBhvr>
                                      <p:to>
                                        <p:strVal val="visible"/>
                                      </p:to>
                                    </p:set>
                                    <p:anim calcmode="lin" valueType="num">
                                      <p:cBhvr additive="base">
                                        <p:cTn id="25" dur="500" fill="hold"/>
                                        <p:tgtEl>
                                          <p:spTgt spid="22624"/>
                                        </p:tgtEl>
                                        <p:attrNameLst>
                                          <p:attrName>ppt_x</p:attrName>
                                        </p:attrNameLst>
                                      </p:cBhvr>
                                      <p:tavLst>
                                        <p:tav tm="0">
                                          <p:val>
                                            <p:strVal val="#ppt_x"/>
                                          </p:val>
                                        </p:tav>
                                        <p:tav tm="100000">
                                          <p:val>
                                            <p:strVal val="#ppt_x"/>
                                          </p:val>
                                        </p:tav>
                                      </p:tavLst>
                                    </p:anim>
                                    <p:anim calcmode="lin" valueType="num">
                                      <p:cBhvr additive="base">
                                        <p:cTn id="26" dur="500" fill="hold"/>
                                        <p:tgtEl>
                                          <p:spTgt spid="226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625"/>
                                        </p:tgtEl>
                                        <p:attrNameLst>
                                          <p:attrName>style.visibility</p:attrName>
                                        </p:attrNameLst>
                                      </p:cBhvr>
                                      <p:to>
                                        <p:strVal val="visible"/>
                                      </p:to>
                                    </p:set>
                                    <p:anim calcmode="lin" valueType="num">
                                      <p:cBhvr additive="base">
                                        <p:cTn id="31" dur="500" fill="hold"/>
                                        <p:tgtEl>
                                          <p:spTgt spid="22625"/>
                                        </p:tgtEl>
                                        <p:attrNameLst>
                                          <p:attrName>ppt_x</p:attrName>
                                        </p:attrNameLst>
                                      </p:cBhvr>
                                      <p:tavLst>
                                        <p:tav tm="0">
                                          <p:val>
                                            <p:strVal val="#ppt_x"/>
                                          </p:val>
                                        </p:tav>
                                        <p:tav tm="100000">
                                          <p:val>
                                            <p:strVal val="#ppt_x"/>
                                          </p:val>
                                        </p:tav>
                                      </p:tavLst>
                                    </p:anim>
                                    <p:anim calcmode="lin" valueType="num">
                                      <p:cBhvr additive="base">
                                        <p:cTn id="32" dur="500" fill="hold"/>
                                        <p:tgtEl>
                                          <p:spTgt spid="226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626"/>
                                        </p:tgtEl>
                                        <p:attrNameLst>
                                          <p:attrName>style.visibility</p:attrName>
                                        </p:attrNameLst>
                                      </p:cBhvr>
                                      <p:to>
                                        <p:strVal val="visible"/>
                                      </p:to>
                                    </p:set>
                                    <p:anim calcmode="lin" valueType="num">
                                      <p:cBhvr additive="base">
                                        <p:cTn id="37" dur="500" fill="hold"/>
                                        <p:tgtEl>
                                          <p:spTgt spid="22626"/>
                                        </p:tgtEl>
                                        <p:attrNameLst>
                                          <p:attrName>ppt_x</p:attrName>
                                        </p:attrNameLst>
                                      </p:cBhvr>
                                      <p:tavLst>
                                        <p:tav tm="0">
                                          <p:val>
                                            <p:strVal val="#ppt_x"/>
                                          </p:val>
                                        </p:tav>
                                        <p:tav tm="100000">
                                          <p:val>
                                            <p:strVal val="#ppt_x"/>
                                          </p:val>
                                        </p:tav>
                                      </p:tavLst>
                                    </p:anim>
                                    <p:anim calcmode="lin" valueType="num">
                                      <p:cBhvr additive="base">
                                        <p:cTn id="38" dur="500" fill="hold"/>
                                        <p:tgtEl>
                                          <p:spTgt spid="226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627"/>
                                        </p:tgtEl>
                                        <p:attrNameLst>
                                          <p:attrName>style.visibility</p:attrName>
                                        </p:attrNameLst>
                                      </p:cBhvr>
                                      <p:to>
                                        <p:strVal val="visible"/>
                                      </p:to>
                                    </p:set>
                                    <p:anim calcmode="lin" valueType="num">
                                      <p:cBhvr additive="base">
                                        <p:cTn id="43" dur="500" fill="hold"/>
                                        <p:tgtEl>
                                          <p:spTgt spid="22627"/>
                                        </p:tgtEl>
                                        <p:attrNameLst>
                                          <p:attrName>ppt_x</p:attrName>
                                        </p:attrNameLst>
                                      </p:cBhvr>
                                      <p:tavLst>
                                        <p:tav tm="0">
                                          <p:val>
                                            <p:strVal val="#ppt_x"/>
                                          </p:val>
                                        </p:tav>
                                        <p:tav tm="100000">
                                          <p:val>
                                            <p:strVal val="#ppt_x"/>
                                          </p:val>
                                        </p:tav>
                                      </p:tavLst>
                                    </p:anim>
                                    <p:anim calcmode="lin" valueType="num">
                                      <p:cBhvr additive="base">
                                        <p:cTn id="44" dur="500" fill="hold"/>
                                        <p:tgtEl>
                                          <p:spTgt spid="226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628"/>
                                        </p:tgtEl>
                                        <p:attrNameLst>
                                          <p:attrName>style.visibility</p:attrName>
                                        </p:attrNameLst>
                                      </p:cBhvr>
                                      <p:to>
                                        <p:strVal val="visible"/>
                                      </p:to>
                                    </p:set>
                                    <p:anim calcmode="lin" valueType="num">
                                      <p:cBhvr additive="base">
                                        <p:cTn id="49" dur="500" fill="hold"/>
                                        <p:tgtEl>
                                          <p:spTgt spid="22628"/>
                                        </p:tgtEl>
                                        <p:attrNameLst>
                                          <p:attrName>ppt_x</p:attrName>
                                        </p:attrNameLst>
                                      </p:cBhvr>
                                      <p:tavLst>
                                        <p:tav tm="0">
                                          <p:val>
                                            <p:strVal val="#ppt_x"/>
                                          </p:val>
                                        </p:tav>
                                        <p:tav tm="100000">
                                          <p:val>
                                            <p:strVal val="#ppt_x"/>
                                          </p:val>
                                        </p:tav>
                                      </p:tavLst>
                                    </p:anim>
                                    <p:anim calcmode="lin" valueType="num">
                                      <p:cBhvr additive="base">
                                        <p:cTn id="50" dur="500" fill="hold"/>
                                        <p:tgtEl>
                                          <p:spTgt spid="2262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629"/>
                                        </p:tgtEl>
                                        <p:attrNameLst>
                                          <p:attrName>style.visibility</p:attrName>
                                        </p:attrNameLst>
                                      </p:cBhvr>
                                      <p:to>
                                        <p:strVal val="visible"/>
                                      </p:to>
                                    </p:set>
                                    <p:anim calcmode="lin" valueType="num">
                                      <p:cBhvr additive="base">
                                        <p:cTn id="55" dur="500" fill="hold"/>
                                        <p:tgtEl>
                                          <p:spTgt spid="22629"/>
                                        </p:tgtEl>
                                        <p:attrNameLst>
                                          <p:attrName>ppt_x</p:attrName>
                                        </p:attrNameLst>
                                      </p:cBhvr>
                                      <p:tavLst>
                                        <p:tav tm="0">
                                          <p:val>
                                            <p:strVal val="#ppt_x"/>
                                          </p:val>
                                        </p:tav>
                                        <p:tav tm="100000">
                                          <p:val>
                                            <p:strVal val="#ppt_x"/>
                                          </p:val>
                                        </p:tav>
                                      </p:tavLst>
                                    </p:anim>
                                    <p:anim calcmode="lin" valueType="num">
                                      <p:cBhvr additive="base">
                                        <p:cTn id="56" dur="500" fill="hold"/>
                                        <p:tgtEl>
                                          <p:spTgt spid="22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21" grpId="0" animBg="1"/>
      <p:bldP spid="22623" grpId="0" animBg="1"/>
      <p:bldP spid="22624" grpId="0" animBg="1"/>
      <p:bldP spid="22625" grpId="0" animBg="1"/>
      <p:bldP spid="22626" grpId="0" animBg="1"/>
      <p:bldP spid="22627" grpId="0" animBg="1"/>
      <p:bldP spid="22628" grpId="0" animBg="1"/>
      <p:bldP spid="226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59" name="Group 83"/>
          <p:cNvGraphicFramePr>
            <a:graphicFrameLocks noGrp="1"/>
          </p:cNvGraphicFramePr>
          <p:nvPr/>
        </p:nvGraphicFramePr>
        <p:xfrm>
          <a:off x="1752600" y="990600"/>
          <a:ext cx="6096000" cy="48768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0"/>
                  </a:ext>
                </a:extLst>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extLst>
                  <a:ext uri="{0D108BD9-81ED-4DB2-BD59-A6C34878D82A}">
                    <a16:rowId xmlns:a16="http://schemas.microsoft.com/office/drawing/2014/main" val="10001"/>
                  </a:ext>
                </a:extLst>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extLst>
                  <a:ext uri="{0D108BD9-81ED-4DB2-BD59-A6C34878D82A}">
                    <a16:rowId xmlns:a16="http://schemas.microsoft.com/office/drawing/2014/main" val="10002"/>
                  </a:ext>
                </a:extLst>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3"/>
                  </a:ext>
                </a:extLst>
              </a:tr>
            </a:tbl>
          </a:graphicData>
        </a:graphic>
      </p:graphicFrame>
      <p:sp>
        <p:nvSpPr>
          <p:cNvPr id="24604" name="TextBox 4"/>
          <p:cNvSpPr txBox="1">
            <a:spLocks noChangeArrowheads="1"/>
          </p:cNvSpPr>
          <p:nvPr/>
        </p:nvSpPr>
        <p:spPr bwMode="auto">
          <a:xfrm>
            <a:off x="2097088"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5" name="TextBox 6"/>
          <p:cNvSpPr txBox="1">
            <a:spLocks noChangeArrowheads="1"/>
          </p:cNvSpPr>
          <p:nvPr/>
        </p:nvSpPr>
        <p:spPr bwMode="auto">
          <a:xfrm>
            <a:off x="914400" y="51054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6" name="TextBox 7"/>
          <p:cNvSpPr txBox="1">
            <a:spLocks noChangeArrowheads="1"/>
          </p:cNvSpPr>
          <p:nvPr/>
        </p:nvSpPr>
        <p:spPr bwMode="auto">
          <a:xfrm>
            <a:off x="914400" y="38862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7" name="TextBox 9"/>
          <p:cNvSpPr txBox="1">
            <a:spLocks noChangeArrowheads="1"/>
          </p:cNvSpPr>
          <p:nvPr/>
        </p:nvSpPr>
        <p:spPr bwMode="auto">
          <a:xfrm>
            <a:off x="914400" y="1425575"/>
            <a:ext cx="5334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8" name="TextBox 10"/>
          <p:cNvSpPr txBox="1">
            <a:spLocks noChangeArrowheads="1"/>
          </p:cNvSpPr>
          <p:nvPr/>
        </p:nvSpPr>
        <p:spPr bwMode="auto">
          <a:xfrm>
            <a:off x="3505200"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9" name="TextBox 11"/>
          <p:cNvSpPr txBox="1">
            <a:spLocks noChangeArrowheads="1"/>
          </p:cNvSpPr>
          <p:nvPr/>
        </p:nvSpPr>
        <p:spPr bwMode="auto">
          <a:xfrm>
            <a:off x="5486400"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10" name="TextBox 12"/>
          <p:cNvSpPr txBox="1">
            <a:spLocks noChangeArrowheads="1"/>
          </p:cNvSpPr>
          <p:nvPr/>
        </p:nvSpPr>
        <p:spPr bwMode="auto">
          <a:xfrm>
            <a:off x="7086600" y="492125"/>
            <a:ext cx="5334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24611" name="TextBox 13"/>
          <p:cNvSpPr txBox="1">
            <a:spLocks noChangeArrowheads="1"/>
          </p:cNvSpPr>
          <p:nvPr/>
        </p:nvSpPr>
        <p:spPr bwMode="auto">
          <a:xfrm>
            <a:off x="914400" y="26670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pic>
        <p:nvPicPr>
          <p:cNvPr id="24612" name="Picture 2"/>
          <p:cNvPicPr>
            <a:picLocks noChangeAspect="1"/>
          </p:cNvPicPr>
          <p:nvPr/>
        </p:nvPicPr>
        <p:blipFill>
          <a:blip r:embed="rId2"/>
          <a:srcRect/>
          <a:stretch>
            <a:fillRect/>
          </a:stretch>
        </p:blipFill>
        <p:spPr bwMode="auto">
          <a:xfrm>
            <a:off x="2209800" y="1447800"/>
            <a:ext cx="804863" cy="652463"/>
          </a:xfrm>
          <a:prstGeom prst="rect">
            <a:avLst/>
          </a:prstGeom>
          <a:noFill/>
          <a:ln w="9525">
            <a:noFill/>
            <a:miter lim="800000"/>
            <a:headEnd/>
            <a:tailEnd/>
          </a:ln>
        </p:spPr>
      </p:pic>
      <p:pic>
        <p:nvPicPr>
          <p:cNvPr id="24613" name="Picture 14"/>
          <p:cNvPicPr>
            <a:picLocks noChangeAspect="1"/>
          </p:cNvPicPr>
          <p:nvPr/>
        </p:nvPicPr>
        <p:blipFill>
          <a:blip r:embed="rId2"/>
          <a:srcRect/>
          <a:stretch>
            <a:fillRect/>
          </a:stretch>
        </p:blipFill>
        <p:spPr bwMode="auto">
          <a:xfrm>
            <a:off x="2151063" y="2667000"/>
            <a:ext cx="804862" cy="652463"/>
          </a:xfrm>
          <a:prstGeom prst="rect">
            <a:avLst/>
          </a:prstGeom>
          <a:noFill/>
          <a:ln w="9525">
            <a:noFill/>
            <a:miter lim="800000"/>
            <a:headEnd/>
            <a:tailEnd/>
          </a:ln>
        </p:spPr>
      </p:pic>
      <p:pic>
        <p:nvPicPr>
          <p:cNvPr id="24614" name="Picture 15"/>
          <p:cNvPicPr>
            <a:picLocks noChangeAspect="1"/>
          </p:cNvPicPr>
          <p:nvPr/>
        </p:nvPicPr>
        <p:blipFill>
          <a:blip r:embed="rId2"/>
          <a:srcRect/>
          <a:stretch>
            <a:fillRect/>
          </a:stretch>
        </p:blipFill>
        <p:spPr bwMode="auto">
          <a:xfrm>
            <a:off x="3636963" y="3886200"/>
            <a:ext cx="803275" cy="652463"/>
          </a:xfrm>
          <a:prstGeom prst="rect">
            <a:avLst/>
          </a:prstGeom>
          <a:noFill/>
          <a:ln w="9525">
            <a:noFill/>
            <a:miter lim="800000"/>
            <a:headEnd/>
            <a:tailEnd/>
          </a:ln>
        </p:spPr>
      </p:pic>
      <p:pic>
        <p:nvPicPr>
          <p:cNvPr id="24615" name="Picture 16"/>
          <p:cNvPicPr>
            <a:picLocks noChangeAspect="1"/>
          </p:cNvPicPr>
          <p:nvPr/>
        </p:nvPicPr>
        <p:blipFill>
          <a:blip r:embed="rId2"/>
          <a:srcRect/>
          <a:stretch>
            <a:fillRect/>
          </a:stretch>
        </p:blipFill>
        <p:spPr bwMode="auto">
          <a:xfrm>
            <a:off x="5146675" y="2667000"/>
            <a:ext cx="804863" cy="652463"/>
          </a:xfrm>
          <a:prstGeom prst="rect">
            <a:avLst/>
          </a:prstGeom>
          <a:noFill/>
          <a:ln w="9525">
            <a:noFill/>
            <a:miter lim="800000"/>
            <a:headEnd/>
            <a:tailEnd/>
          </a:ln>
        </p:spPr>
      </p:pic>
      <p:pic>
        <p:nvPicPr>
          <p:cNvPr id="24616" name="Picture 17"/>
          <p:cNvPicPr>
            <a:picLocks noChangeAspect="1"/>
          </p:cNvPicPr>
          <p:nvPr/>
        </p:nvPicPr>
        <p:blipFill>
          <a:blip r:embed="rId2"/>
          <a:srcRect/>
          <a:stretch>
            <a:fillRect/>
          </a:stretch>
        </p:blipFill>
        <p:spPr bwMode="auto">
          <a:xfrm>
            <a:off x="3744913" y="1460500"/>
            <a:ext cx="804862" cy="652463"/>
          </a:xfrm>
          <a:prstGeom prst="rect">
            <a:avLst/>
          </a:prstGeom>
          <a:noFill/>
          <a:ln w="9525">
            <a:noFill/>
            <a:miter lim="800000"/>
            <a:headEnd/>
            <a:tailEnd/>
          </a:ln>
        </p:spPr>
      </p:pic>
      <p:pic>
        <p:nvPicPr>
          <p:cNvPr id="24617" name="Picture 18"/>
          <p:cNvPicPr>
            <a:picLocks noChangeAspect="1"/>
          </p:cNvPicPr>
          <p:nvPr/>
        </p:nvPicPr>
        <p:blipFill>
          <a:blip r:embed="rId2"/>
          <a:srcRect/>
          <a:stretch>
            <a:fillRect/>
          </a:stretch>
        </p:blipFill>
        <p:spPr bwMode="auto">
          <a:xfrm>
            <a:off x="5146675" y="1493838"/>
            <a:ext cx="804863" cy="654050"/>
          </a:xfrm>
          <a:prstGeom prst="rect">
            <a:avLst/>
          </a:prstGeom>
          <a:noFill/>
          <a:ln w="9525">
            <a:noFill/>
            <a:miter lim="800000"/>
            <a:headEnd/>
            <a:tailEnd/>
          </a:ln>
        </p:spPr>
      </p:pic>
      <p:pic>
        <p:nvPicPr>
          <p:cNvPr id="24618" name="Picture 19"/>
          <p:cNvPicPr>
            <a:picLocks noChangeAspect="1"/>
          </p:cNvPicPr>
          <p:nvPr/>
        </p:nvPicPr>
        <p:blipFill>
          <a:blip r:embed="rId2"/>
          <a:srcRect/>
          <a:stretch>
            <a:fillRect/>
          </a:stretch>
        </p:blipFill>
        <p:spPr bwMode="auto">
          <a:xfrm>
            <a:off x="6684963" y="1473200"/>
            <a:ext cx="803275" cy="652463"/>
          </a:xfrm>
          <a:prstGeom prst="rect">
            <a:avLst/>
          </a:prstGeom>
          <a:noFill/>
          <a:ln w="9525">
            <a:noFill/>
            <a:miter lim="800000"/>
            <a:headEnd/>
            <a:tailEnd/>
          </a:ln>
        </p:spPr>
      </p:pic>
      <p:pic>
        <p:nvPicPr>
          <p:cNvPr id="24619" name="Picture 20"/>
          <p:cNvPicPr>
            <a:picLocks noChangeAspect="1"/>
          </p:cNvPicPr>
          <p:nvPr/>
        </p:nvPicPr>
        <p:blipFill>
          <a:blip r:embed="rId2"/>
          <a:srcRect/>
          <a:stretch>
            <a:fillRect/>
          </a:stretch>
        </p:blipFill>
        <p:spPr bwMode="auto">
          <a:xfrm>
            <a:off x="2151063" y="3929063"/>
            <a:ext cx="804862" cy="652462"/>
          </a:xfrm>
          <a:prstGeom prst="rect">
            <a:avLst/>
          </a:prstGeom>
          <a:noFill/>
          <a:ln w="9525">
            <a:noFill/>
            <a:miter lim="800000"/>
            <a:headEnd/>
            <a:tailEnd/>
          </a:ln>
        </p:spPr>
      </p:pic>
      <p:pic>
        <p:nvPicPr>
          <p:cNvPr id="24620" name="Picture 21"/>
          <p:cNvPicPr>
            <a:picLocks noChangeAspect="1"/>
          </p:cNvPicPr>
          <p:nvPr/>
        </p:nvPicPr>
        <p:blipFill>
          <a:blip r:embed="rId2"/>
          <a:srcRect/>
          <a:stretch>
            <a:fillRect/>
          </a:stretch>
        </p:blipFill>
        <p:spPr bwMode="auto">
          <a:xfrm>
            <a:off x="2097088" y="5148263"/>
            <a:ext cx="804862" cy="652462"/>
          </a:xfrm>
          <a:prstGeom prst="rect">
            <a:avLst/>
          </a:prstGeom>
          <a:noFill/>
          <a:ln w="9525">
            <a:noFill/>
            <a:miter lim="800000"/>
            <a:headEnd/>
            <a:tailEnd/>
          </a:ln>
        </p:spPr>
      </p:pic>
      <p:pic>
        <p:nvPicPr>
          <p:cNvPr id="24621" name="Picture 5"/>
          <p:cNvPicPr>
            <a:picLocks noChangeAspect="1"/>
          </p:cNvPicPr>
          <p:nvPr/>
        </p:nvPicPr>
        <p:blipFill>
          <a:blip r:embed="rId3"/>
          <a:srcRect/>
          <a:stretch>
            <a:fillRect/>
          </a:stretch>
        </p:blipFill>
        <p:spPr bwMode="auto">
          <a:xfrm>
            <a:off x="3636963" y="2636838"/>
            <a:ext cx="879475" cy="714375"/>
          </a:xfrm>
          <a:prstGeom prst="rect">
            <a:avLst/>
          </a:prstGeom>
          <a:noFill/>
          <a:ln w="9525">
            <a:noFill/>
            <a:miter lim="800000"/>
            <a:headEnd/>
            <a:tailEnd/>
          </a:ln>
        </p:spPr>
      </p:pic>
      <p:pic>
        <p:nvPicPr>
          <p:cNvPr id="24622" name="Picture 22"/>
          <p:cNvPicPr>
            <a:picLocks noChangeAspect="1"/>
          </p:cNvPicPr>
          <p:nvPr/>
        </p:nvPicPr>
        <p:blipFill>
          <a:blip r:embed="rId3"/>
          <a:srcRect/>
          <a:stretch>
            <a:fillRect/>
          </a:stretch>
        </p:blipFill>
        <p:spPr bwMode="auto">
          <a:xfrm>
            <a:off x="3598863" y="5068888"/>
            <a:ext cx="879475" cy="715962"/>
          </a:xfrm>
          <a:prstGeom prst="rect">
            <a:avLst/>
          </a:prstGeom>
          <a:noFill/>
          <a:ln w="9525">
            <a:noFill/>
            <a:miter lim="800000"/>
            <a:headEnd/>
            <a:tailEnd/>
          </a:ln>
        </p:spPr>
      </p:pic>
      <p:pic>
        <p:nvPicPr>
          <p:cNvPr id="24623" name="Picture 23"/>
          <p:cNvPicPr>
            <a:picLocks noChangeAspect="1"/>
          </p:cNvPicPr>
          <p:nvPr/>
        </p:nvPicPr>
        <p:blipFill>
          <a:blip r:embed="rId3"/>
          <a:srcRect/>
          <a:stretch>
            <a:fillRect/>
          </a:stretch>
        </p:blipFill>
        <p:spPr bwMode="auto">
          <a:xfrm>
            <a:off x="6684963" y="2679700"/>
            <a:ext cx="879475" cy="714375"/>
          </a:xfrm>
          <a:prstGeom prst="rect">
            <a:avLst/>
          </a:prstGeom>
          <a:noFill/>
          <a:ln w="9525">
            <a:noFill/>
            <a:miter lim="800000"/>
            <a:headEnd/>
            <a:tailEnd/>
          </a:ln>
        </p:spPr>
      </p:pic>
      <p:pic>
        <p:nvPicPr>
          <p:cNvPr id="24624" name="Picture 8"/>
          <p:cNvPicPr>
            <a:picLocks noChangeAspect="1"/>
          </p:cNvPicPr>
          <p:nvPr/>
        </p:nvPicPr>
        <p:blipFill>
          <a:blip r:embed="rId4"/>
          <a:srcRect/>
          <a:stretch>
            <a:fillRect/>
          </a:stretch>
        </p:blipFill>
        <p:spPr bwMode="auto">
          <a:xfrm>
            <a:off x="6662738" y="3862388"/>
            <a:ext cx="957262" cy="776287"/>
          </a:xfrm>
          <a:prstGeom prst="rect">
            <a:avLst/>
          </a:prstGeom>
          <a:noFill/>
          <a:ln w="9525">
            <a:noFill/>
            <a:miter lim="800000"/>
            <a:headEnd/>
            <a:tailEnd/>
          </a:ln>
        </p:spPr>
      </p:pic>
      <p:pic>
        <p:nvPicPr>
          <p:cNvPr id="24625" name="Picture 24"/>
          <p:cNvPicPr>
            <a:picLocks noChangeAspect="1"/>
          </p:cNvPicPr>
          <p:nvPr/>
        </p:nvPicPr>
        <p:blipFill>
          <a:blip r:embed="rId4"/>
          <a:srcRect/>
          <a:stretch>
            <a:fillRect/>
          </a:stretch>
        </p:blipFill>
        <p:spPr bwMode="auto">
          <a:xfrm>
            <a:off x="5086350" y="3824288"/>
            <a:ext cx="957263" cy="776287"/>
          </a:xfrm>
          <a:prstGeom prst="rect">
            <a:avLst/>
          </a:prstGeom>
          <a:noFill/>
          <a:ln w="9525">
            <a:noFill/>
            <a:miter lim="800000"/>
            <a:headEnd/>
            <a:tailEnd/>
          </a:ln>
        </p:spPr>
      </p:pic>
      <p:pic>
        <p:nvPicPr>
          <p:cNvPr id="24626" name="Picture 25"/>
          <p:cNvPicPr>
            <a:picLocks noChangeAspect="1"/>
          </p:cNvPicPr>
          <p:nvPr/>
        </p:nvPicPr>
        <p:blipFill>
          <a:blip r:embed="rId4"/>
          <a:srcRect/>
          <a:stretch>
            <a:fillRect/>
          </a:stretch>
        </p:blipFill>
        <p:spPr bwMode="auto">
          <a:xfrm>
            <a:off x="5097463" y="5068888"/>
            <a:ext cx="957262" cy="777875"/>
          </a:xfrm>
          <a:prstGeom prst="rect">
            <a:avLst/>
          </a:prstGeom>
          <a:noFill/>
          <a:ln w="9525">
            <a:noFill/>
            <a:miter lim="800000"/>
            <a:headEnd/>
            <a:tailEnd/>
          </a:ln>
        </p:spPr>
      </p:pic>
      <p:pic>
        <p:nvPicPr>
          <p:cNvPr id="24627" name="Picture 26"/>
          <p:cNvPicPr>
            <a:picLocks noChangeAspect="1"/>
          </p:cNvPicPr>
          <p:nvPr/>
        </p:nvPicPr>
        <p:blipFill>
          <a:blip r:embed="rId5"/>
          <a:srcRect/>
          <a:stretch>
            <a:fillRect/>
          </a:stretch>
        </p:blipFill>
        <p:spPr bwMode="auto">
          <a:xfrm>
            <a:off x="6608763" y="5100638"/>
            <a:ext cx="879475" cy="714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659"/>
                                        </p:tgtEl>
                                        <p:attrNameLst>
                                          <p:attrName>style.visibility</p:attrName>
                                        </p:attrNameLst>
                                      </p:cBhvr>
                                      <p:to>
                                        <p:strVal val="visible"/>
                                      </p:to>
                                    </p:set>
                                    <p:anim calcmode="lin" valueType="num">
                                      <p:cBhvr additive="base">
                                        <p:cTn id="7" dur="1250" fill="hold"/>
                                        <p:tgtEl>
                                          <p:spTgt spid="24659"/>
                                        </p:tgtEl>
                                        <p:attrNameLst>
                                          <p:attrName>ppt_x</p:attrName>
                                        </p:attrNameLst>
                                      </p:cBhvr>
                                      <p:tavLst>
                                        <p:tav tm="0">
                                          <p:val>
                                            <p:strVal val="#ppt_x"/>
                                          </p:val>
                                        </p:tav>
                                        <p:tav tm="100000">
                                          <p:val>
                                            <p:strVal val="#ppt_x"/>
                                          </p:val>
                                        </p:tav>
                                      </p:tavLst>
                                    </p:anim>
                                    <p:anim calcmode="lin" valueType="num">
                                      <p:cBhvr additive="base">
                                        <p:cTn id="8" dur="1250" fill="hold"/>
                                        <p:tgtEl>
                                          <p:spTgt spid="246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685800"/>
            <a:ext cx="8229600" cy="1447800"/>
          </a:xfrm>
        </p:spPr>
        <p:txBody>
          <a:bodyPr/>
          <a:lstStyle/>
          <a:p>
            <a:pPr eaLnBrk="1" hangingPunct="1"/>
            <a:r>
              <a:rPr lang="en-US" sz="2800" dirty="0" smtClean="0"/>
              <a:t>What would happen if we crossed two of the hybrids together?  Set up your alleles (use the foil method). And then fill in your Punnett square.  Please give the # of each type of offspring produced</a:t>
            </a:r>
          </a:p>
        </p:txBody>
      </p:sp>
      <p:sp>
        <p:nvSpPr>
          <p:cNvPr id="3" name="Content Placeholder 2"/>
          <p:cNvSpPr>
            <a:spLocks noGrp="1"/>
          </p:cNvSpPr>
          <p:nvPr>
            <p:ph idx="1"/>
          </p:nvPr>
        </p:nvSpPr>
        <p:spPr>
          <a:xfrm>
            <a:off x="609600" y="2362200"/>
            <a:ext cx="8229600" cy="4191000"/>
          </a:xfrm>
        </p:spPr>
        <p:txBody>
          <a:bodyPr/>
          <a:lstStyle/>
          <a:p>
            <a:pPr marL="0" indent="0" eaLnBrk="1" hangingPunct="1">
              <a:spcBef>
                <a:spcPts val="300"/>
              </a:spcBef>
              <a:spcAft>
                <a:spcPts val="1200"/>
              </a:spcAft>
              <a:buNone/>
            </a:pPr>
            <a:r>
              <a:rPr lang="en-US" b="1" dirty="0" smtClean="0"/>
              <a:t>F1: </a:t>
            </a:r>
            <a:r>
              <a:rPr lang="en-US" dirty="0" err="1" smtClean="0"/>
              <a:t>BbFf</a:t>
            </a:r>
            <a:r>
              <a:rPr lang="en-US" dirty="0" smtClean="0"/>
              <a:t> </a:t>
            </a:r>
            <a:r>
              <a:rPr lang="en-US" dirty="0" smtClean="0"/>
              <a:t>x </a:t>
            </a:r>
            <a:r>
              <a:rPr lang="en-US" dirty="0" err="1" smtClean="0"/>
              <a:t>BbFf</a:t>
            </a:r>
            <a:endParaRPr lang="en-US" dirty="0" smtClean="0"/>
          </a:p>
          <a:p>
            <a:pPr marL="0" indent="0" eaLnBrk="1" hangingPunct="1">
              <a:spcBef>
                <a:spcPts val="300"/>
              </a:spcBef>
              <a:buNone/>
            </a:pPr>
            <a:r>
              <a:rPr lang="en-CA" b="1" dirty="0" smtClean="0"/>
              <a:t>F1 Genotypes</a:t>
            </a:r>
            <a:r>
              <a:rPr lang="en-CA" dirty="0" smtClean="0"/>
              <a:t>: </a:t>
            </a:r>
          </a:p>
          <a:p>
            <a:pPr marL="0" indent="0" eaLnBrk="1" hangingPunct="1">
              <a:spcBef>
                <a:spcPts val="300"/>
              </a:spcBef>
              <a:spcAft>
                <a:spcPts val="1200"/>
              </a:spcAft>
              <a:buNone/>
            </a:pPr>
            <a:r>
              <a:rPr lang="en-CA" sz="2800" dirty="0" smtClean="0"/>
              <a:t>BBFF, </a:t>
            </a:r>
            <a:r>
              <a:rPr lang="en-CA" sz="2800" dirty="0" err="1" smtClean="0"/>
              <a:t>BBFf</a:t>
            </a:r>
            <a:r>
              <a:rPr lang="en-CA" sz="2800" dirty="0" smtClean="0"/>
              <a:t>, </a:t>
            </a:r>
            <a:r>
              <a:rPr lang="en-CA" sz="2800" dirty="0" err="1" smtClean="0"/>
              <a:t>BbFF</a:t>
            </a:r>
            <a:r>
              <a:rPr lang="en-CA" sz="2800" dirty="0" smtClean="0"/>
              <a:t>, </a:t>
            </a:r>
            <a:r>
              <a:rPr lang="en-CA" sz="2800" dirty="0" err="1" smtClean="0"/>
              <a:t>BbFf</a:t>
            </a:r>
            <a:r>
              <a:rPr lang="en-CA" sz="2800" dirty="0" smtClean="0"/>
              <a:t>, </a:t>
            </a:r>
            <a:r>
              <a:rPr lang="en-CA" sz="2800" dirty="0" err="1" smtClean="0"/>
              <a:t>BBff</a:t>
            </a:r>
            <a:r>
              <a:rPr lang="en-CA" sz="2800" dirty="0" smtClean="0"/>
              <a:t>, </a:t>
            </a:r>
            <a:r>
              <a:rPr lang="en-CA" sz="2800" dirty="0" err="1" smtClean="0"/>
              <a:t>Bbff</a:t>
            </a:r>
            <a:r>
              <a:rPr lang="en-CA" sz="2800" dirty="0" smtClean="0"/>
              <a:t>, </a:t>
            </a:r>
            <a:r>
              <a:rPr lang="en-CA" sz="2800" dirty="0" err="1" smtClean="0"/>
              <a:t>bbFF</a:t>
            </a:r>
            <a:r>
              <a:rPr lang="en-CA" sz="2800" dirty="0" smtClean="0"/>
              <a:t>, </a:t>
            </a:r>
            <a:r>
              <a:rPr lang="en-CA" sz="2800" dirty="0" err="1" smtClean="0"/>
              <a:t>bbFf</a:t>
            </a:r>
            <a:r>
              <a:rPr lang="en-CA" sz="2800" dirty="0" smtClean="0"/>
              <a:t>, </a:t>
            </a:r>
            <a:r>
              <a:rPr lang="en-CA" sz="2800" dirty="0" err="1" smtClean="0"/>
              <a:t>bbff</a:t>
            </a:r>
            <a:endParaRPr lang="en-CA" sz="2800" dirty="0"/>
          </a:p>
          <a:p>
            <a:pPr marL="0" indent="0" eaLnBrk="1" hangingPunct="1">
              <a:spcBef>
                <a:spcPts val="300"/>
              </a:spcBef>
              <a:buNone/>
            </a:pPr>
            <a:r>
              <a:rPr lang="en-CA" b="1" dirty="0" smtClean="0"/>
              <a:t>F1 Phenotypes</a:t>
            </a:r>
            <a:r>
              <a:rPr lang="en-CA" dirty="0" smtClean="0"/>
              <a:t>: </a:t>
            </a:r>
          </a:p>
          <a:p>
            <a:pPr marL="0" indent="0" eaLnBrk="1" hangingPunct="1">
              <a:spcBef>
                <a:spcPts val="300"/>
              </a:spcBef>
              <a:buNone/>
            </a:pPr>
            <a:r>
              <a:rPr lang="en-CA" sz="2400" dirty="0" smtClean="0"/>
              <a:t>9 x black </a:t>
            </a:r>
            <a:r>
              <a:rPr lang="en-CA" sz="2400" dirty="0"/>
              <a:t>s</a:t>
            </a:r>
            <a:r>
              <a:rPr lang="en-CA" sz="2400" dirty="0" smtClean="0"/>
              <a:t>tripes &amp; small fangs         3 x </a:t>
            </a:r>
            <a:r>
              <a:rPr lang="en-US" sz="2400" dirty="0"/>
              <a:t>pink stripes and little </a:t>
            </a:r>
            <a:r>
              <a:rPr lang="en-US" sz="2400" dirty="0" smtClean="0"/>
              <a:t>fangs</a:t>
            </a:r>
            <a:endParaRPr lang="en-CA" sz="2400" dirty="0" smtClean="0"/>
          </a:p>
          <a:p>
            <a:pPr marL="0" indent="0" eaLnBrk="1" hangingPunct="1">
              <a:spcBef>
                <a:spcPts val="300"/>
              </a:spcBef>
              <a:spcAft>
                <a:spcPts val="1200"/>
              </a:spcAft>
              <a:buNone/>
            </a:pPr>
            <a:r>
              <a:rPr lang="en-US" sz="2400" dirty="0" smtClean="0"/>
              <a:t>3 x black </a:t>
            </a:r>
            <a:r>
              <a:rPr lang="en-US" sz="2400" dirty="0"/>
              <a:t>stripes and big </a:t>
            </a:r>
            <a:r>
              <a:rPr lang="en-US" sz="2400" dirty="0" smtClean="0"/>
              <a:t>fangs          1 x </a:t>
            </a:r>
            <a:r>
              <a:rPr lang="en-US" sz="2400" dirty="0"/>
              <a:t>pink stripes and big </a:t>
            </a:r>
            <a:r>
              <a:rPr lang="en-US" sz="2400" dirty="0" smtClean="0"/>
              <a:t>fangs</a:t>
            </a:r>
            <a:endParaRPr lang="en-CA" sz="2400" dirty="0" smtClean="0"/>
          </a:p>
          <a:p>
            <a:pPr marL="0" indent="0" eaLnBrk="1" hangingPunct="1">
              <a:spcBef>
                <a:spcPts val="300"/>
              </a:spcBef>
              <a:buNone/>
            </a:pPr>
            <a:r>
              <a:rPr lang="en-CA" b="1" dirty="0" smtClean="0"/>
              <a:t>F1 Phenotypic Ratio: </a:t>
            </a:r>
            <a:r>
              <a:rPr lang="en-CA" dirty="0"/>
              <a:t> </a:t>
            </a:r>
            <a:r>
              <a:rPr lang="en-CA" dirty="0" smtClean="0"/>
              <a:t>    </a:t>
            </a:r>
            <a:r>
              <a:rPr lang="en-CA" sz="2800" dirty="0" smtClean="0"/>
              <a:t>9:3:3:1</a:t>
            </a:r>
            <a:endParaRPr lang="en-US" sz="2800" dirty="0" smtClean="0"/>
          </a:p>
          <a:p>
            <a:pPr eaLnBrk="1" hangingPunct="1">
              <a:spcBef>
                <a:spcPts val="300"/>
              </a:spcBef>
            </a:pPr>
            <a:endParaRPr lang="en-US" dirty="0" smtClean="0"/>
          </a:p>
        </p:txBody>
      </p:sp>
    </p:spTree>
    <p:extLst>
      <p:ext uri="{BB962C8B-B14F-4D97-AF65-F5344CB8AC3E}">
        <p14:creationId xmlns:p14="http://schemas.microsoft.com/office/powerpoint/2010/main" val="356088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1000" y="609600"/>
            <a:ext cx="8534400" cy="2438400"/>
          </a:xfrm>
        </p:spPr>
        <p:txBody>
          <a:bodyPr/>
          <a:lstStyle/>
          <a:p>
            <a:pPr eaLnBrk="1" hangingPunct="1">
              <a:spcAft>
                <a:spcPts val="2400"/>
              </a:spcAft>
            </a:pPr>
            <a:r>
              <a:rPr lang="en-US" b="1" dirty="0" smtClean="0"/>
              <a:t>Here is a </a:t>
            </a:r>
            <a:r>
              <a:rPr lang="en-US" b="1" dirty="0" err="1" smtClean="0"/>
              <a:t>squirrelgur</a:t>
            </a:r>
            <a:r>
              <a:rPr lang="en-US" b="1" dirty="0" smtClean="0"/>
              <a:t>.</a:t>
            </a:r>
            <a:br>
              <a:rPr lang="en-US" b="1" dirty="0" smtClean="0"/>
            </a:br>
            <a:r>
              <a:rPr lang="en-US" b="1" dirty="0" smtClean="0"/>
              <a:t>  </a:t>
            </a:r>
            <a:r>
              <a:rPr lang="en-US" sz="2400" dirty="0" smtClean="0"/>
              <a:t>The </a:t>
            </a:r>
            <a:r>
              <a:rPr lang="en-US" sz="2400" dirty="0" smtClean="0"/>
              <a:t>male is homozygous dominant for black stripes </a:t>
            </a:r>
            <a:r>
              <a:rPr lang="en-US" sz="2400" dirty="0" smtClean="0"/>
              <a:t/>
            </a:r>
            <a:br>
              <a:rPr lang="en-US" sz="2400" dirty="0" smtClean="0"/>
            </a:br>
            <a:r>
              <a:rPr lang="en-US" sz="2400" dirty="0" smtClean="0"/>
              <a:t>and </a:t>
            </a:r>
            <a:r>
              <a:rPr lang="en-US" sz="2400" dirty="0" smtClean="0"/>
              <a:t>small fangs.   </a:t>
            </a:r>
            <a:r>
              <a:rPr lang="en-US" sz="2400" dirty="0" smtClean="0"/>
              <a:t/>
            </a:r>
            <a:br>
              <a:rPr lang="en-US" sz="2400" dirty="0" smtClean="0"/>
            </a:br>
            <a:r>
              <a:rPr lang="en-US" sz="2400" dirty="0" smtClean="0"/>
              <a:t>The </a:t>
            </a:r>
            <a:r>
              <a:rPr lang="en-US" sz="2400" dirty="0" smtClean="0"/>
              <a:t>female is homozygous recessive and has pink stripes </a:t>
            </a:r>
            <a:r>
              <a:rPr lang="en-US" sz="2400" dirty="0" smtClean="0"/>
              <a:t/>
            </a:r>
            <a:br>
              <a:rPr lang="en-US" sz="2400" dirty="0" smtClean="0"/>
            </a:br>
            <a:r>
              <a:rPr lang="en-US" sz="2400" dirty="0" smtClean="0"/>
              <a:t>and </a:t>
            </a:r>
            <a:r>
              <a:rPr lang="en-US" sz="2400" dirty="0" smtClean="0"/>
              <a:t>large fangs.</a:t>
            </a:r>
          </a:p>
        </p:txBody>
      </p:sp>
      <p:pic>
        <p:nvPicPr>
          <p:cNvPr id="15362" name="Picture 4"/>
          <p:cNvPicPr>
            <a:picLocks noChangeAspect="1"/>
          </p:cNvPicPr>
          <p:nvPr/>
        </p:nvPicPr>
        <p:blipFill>
          <a:blip r:embed="rId2"/>
          <a:srcRect/>
          <a:stretch>
            <a:fillRect/>
          </a:stretch>
        </p:blipFill>
        <p:spPr bwMode="auto">
          <a:xfrm>
            <a:off x="2057400" y="3186112"/>
            <a:ext cx="771525" cy="746125"/>
          </a:xfrm>
          <a:prstGeom prst="rect">
            <a:avLst/>
          </a:prstGeom>
          <a:noFill/>
          <a:ln w="9525">
            <a:noFill/>
            <a:miter lim="800000"/>
            <a:headEnd/>
            <a:tailEnd/>
          </a:ln>
        </p:spPr>
      </p:pic>
      <p:pic>
        <p:nvPicPr>
          <p:cNvPr id="15363" name="Content Placeholder 3"/>
          <p:cNvPicPr>
            <a:picLocks noGrp="1" noChangeAspect="1"/>
          </p:cNvPicPr>
          <p:nvPr>
            <p:ph idx="1"/>
          </p:nvPr>
        </p:nvPicPr>
        <p:blipFill>
          <a:blip r:embed="rId3"/>
          <a:srcRect/>
          <a:stretch>
            <a:fillRect/>
          </a:stretch>
        </p:blipFill>
        <p:spPr>
          <a:xfrm>
            <a:off x="1295400" y="4237037"/>
            <a:ext cx="2371725" cy="1924050"/>
          </a:xfrm>
        </p:spPr>
      </p:pic>
      <p:pic>
        <p:nvPicPr>
          <p:cNvPr id="15364" name="Picture 5"/>
          <p:cNvPicPr>
            <a:picLocks noChangeAspect="1"/>
          </p:cNvPicPr>
          <p:nvPr/>
        </p:nvPicPr>
        <p:blipFill>
          <a:blip r:embed="rId4"/>
          <a:srcRect/>
          <a:stretch>
            <a:fillRect/>
          </a:stretch>
        </p:blipFill>
        <p:spPr bwMode="auto">
          <a:xfrm>
            <a:off x="5867400" y="2667000"/>
            <a:ext cx="1295400" cy="1295400"/>
          </a:xfrm>
          <a:prstGeom prst="rect">
            <a:avLst/>
          </a:prstGeom>
          <a:noFill/>
          <a:ln w="9525">
            <a:noFill/>
            <a:miter lim="800000"/>
            <a:headEnd/>
            <a:tailEnd/>
          </a:ln>
        </p:spPr>
      </p:pic>
      <p:pic>
        <p:nvPicPr>
          <p:cNvPr id="15365" name="Picture 2"/>
          <p:cNvPicPr>
            <a:picLocks noChangeAspect="1"/>
          </p:cNvPicPr>
          <p:nvPr/>
        </p:nvPicPr>
        <p:blipFill>
          <a:blip r:embed="rId5"/>
          <a:srcRect/>
          <a:stretch>
            <a:fillRect/>
          </a:stretch>
        </p:blipFill>
        <p:spPr bwMode="auto">
          <a:xfrm>
            <a:off x="5329238" y="4254500"/>
            <a:ext cx="2371725" cy="192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What letters would you use for the alleles?</a:t>
            </a:r>
            <a:endParaRPr lang="en-US" dirty="0"/>
          </a:p>
        </p:txBody>
      </p:sp>
      <p:sp>
        <p:nvSpPr>
          <p:cNvPr id="3" name="Content Placeholder 2"/>
          <p:cNvSpPr>
            <a:spLocks noGrp="1"/>
          </p:cNvSpPr>
          <p:nvPr>
            <p:ph idx="1"/>
          </p:nvPr>
        </p:nvSpPr>
        <p:spPr>
          <a:xfrm>
            <a:off x="457200" y="1600201"/>
            <a:ext cx="8077200" cy="2666999"/>
          </a:xfrm>
        </p:spPr>
        <p:txBody>
          <a:bodyPr/>
          <a:lstStyle/>
          <a:p>
            <a:pPr algn="just" eaLnBrk="1" hangingPunct="1"/>
            <a:r>
              <a:rPr lang="en-US" sz="2400" dirty="0" smtClean="0"/>
              <a:t>How about “B” for black stripes and “F” for small fangs. (these are the dominant traits)  So, we would have  “b” for pink stripes and “f” for big fangs for the recessive alleles.  What would be the results if we mated these two together?  What would be the </a:t>
            </a:r>
            <a:r>
              <a:rPr lang="en-US" sz="2400" dirty="0" smtClean="0"/>
              <a:t>genotype </a:t>
            </a:r>
            <a:r>
              <a:rPr lang="en-US" sz="2400" dirty="0" smtClean="0"/>
              <a:t>of their offspring?  </a:t>
            </a:r>
            <a:r>
              <a:rPr lang="en-US" sz="2400" dirty="0"/>
              <a:t> </a:t>
            </a:r>
            <a:r>
              <a:rPr lang="en-US" sz="2400" dirty="0" smtClean="0"/>
              <a:t>             </a:t>
            </a:r>
            <a:r>
              <a:rPr lang="en-US" sz="2400" dirty="0" smtClean="0"/>
              <a:t>What </a:t>
            </a:r>
            <a:r>
              <a:rPr lang="en-US" sz="2400" dirty="0" smtClean="0"/>
              <a:t>would they look like?</a:t>
            </a:r>
          </a:p>
        </p:txBody>
      </p:sp>
      <p:sp>
        <p:nvSpPr>
          <p:cNvPr id="5" name="TextBox 4"/>
          <p:cNvSpPr txBox="1"/>
          <p:nvPr/>
        </p:nvSpPr>
        <p:spPr>
          <a:xfrm>
            <a:off x="3352800" y="4191000"/>
            <a:ext cx="3124200" cy="2062103"/>
          </a:xfrm>
          <a:prstGeom prst="rect">
            <a:avLst/>
          </a:prstGeom>
          <a:noFill/>
        </p:spPr>
        <p:txBody>
          <a:bodyPr wrap="square" rtlCol="0">
            <a:spAutoFit/>
          </a:bodyPr>
          <a:lstStyle/>
          <a:p>
            <a:r>
              <a:rPr lang="en-US" sz="3200" b="1" dirty="0" smtClean="0"/>
              <a:t>B</a:t>
            </a:r>
            <a:r>
              <a:rPr lang="en-US" sz="2800" dirty="0" smtClean="0"/>
              <a:t> = black </a:t>
            </a:r>
            <a:r>
              <a:rPr lang="en-US" sz="2800" dirty="0"/>
              <a:t>stripes </a:t>
            </a:r>
            <a:endParaRPr lang="en-US" sz="2800" dirty="0" smtClean="0"/>
          </a:p>
          <a:p>
            <a:pPr lvl="0"/>
            <a:r>
              <a:rPr lang="en-US" sz="3200" b="1" dirty="0">
                <a:solidFill>
                  <a:prstClr val="black"/>
                </a:solidFill>
              </a:rPr>
              <a:t>b</a:t>
            </a:r>
            <a:r>
              <a:rPr lang="en-US" sz="2800" dirty="0">
                <a:solidFill>
                  <a:prstClr val="black"/>
                </a:solidFill>
              </a:rPr>
              <a:t> = pink stripes </a:t>
            </a:r>
            <a:endParaRPr lang="en-US" sz="3200" b="1" dirty="0"/>
          </a:p>
          <a:p>
            <a:r>
              <a:rPr lang="en-US" sz="3200" b="1" dirty="0" smtClean="0"/>
              <a:t>F</a:t>
            </a:r>
            <a:r>
              <a:rPr lang="en-US" sz="2800" dirty="0" smtClean="0"/>
              <a:t> = small fangs </a:t>
            </a:r>
          </a:p>
          <a:p>
            <a:r>
              <a:rPr lang="en-US" sz="3200" b="1" dirty="0" smtClean="0"/>
              <a:t>f</a:t>
            </a:r>
            <a:r>
              <a:rPr lang="en-US" sz="2800" dirty="0" smtClean="0"/>
              <a:t> = big fangs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74638"/>
            <a:ext cx="8229600" cy="868362"/>
          </a:xfrm>
        </p:spPr>
        <p:txBody>
          <a:bodyPr/>
          <a:lstStyle/>
          <a:p>
            <a:pPr eaLnBrk="1" hangingPunct="1"/>
            <a:r>
              <a:rPr lang="en-US" sz="4000" b="1" dirty="0" smtClean="0"/>
              <a:t>Set up the </a:t>
            </a:r>
            <a:r>
              <a:rPr lang="en-US" sz="4000" b="1" dirty="0" smtClean="0"/>
              <a:t>alleles for the </a:t>
            </a:r>
            <a:r>
              <a:rPr lang="en-US" sz="4000" b="1" dirty="0" err="1" smtClean="0"/>
              <a:t>Squirrelgur</a:t>
            </a:r>
            <a:endParaRPr lang="en-US" sz="4000" b="1" dirty="0" smtClean="0"/>
          </a:p>
        </p:txBody>
      </p:sp>
      <p:sp>
        <p:nvSpPr>
          <p:cNvPr id="17410" name="Content Placeholder 2"/>
          <p:cNvSpPr>
            <a:spLocks noGrp="1"/>
          </p:cNvSpPr>
          <p:nvPr>
            <p:ph idx="1"/>
          </p:nvPr>
        </p:nvSpPr>
        <p:spPr>
          <a:xfrm>
            <a:off x="457200" y="1119554"/>
            <a:ext cx="8229600" cy="3124200"/>
          </a:xfrm>
        </p:spPr>
        <p:txBody>
          <a:bodyPr/>
          <a:lstStyle/>
          <a:p>
            <a:pPr eaLnBrk="1" hangingPunct="1">
              <a:lnSpc>
                <a:spcPct val="90000"/>
              </a:lnSpc>
            </a:pPr>
            <a:r>
              <a:rPr lang="en-US" sz="2700" dirty="0" smtClean="0"/>
              <a:t>The male would be BBFF and the female would be </a:t>
            </a:r>
            <a:r>
              <a:rPr lang="en-US" sz="2700" dirty="0" err="1" smtClean="0"/>
              <a:t>bbff</a:t>
            </a:r>
            <a:r>
              <a:rPr lang="en-US" sz="2700" dirty="0" smtClean="0"/>
              <a:t>.  Each can put only one of each type of allele into their reproductive cells.  So all the male gametes would have “B” and “F” alleles.  All the female gametes would have “b” and “f” alleles.  When they combined the only combination every offspring could have would be </a:t>
            </a:r>
            <a:r>
              <a:rPr lang="en-US" sz="2700" dirty="0" err="1" smtClean="0"/>
              <a:t>BbFf</a:t>
            </a:r>
            <a:r>
              <a:rPr lang="en-US" sz="2700" dirty="0" smtClean="0"/>
              <a:t>.  They would all be hybrids.  All the offspring would have black stripes and small fangs.</a:t>
            </a:r>
          </a:p>
        </p:txBody>
      </p:sp>
      <p:sp>
        <p:nvSpPr>
          <p:cNvPr id="4" name="Title 1"/>
          <p:cNvSpPr txBox="1">
            <a:spLocks/>
          </p:cNvSpPr>
          <p:nvPr/>
        </p:nvSpPr>
        <p:spPr bwMode="auto">
          <a:xfrm>
            <a:off x="304800" y="5595687"/>
            <a:ext cx="381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1800" dirty="0" smtClean="0"/>
              <a:t>The</a:t>
            </a:r>
            <a:r>
              <a:rPr lang="en-US" sz="2000" b="1" dirty="0" smtClean="0"/>
              <a:t> male </a:t>
            </a:r>
            <a:r>
              <a:rPr lang="en-US" sz="1800" dirty="0" smtClean="0"/>
              <a:t>is homozygous dominant for black stripes and small fangs = </a:t>
            </a:r>
            <a:r>
              <a:rPr lang="en-US" sz="2400" b="1" dirty="0" smtClean="0"/>
              <a:t>BBFF</a:t>
            </a:r>
            <a:endParaRPr lang="en-US" sz="2400" b="1" dirty="0" smtClean="0"/>
          </a:p>
        </p:txBody>
      </p:sp>
      <p:sp>
        <p:nvSpPr>
          <p:cNvPr id="5" name="Title 1"/>
          <p:cNvSpPr txBox="1">
            <a:spLocks/>
          </p:cNvSpPr>
          <p:nvPr/>
        </p:nvSpPr>
        <p:spPr bwMode="auto">
          <a:xfrm>
            <a:off x="4724400" y="5592478"/>
            <a:ext cx="408549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1800" dirty="0" smtClean="0"/>
              <a:t>The</a:t>
            </a:r>
            <a:r>
              <a:rPr lang="en-US" sz="2000" b="1" dirty="0" smtClean="0"/>
              <a:t> female </a:t>
            </a:r>
            <a:r>
              <a:rPr lang="en-US" sz="1800" dirty="0" smtClean="0"/>
              <a:t>is homozygous recessive for pink stripes and large fangs = </a:t>
            </a:r>
            <a:r>
              <a:rPr lang="en-US" sz="2400" b="1" dirty="0" err="1" smtClean="0"/>
              <a:t>bbff</a:t>
            </a:r>
            <a:endParaRPr lang="en-US" sz="2400" b="1" dirty="0" smtClean="0"/>
          </a:p>
        </p:txBody>
      </p:sp>
      <p:pic>
        <p:nvPicPr>
          <p:cNvPr id="6" name="Picture 4"/>
          <p:cNvPicPr>
            <a:picLocks noChangeAspect="1"/>
          </p:cNvPicPr>
          <p:nvPr/>
        </p:nvPicPr>
        <p:blipFill>
          <a:blip r:embed="rId2"/>
          <a:srcRect/>
          <a:stretch>
            <a:fillRect/>
          </a:stretch>
        </p:blipFill>
        <p:spPr bwMode="auto">
          <a:xfrm>
            <a:off x="897697" y="4871569"/>
            <a:ext cx="472764" cy="457200"/>
          </a:xfrm>
          <a:prstGeom prst="rect">
            <a:avLst/>
          </a:prstGeom>
          <a:noFill/>
          <a:ln w="9525">
            <a:noFill/>
            <a:miter lim="800000"/>
            <a:headEnd/>
            <a:tailEnd/>
          </a:ln>
        </p:spPr>
      </p:pic>
      <p:pic>
        <p:nvPicPr>
          <p:cNvPr id="7" name="Content Placeholder 3"/>
          <p:cNvPicPr>
            <a:picLocks noChangeAspect="1"/>
          </p:cNvPicPr>
          <p:nvPr/>
        </p:nvPicPr>
        <p:blipFill>
          <a:blip r:embed="rId3"/>
          <a:srcRect/>
          <a:stretch>
            <a:fillRect/>
          </a:stretch>
        </p:blipFill>
        <p:spPr bwMode="auto">
          <a:xfrm>
            <a:off x="1773747" y="4340057"/>
            <a:ext cx="1694855" cy="1374943"/>
          </a:xfrm>
          <a:prstGeom prst="rect">
            <a:avLst/>
          </a:prstGeom>
          <a:noFill/>
          <a:ln w="9525">
            <a:noFill/>
            <a:miter lim="800000"/>
            <a:headEnd/>
            <a:tailEnd/>
          </a:ln>
        </p:spPr>
      </p:pic>
      <p:pic>
        <p:nvPicPr>
          <p:cNvPr id="8" name="Picture 2"/>
          <p:cNvPicPr>
            <a:picLocks noChangeAspect="1"/>
          </p:cNvPicPr>
          <p:nvPr/>
        </p:nvPicPr>
        <p:blipFill>
          <a:blip r:embed="rId4"/>
          <a:srcRect/>
          <a:stretch>
            <a:fillRect/>
          </a:stretch>
        </p:blipFill>
        <p:spPr bwMode="auto">
          <a:xfrm>
            <a:off x="6477000" y="4340057"/>
            <a:ext cx="1694856" cy="1374943"/>
          </a:xfrm>
          <a:prstGeom prst="rect">
            <a:avLst/>
          </a:prstGeom>
          <a:noFill/>
          <a:ln w="9525">
            <a:noFill/>
            <a:miter lim="800000"/>
            <a:headEnd/>
            <a:tailEnd/>
          </a:ln>
        </p:spPr>
      </p:pic>
      <p:pic>
        <p:nvPicPr>
          <p:cNvPr id="9" name="Picture 5"/>
          <p:cNvPicPr>
            <a:picLocks noChangeAspect="1"/>
          </p:cNvPicPr>
          <p:nvPr/>
        </p:nvPicPr>
        <p:blipFill>
          <a:blip r:embed="rId5"/>
          <a:srcRect/>
          <a:stretch>
            <a:fillRect/>
          </a:stretch>
        </p:blipFill>
        <p:spPr bwMode="auto">
          <a:xfrm>
            <a:off x="5486400" y="4622932"/>
            <a:ext cx="809191" cy="8091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Here is the Punnett Square for the cross of the homozygous parents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1571368"/>
              </p:ext>
            </p:extLst>
          </p:nvPr>
        </p:nvGraphicFramePr>
        <p:xfrm>
          <a:off x="1524000" y="1981200"/>
          <a:ext cx="7162800" cy="441960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0000"/>
                    </a:ext>
                  </a:extLst>
                </a:gridCol>
                <a:gridCol w="1790700">
                  <a:extLst>
                    <a:ext uri="{9D8B030D-6E8A-4147-A177-3AD203B41FA5}">
                      <a16:colId xmlns:a16="http://schemas.microsoft.com/office/drawing/2014/main" val="20001"/>
                    </a:ext>
                  </a:extLst>
                </a:gridCol>
                <a:gridCol w="1790700">
                  <a:extLst>
                    <a:ext uri="{9D8B030D-6E8A-4147-A177-3AD203B41FA5}">
                      <a16:colId xmlns:a16="http://schemas.microsoft.com/office/drawing/2014/main" val="20002"/>
                    </a:ext>
                  </a:extLst>
                </a:gridCol>
                <a:gridCol w="1790700">
                  <a:extLst>
                    <a:ext uri="{9D8B030D-6E8A-4147-A177-3AD203B41FA5}">
                      <a16:colId xmlns:a16="http://schemas.microsoft.com/office/drawing/2014/main" val="20003"/>
                    </a:ext>
                  </a:extLst>
                </a:gridCol>
              </a:tblGrid>
              <a:tr h="1104900">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extLst>
                  <a:ext uri="{0D108BD9-81ED-4DB2-BD59-A6C34878D82A}">
                    <a16:rowId xmlns:a16="http://schemas.microsoft.com/office/drawing/2014/main" val="10000"/>
                  </a:ext>
                </a:extLst>
              </a:tr>
              <a:tr h="1104900">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extLst>
                  <a:ext uri="{0D108BD9-81ED-4DB2-BD59-A6C34878D82A}">
                    <a16:rowId xmlns:a16="http://schemas.microsoft.com/office/drawing/2014/main" val="10001"/>
                  </a:ext>
                </a:extLst>
              </a:tr>
              <a:tr h="1104900">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extLst>
                  <a:ext uri="{0D108BD9-81ED-4DB2-BD59-A6C34878D82A}">
                    <a16:rowId xmlns:a16="http://schemas.microsoft.com/office/drawing/2014/main" val="10002"/>
                  </a:ext>
                </a:extLst>
              </a:tr>
              <a:tr h="1104900">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tc>
                  <a:txBody>
                    <a:bodyPr/>
                    <a:lstStyle/>
                    <a:p>
                      <a:pPr algn="ctr"/>
                      <a:r>
                        <a:rPr lang="en-US" sz="3600" dirty="0" err="1" smtClean="0"/>
                        <a:t>BbFf</a:t>
                      </a:r>
                      <a:endParaRPr lang="en-US" sz="3600" dirty="0"/>
                    </a:p>
                  </a:txBody>
                  <a:tcPr anchor="ctr"/>
                </a:tc>
                <a:extLst>
                  <a:ext uri="{0D108BD9-81ED-4DB2-BD59-A6C34878D82A}">
                    <a16:rowId xmlns:a16="http://schemas.microsoft.com/office/drawing/2014/main" val="10003"/>
                  </a:ext>
                </a:extLst>
              </a:tr>
            </a:tbl>
          </a:graphicData>
        </a:graphic>
      </p:graphicFrame>
      <p:sp>
        <p:nvSpPr>
          <p:cNvPr id="18461" name="TextBox 4"/>
          <p:cNvSpPr txBox="1">
            <a:spLocks noChangeArrowheads="1"/>
          </p:cNvSpPr>
          <p:nvPr/>
        </p:nvSpPr>
        <p:spPr bwMode="auto">
          <a:xfrm>
            <a:off x="2209800" y="1579563"/>
            <a:ext cx="457200" cy="400110"/>
          </a:xfrm>
          <a:prstGeom prst="rect">
            <a:avLst/>
          </a:prstGeom>
          <a:noFill/>
          <a:ln w="9525">
            <a:noFill/>
            <a:miter lim="800000"/>
            <a:headEnd/>
            <a:tailEnd/>
          </a:ln>
        </p:spPr>
        <p:txBody>
          <a:bodyPr>
            <a:spAutoFit/>
          </a:bodyPr>
          <a:lstStyle/>
          <a:p>
            <a:r>
              <a:rPr lang="en-US" sz="2000" dirty="0">
                <a:latin typeface="Calibri" pitchFamily="34" charset="0"/>
              </a:rPr>
              <a:t>BF</a:t>
            </a:r>
          </a:p>
        </p:txBody>
      </p:sp>
      <p:sp>
        <p:nvSpPr>
          <p:cNvPr id="18462" name="TextBox 5"/>
          <p:cNvSpPr txBox="1">
            <a:spLocks noChangeArrowheads="1"/>
          </p:cNvSpPr>
          <p:nvPr/>
        </p:nvSpPr>
        <p:spPr bwMode="auto">
          <a:xfrm>
            <a:off x="4038600" y="1579563"/>
            <a:ext cx="457200" cy="400110"/>
          </a:xfrm>
          <a:prstGeom prst="rect">
            <a:avLst/>
          </a:prstGeom>
          <a:noFill/>
          <a:ln w="9525">
            <a:noFill/>
            <a:miter lim="800000"/>
            <a:headEnd/>
            <a:tailEnd/>
          </a:ln>
        </p:spPr>
        <p:txBody>
          <a:bodyPr>
            <a:spAutoFit/>
          </a:bodyPr>
          <a:lstStyle/>
          <a:p>
            <a:r>
              <a:rPr lang="en-US" sz="2000" dirty="0">
                <a:latin typeface="Calibri" pitchFamily="34" charset="0"/>
              </a:rPr>
              <a:t>BF</a:t>
            </a:r>
            <a:endParaRPr lang="en-US" dirty="0">
              <a:latin typeface="Calibri" pitchFamily="34" charset="0"/>
            </a:endParaRPr>
          </a:p>
        </p:txBody>
      </p:sp>
      <p:sp>
        <p:nvSpPr>
          <p:cNvPr id="18463" name="TextBox 6"/>
          <p:cNvSpPr txBox="1">
            <a:spLocks noChangeArrowheads="1"/>
          </p:cNvSpPr>
          <p:nvPr/>
        </p:nvSpPr>
        <p:spPr bwMode="auto">
          <a:xfrm>
            <a:off x="5715000" y="1546225"/>
            <a:ext cx="457200" cy="400110"/>
          </a:xfrm>
          <a:prstGeom prst="rect">
            <a:avLst/>
          </a:prstGeom>
          <a:noFill/>
          <a:ln w="9525">
            <a:noFill/>
            <a:miter lim="800000"/>
            <a:headEnd/>
            <a:tailEnd/>
          </a:ln>
        </p:spPr>
        <p:txBody>
          <a:bodyPr>
            <a:spAutoFit/>
          </a:bodyPr>
          <a:lstStyle/>
          <a:p>
            <a:r>
              <a:rPr lang="en-US" sz="2000" dirty="0">
                <a:latin typeface="Calibri" pitchFamily="34" charset="0"/>
              </a:rPr>
              <a:t>BF</a:t>
            </a:r>
            <a:endParaRPr lang="en-US" dirty="0">
              <a:latin typeface="Calibri" pitchFamily="34" charset="0"/>
            </a:endParaRPr>
          </a:p>
        </p:txBody>
      </p:sp>
      <p:sp>
        <p:nvSpPr>
          <p:cNvPr id="18464" name="TextBox 7"/>
          <p:cNvSpPr txBox="1">
            <a:spLocks noChangeArrowheads="1"/>
          </p:cNvSpPr>
          <p:nvPr/>
        </p:nvSpPr>
        <p:spPr bwMode="auto">
          <a:xfrm>
            <a:off x="7543800" y="1546225"/>
            <a:ext cx="457200" cy="400110"/>
          </a:xfrm>
          <a:prstGeom prst="rect">
            <a:avLst/>
          </a:prstGeom>
          <a:noFill/>
          <a:ln w="9525">
            <a:noFill/>
            <a:miter lim="800000"/>
            <a:headEnd/>
            <a:tailEnd/>
          </a:ln>
        </p:spPr>
        <p:txBody>
          <a:bodyPr>
            <a:spAutoFit/>
          </a:bodyPr>
          <a:lstStyle/>
          <a:p>
            <a:r>
              <a:rPr lang="en-US" sz="2000" dirty="0">
                <a:latin typeface="Calibri" pitchFamily="34" charset="0"/>
              </a:rPr>
              <a:t>BF</a:t>
            </a:r>
            <a:endParaRPr lang="en-US" dirty="0">
              <a:latin typeface="Calibri" pitchFamily="34" charset="0"/>
            </a:endParaRPr>
          </a:p>
        </p:txBody>
      </p:sp>
      <p:sp>
        <p:nvSpPr>
          <p:cNvPr id="18465" name="TextBox 8"/>
          <p:cNvSpPr txBox="1">
            <a:spLocks noChangeArrowheads="1"/>
          </p:cNvSpPr>
          <p:nvPr/>
        </p:nvSpPr>
        <p:spPr bwMode="auto">
          <a:xfrm>
            <a:off x="990600" y="2286000"/>
            <a:ext cx="457200" cy="400110"/>
          </a:xfrm>
          <a:prstGeom prst="rect">
            <a:avLst/>
          </a:prstGeom>
          <a:noFill/>
          <a:ln w="9525">
            <a:noFill/>
            <a:miter lim="800000"/>
            <a:headEnd/>
            <a:tailEnd/>
          </a:ln>
        </p:spPr>
        <p:txBody>
          <a:bodyPr>
            <a:spAutoFit/>
          </a:bodyPr>
          <a:lstStyle/>
          <a:p>
            <a:r>
              <a:rPr lang="en-US" sz="2000" dirty="0">
                <a:latin typeface="Calibri" pitchFamily="34" charset="0"/>
              </a:rPr>
              <a:t>bf</a:t>
            </a:r>
            <a:endParaRPr lang="en-US" dirty="0">
              <a:latin typeface="Calibri" pitchFamily="34" charset="0"/>
            </a:endParaRPr>
          </a:p>
        </p:txBody>
      </p:sp>
      <p:sp>
        <p:nvSpPr>
          <p:cNvPr id="18466" name="TextBox 9"/>
          <p:cNvSpPr txBox="1">
            <a:spLocks noChangeArrowheads="1"/>
          </p:cNvSpPr>
          <p:nvPr/>
        </p:nvSpPr>
        <p:spPr bwMode="auto">
          <a:xfrm>
            <a:off x="919163" y="3429000"/>
            <a:ext cx="457200" cy="400110"/>
          </a:xfrm>
          <a:prstGeom prst="rect">
            <a:avLst/>
          </a:prstGeom>
          <a:noFill/>
          <a:ln w="9525">
            <a:noFill/>
            <a:miter lim="800000"/>
            <a:headEnd/>
            <a:tailEnd/>
          </a:ln>
        </p:spPr>
        <p:txBody>
          <a:bodyPr>
            <a:spAutoFit/>
          </a:bodyPr>
          <a:lstStyle/>
          <a:p>
            <a:r>
              <a:rPr lang="en-US" sz="2000" dirty="0">
                <a:latin typeface="Calibri" pitchFamily="34" charset="0"/>
              </a:rPr>
              <a:t>bf</a:t>
            </a:r>
            <a:endParaRPr lang="en-US" dirty="0">
              <a:latin typeface="Calibri" pitchFamily="34" charset="0"/>
            </a:endParaRPr>
          </a:p>
        </p:txBody>
      </p:sp>
      <p:sp>
        <p:nvSpPr>
          <p:cNvPr id="18467" name="TextBox 10"/>
          <p:cNvSpPr txBox="1">
            <a:spLocks noChangeArrowheads="1"/>
          </p:cNvSpPr>
          <p:nvPr/>
        </p:nvSpPr>
        <p:spPr bwMode="auto">
          <a:xfrm>
            <a:off x="835025" y="4572000"/>
            <a:ext cx="457200" cy="400110"/>
          </a:xfrm>
          <a:prstGeom prst="rect">
            <a:avLst/>
          </a:prstGeom>
          <a:noFill/>
          <a:ln w="9525">
            <a:noFill/>
            <a:miter lim="800000"/>
            <a:headEnd/>
            <a:tailEnd/>
          </a:ln>
        </p:spPr>
        <p:txBody>
          <a:bodyPr>
            <a:spAutoFit/>
          </a:bodyPr>
          <a:lstStyle/>
          <a:p>
            <a:r>
              <a:rPr lang="en-US" sz="2000" dirty="0">
                <a:latin typeface="Calibri" pitchFamily="34" charset="0"/>
              </a:rPr>
              <a:t>bf</a:t>
            </a:r>
            <a:endParaRPr lang="en-US" dirty="0">
              <a:latin typeface="Calibri" pitchFamily="34" charset="0"/>
            </a:endParaRPr>
          </a:p>
        </p:txBody>
      </p:sp>
      <p:sp>
        <p:nvSpPr>
          <p:cNvPr id="18468" name="TextBox 11"/>
          <p:cNvSpPr txBox="1">
            <a:spLocks noChangeArrowheads="1"/>
          </p:cNvSpPr>
          <p:nvPr/>
        </p:nvSpPr>
        <p:spPr bwMode="auto">
          <a:xfrm>
            <a:off x="908050" y="5715000"/>
            <a:ext cx="457200" cy="400110"/>
          </a:xfrm>
          <a:prstGeom prst="rect">
            <a:avLst/>
          </a:prstGeom>
          <a:noFill/>
          <a:ln w="9525">
            <a:noFill/>
            <a:miter lim="800000"/>
            <a:headEnd/>
            <a:tailEnd/>
          </a:ln>
        </p:spPr>
        <p:txBody>
          <a:bodyPr>
            <a:spAutoFit/>
          </a:bodyPr>
          <a:lstStyle/>
          <a:p>
            <a:r>
              <a:rPr lang="en-US" sz="2000" dirty="0">
                <a:latin typeface="Calibri" pitchFamily="34" charset="0"/>
              </a:rPr>
              <a:t>bf</a:t>
            </a:r>
            <a:endParaRPr lang="en-US" dirty="0">
              <a:latin typeface="Calibri" pitchFamily="34" charset="0"/>
            </a:endParaRPr>
          </a:p>
        </p:txBody>
      </p:sp>
      <p:pic>
        <p:nvPicPr>
          <p:cNvPr id="18469" name="Picture 2"/>
          <p:cNvPicPr>
            <a:picLocks noChangeAspect="1"/>
          </p:cNvPicPr>
          <p:nvPr/>
        </p:nvPicPr>
        <p:blipFill>
          <a:blip r:embed="rId2"/>
          <a:srcRect/>
          <a:stretch>
            <a:fillRect/>
          </a:stretch>
        </p:blipFill>
        <p:spPr bwMode="auto">
          <a:xfrm>
            <a:off x="1676400" y="1460500"/>
            <a:ext cx="314325" cy="303213"/>
          </a:xfrm>
          <a:prstGeom prst="rect">
            <a:avLst/>
          </a:prstGeom>
          <a:noFill/>
          <a:ln w="9525">
            <a:noFill/>
            <a:miter lim="800000"/>
            <a:headEnd/>
            <a:tailEnd/>
          </a:ln>
        </p:spPr>
      </p:pic>
      <p:pic>
        <p:nvPicPr>
          <p:cNvPr id="18470" name="Picture 12"/>
          <p:cNvPicPr>
            <a:picLocks noChangeAspect="1"/>
          </p:cNvPicPr>
          <p:nvPr/>
        </p:nvPicPr>
        <p:blipFill>
          <a:blip r:embed="rId3"/>
          <a:srcRect/>
          <a:stretch>
            <a:fillRect/>
          </a:stretch>
        </p:blipFill>
        <p:spPr bwMode="auto">
          <a:xfrm>
            <a:off x="374650" y="1697038"/>
            <a:ext cx="5334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685800"/>
            <a:ext cx="8229600" cy="1447800"/>
          </a:xfrm>
        </p:spPr>
        <p:txBody>
          <a:bodyPr/>
          <a:lstStyle/>
          <a:p>
            <a:pPr eaLnBrk="1" hangingPunct="1"/>
            <a:r>
              <a:rPr lang="en-US" sz="2800" dirty="0" smtClean="0"/>
              <a:t>What would happen if we crossed two of the hybrids together?  Set up your alleles (use the foil method). And then fill in your Punnett square.  Please give the # of each type of offspring produced</a:t>
            </a:r>
          </a:p>
        </p:txBody>
      </p:sp>
      <p:sp>
        <p:nvSpPr>
          <p:cNvPr id="3" name="Content Placeholder 2"/>
          <p:cNvSpPr>
            <a:spLocks noGrp="1"/>
          </p:cNvSpPr>
          <p:nvPr>
            <p:ph idx="1"/>
          </p:nvPr>
        </p:nvSpPr>
        <p:spPr>
          <a:xfrm>
            <a:off x="609600" y="2362200"/>
            <a:ext cx="8229600" cy="4191000"/>
          </a:xfrm>
        </p:spPr>
        <p:txBody>
          <a:bodyPr/>
          <a:lstStyle/>
          <a:p>
            <a:pPr marL="0" indent="0" eaLnBrk="1" hangingPunct="1">
              <a:buNone/>
            </a:pPr>
            <a:r>
              <a:rPr lang="en-US" b="1" dirty="0" smtClean="0"/>
              <a:t>F1: </a:t>
            </a:r>
            <a:r>
              <a:rPr lang="en-US" dirty="0" err="1" smtClean="0"/>
              <a:t>BbFf</a:t>
            </a:r>
            <a:r>
              <a:rPr lang="en-US" dirty="0" smtClean="0"/>
              <a:t> </a:t>
            </a:r>
            <a:r>
              <a:rPr lang="en-US" dirty="0" smtClean="0"/>
              <a:t>x </a:t>
            </a:r>
            <a:r>
              <a:rPr lang="en-US" dirty="0" err="1" smtClean="0"/>
              <a:t>BbFf</a:t>
            </a:r>
            <a:endParaRPr lang="en-US" dirty="0" smtClean="0"/>
          </a:p>
          <a:p>
            <a:pPr marL="0" indent="0" eaLnBrk="1" hangingPunct="1">
              <a:buNone/>
            </a:pPr>
            <a:r>
              <a:rPr lang="en-CA" b="1" dirty="0" smtClean="0"/>
              <a:t>F1 Genotypes</a:t>
            </a:r>
            <a:r>
              <a:rPr lang="en-CA" dirty="0" smtClean="0"/>
              <a:t>: ???</a:t>
            </a:r>
          </a:p>
          <a:p>
            <a:pPr marL="0" indent="0" eaLnBrk="1" hangingPunct="1">
              <a:buNone/>
            </a:pPr>
            <a:endParaRPr lang="en-CA" dirty="0"/>
          </a:p>
          <a:p>
            <a:pPr marL="0" indent="0" eaLnBrk="1" hangingPunct="1">
              <a:buNone/>
            </a:pPr>
            <a:r>
              <a:rPr lang="en-CA" b="1" dirty="0" smtClean="0"/>
              <a:t>F1 Phenotypes</a:t>
            </a:r>
            <a:r>
              <a:rPr lang="en-CA" dirty="0" smtClean="0"/>
              <a:t>: ???</a:t>
            </a:r>
          </a:p>
          <a:p>
            <a:pPr marL="0" indent="0" eaLnBrk="1" hangingPunct="1">
              <a:buNone/>
            </a:pPr>
            <a:endParaRPr lang="en-CA" dirty="0" smtClean="0"/>
          </a:p>
          <a:p>
            <a:pPr marL="0" indent="0" eaLnBrk="1" hangingPunct="1">
              <a:buNone/>
            </a:pPr>
            <a:endParaRPr lang="en-CA" dirty="0" smtClean="0"/>
          </a:p>
          <a:p>
            <a:pPr marL="0" indent="0" eaLnBrk="1" hangingPunct="1">
              <a:buNone/>
            </a:pPr>
            <a:r>
              <a:rPr lang="en-CA" b="1" dirty="0" smtClean="0"/>
              <a:t>F1 Phenotypic Ratio: </a:t>
            </a:r>
            <a:r>
              <a:rPr lang="en-CA" dirty="0" smtClean="0"/>
              <a:t>???</a:t>
            </a:r>
            <a:endParaRPr lang="en-US"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lang="en-US" smtClean="0"/>
              <a:t>The Foil Method</a:t>
            </a:r>
          </a:p>
        </p:txBody>
      </p:sp>
      <p:cxnSp>
        <p:nvCxnSpPr>
          <p:cNvPr id="25603" name="AutoShape 3"/>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cxnSp>
        <p:nvCxnSpPr>
          <p:cNvPr id="25604" name="AutoShape 4"/>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cxnSp>
        <p:nvCxnSpPr>
          <p:cNvPr id="25605" name="AutoShape 5"/>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sp>
        <p:nvSpPr>
          <p:cNvPr id="25606" name="Rectangle 6"/>
          <p:cNvSpPr>
            <a:spLocks noChangeArrowheads="1"/>
          </p:cNvSpPr>
          <p:nvPr/>
        </p:nvSpPr>
        <p:spPr bwMode="auto">
          <a:xfrm>
            <a:off x="32004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7" name="Rectangle 7"/>
          <p:cNvSpPr>
            <a:spLocks noChangeArrowheads="1"/>
          </p:cNvSpPr>
          <p:nvPr/>
        </p:nvSpPr>
        <p:spPr bwMode="auto">
          <a:xfrm>
            <a:off x="46482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8" name="Rectangle 8"/>
          <p:cNvSpPr>
            <a:spLocks noChangeArrowheads="1"/>
          </p:cNvSpPr>
          <p:nvPr/>
        </p:nvSpPr>
        <p:spPr bwMode="auto">
          <a:xfrm>
            <a:off x="60960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9" name="Rectangle 9"/>
          <p:cNvSpPr>
            <a:spLocks noChangeArrowheads="1"/>
          </p:cNvSpPr>
          <p:nvPr/>
        </p:nvSpPr>
        <p:spPr bwMode="auto">
          <a:xfrm>
            <a:off x="19050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10" name="Text Box 10"/>
          <p:cNvSpPr txBox="1">
            <a:spLocks noChangeArrowheads="1"/>
          </p:cNvSpPr>
          <p:nvPr/>
        </p:nvSpPr>
        <p:spPr bwMode="auto">
          <a:xfrm>
            <a:off x="2133600" y="2667000"/>
            <a:ext cx="5334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B</a:t>
            </a:r>
          </a:p>
        </p:txBody>
      </p:sp>
      <p:sp>
        <p:nvSpPr>
          <p:cNvPr id="25611" name="Text Box 11"/>
          <p:cNvSpPr txBox="1">
            <a:spLocks noChangeArrowheads="1"/>
          </p:cNvSpPr>
          <p:nvPr/>
        </p:nvSpPr>
        <p:spPr bwMode="auto">
          <a:xfrm>
            <a:off x="3429000" y="2667000"/>
            <a:ext cx="5334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b</a:t>
            </a:r>
          </a:p>
        </p:txBody>
      </p:sp>
      <p:sp>
        <p:nvSpPr>
          <p:cNvPr id="25612" name="Text Box 12"/>
          <p:cNvSpPr txBox="1">
            <a:spLocks noChangeArrowheads="1"/>
          </p:cNvSpPr>
          <p:nvPr/>
        </p:nvSpPr>
        <p:spPr bwMode="auto">
          <a:xfrm>
            <a:off x="4953000" y="2667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F</a:t>
            </a:r>
          </a:p>
        </p:txBody>
      </p:sp>
      <p:sp>
        <p:nvSpPr>
          <p:cNvPr id="25613" name="Text Box 13"/>
          <p:cNvSpPr txBox="1">
            <a:spLocks noChangeArrowheads="1"/>
          </p:cNvSpPr>
          <p:nvPr/>
        </p:nvSpPr>
        <p:spPr bwMode="auto">
          <a:xfrm>
            <a:off x="6324600" y="2667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f</a:t>
            </a:r>
          </a:p>
        </p:txBody>
      </p:sp>
      <p:cxnSp>
        <p:nvCxnSpPr>
          <p:cNvPr id="25614" name="AutoShape 14"/>
          <p:cNvCxnSpPr>
            <a:cxnSpLocks noChangeShapeType="1"/>
            <a:stCxn id="25610" idx="0"/>
            <a:endCxn id="25612" idx="0"/>
          </p:cNvCxnSpPr>
          <p:nvPr/>
        </p:nvCxnSpPr>
        <p:spPr bwMode="auto">
          <a:xfrm rot="5400000" flipV="1">
            <a:off x="3790156" y="1277144"/>
            <a:ext cx="1588" cy="2781300"/>
          </a:xfrm>
          <a:prstGeom prst="curvedConnector3">
            <a:avLst>
              <a:gd name="adj1" fmla="val -69400000"/>
            </a:avLst>
          </a:prstGeom>
          <a:noFill/>
          <a:ln w="38100">
            <a:solidFill>
              <a:schemeClr val="tx1"/>
            </a:solidFill>
            <a:round/>
            <a:headEnd/>
            <a:tailEnd type="triangle" w="med" len="med"/>
          </a:ln>
          <a:effectLst/>
        </p:spPr>
      </p:cxnSp>
      <p:cxnSp>
        <p:nvCxnSpPr>
          <p:cNvPr id="25615" name="AutoShape 15"/>
          <p:cNvCxnSpPr>
            <a:cxnSpLocks noChangeShapeType="1"/>
            <a:stCxn id="25611" idx="2"/>
            <a:endCxn id="25613" idx="2"/>
          </p:cNvCxnSpPr>
          <p:nvPr/>
        </p:nvCxnSpPr>
        <p:spPr bwMode="auto">
          <a:xfrm rot="16200000" flipH="1">
            <a:off x="5123656" y="1696244"/>
            <a:ext cx="1588" cy="2857500"/>
          </a:xfrm>
          <a:prstGeom prst="curvedConnector3">
            <a:avLst>
              <a:gd name="adj1" fmla="val 41500000"/>
            </a:avLst>
          </a:prstGeom>
          <a:noFill/>
          <a:ln w="38100">
            <a:solidFill>
              <a:srgbClr val="006600"/>
            </a:solidFill>
            <a:round/>
            <a:headEnd/>
            <a:tailEnd type="triangle" w="med" len="med"/>
          </a:ln>
          <a:effectLst/>
        </p:spPr>
      </p:cxnSp>
      <p:cxnSp>
        <p:nvCxnSpPr>
          <p:cNvPr id="25616" name="AutoShape 16"/>
          <p:cNvCxnSpPr>
            <a:cxnSpLocks noChangeShapeType="1"/>
            <a:stCxn id="25610" idx="2"/>
            <a:endCxn id="25608" idx="2"/>
          </p:cNvCxnSpPr>
          <p:nvPr/>
        </p:nvCxnSpPr>
        <p:spPr bwMode="auto">
          <a:xfrm rot="16200000" flipH="1">
            <a:off x="4362450" y="1162050"/>
            <a:ext cx="228600" cy="4152900"/>
          </a:xfrm>
          <a:prstGeom prst="curvedConnector3">
            <a:avLst>
              <a:gd name="adj1" fmla="val 551389"/>
            </a:avLst>
          </a:prstGeom>
          <a:noFill/>
          <a:ln w="38100">
            <a:solidFill>
              <a:schemeClr val="hlink"/>
            </a:solidFill>
            <a:round/>
            <a:headEnd/>
            <a:tailEnd type="triangle" w="med" len="med"/>
          </a:ln>
          <a:effectLst/>
        </p:spPr>
      </p:cxnSp>
      <p:cxnSp>
        <p:nvCxnSpPr>
          <p:cNvPr id="25617" name="AutoShape 17"/>
          <p:cNvCxnSpPr>
            <a:cxnSpLocks noChangeShapeType="1"/>
            <a:stCxn id="25611" idx="0"/>
            <a:endCxn id="25612" idx="0"/>
          </p:cNvCxnSpPr>
          <p:nvPr/>
        </p:nvCxnSpPr>
        <p:spPr bwMode="auto">
          <a:xfrm rot="5400000" flipV="1">
            <a:off x="4437856" y="1924844"/>
            <a:ext cx="1588" cy="1485900"/>
          </a:xfrm>
          <a:prstGeom prst="curvedConnector3">
            <a:avLst>
              <a:gd name="adj1" fmla="val -37900000"/>
            </a:avLst>
          </a:prstGeom>
          <a:noFill/>
          <a:ln w="38100">
            <a:solidFill>
              <a:srgbClr val="FF0000"/>
            </a:solidFill>
            <a:round/>
            <a:headEnd/>
            <a:tailEnd type="triangle" w="med" len="med"/>
          </a:ln>
          <a:effectLst/>
        </p:spPr>
      </p:cxnSp>
      <p:sp>
        <p:nvSpPr>
          <p:cNvPr id="25618" name="Text Box 18"/>
          <p:cNvSpPr txBox="1">
            <a:spLocks noChangeArrowheads="1"/>
          </p:cNvSpPr>
          <p:nvPr/>
        </p:nvSpPr>
        <p:spPr bwMode="auto">
          <a:xfrm>
            <a:off x="3352800" y="4495800"/>
            <a:ext cx="2209800" cy="2100263"/>
          </a:xfrm>
          <a:prstGeom prst="rect">
            <a:avLst/>
          </a:prstGeom>
          <a:noFill/>
          <a:ln w="9525">
            <a:noFill/>
            <a:miter lim="800000"/>
            <a:headEnd/>
            <a:tailEnd/>
          </a:ln>
          <a:effectLst/>
        </p:spPr>
        <p:txBody>
          <a:bodyPr>
            <a:spAutoFit/>
          </a:bodyPr>
          <a:lstStyle/>
          <a:p>
            <a:pPr eaLnBrk="0" hangingPunct="0">
              <a:spcBef>
                <a:spcPct val="50000"/>
              </a:spcBef>
            </a:pPr>
            <a:r>
              <a:rPr lang="en-US" sz="2400" b="1" u="sng">
                <a:latin typeface="Verdana" pitchFamily="34" charset="0"/>
              </a:rPr>
              <a:t>F</a:t>
            </a:r>
            <a:r>
              <a:rPr lang="en-US" sz="2400" b="1">
                <a:latin typeface="Verdana" pitchFamily="34" charset="0"/>
              </a:rPr>
              <a:t>irst = BF</a:t>
            </a:r>
          </a:p>
          <a:p>
            <a:pPr eaLnBrk="0" hangingPunct="0">
              <a:spcBef>
                <a:spcPct val="50000"/>
              </a:spcBef>
            </a:pPr>
            <a:r>
              <a:rPr lang="en-US" sz="2400" b="1" u="sng">
                <a:solidFill>
                  <a:schemeClr val="hlink"/>
                </a:solidFill>
                <a:latin typeface="Verdana" pitchFamily="34" charset="0"/>
              </a:rPr>
              <a:t>O</a:t>
            </a:r>
            <a:r>
              <a:rPr lang="en-US" sz="2400" b="1">
                <a:solidFill>
                  <a:schemeClr val="hlink"/>
                </a:solidFill>
                <a:latin typeface="Verdana" pitchFamily="34" charset="0"/>
              </a:rPr>
              <a:t>uter = Bf</a:t>
            </a:r>
          </a:p>
          <a:p>
            <a:pPr eaLnBrk="0" hangingPunct="0">
              <a:spcBef>
                <a:spcPct val="50000"/>
              </a:spcBef>
            </a:pPr>
            <a:r>
              <a:rPr lang="en-US" sz="2400" b="1" u="sng">
                <a:solidFill>
                  <a:srgbClr val="FF0000"/>
                </a:solidFill>
                <a:latin typeface="Verdana" pitchFamily="34" charset="0"/>
              </a:rPr>
              <a:t>I</a:t>
            </a:r>
            <a:r>
              <a:rPr lang="en-US" sz="2400" b="1">
                <a:solidFill>
                  <a:srgbClr val="FF0000"/>
                </a:solidFill>
                <a:latin typeface="Verdana" pitchFamily="34" charset="0"/>
              </a:rPr>
              <a:t>nner = bF</a:t>
            </a:r>
          </a:p>
          <a:p>
            <a:pPr eaLnBrk="0" hangingPunct="0">
              <a:spcBef>
                <a:spcPct val="50000"/>
              </a:spcBef>
            </a:pPr>
            <a:r>
              <a:rPr lang="en-US" sz="2400" b="1" u="sng">
                <a:solidFill>
                  <a:srgbClr val="006600"/>
                </a:solidFill>
                <a:latin typeface="Verdana" pitchFamily="34" charset="0"/>
              </a:rPr>
              <a:t>L</a:t>
            </a:r>
            <a:r>
              <a:rPr lang="en-US" sz="2400" b="1">
                <a:solidFill>
                  <a:srgbClr val="006600"/>
                </a:solidFill>
                <a:latin typeface="Verdana" pitchFamily="34" charset="0"/>
              </a:rPr>
              <a:t>ast = bf</a:t>
            </a:r>
          </a:p>
        </p:txBody>
      </p:sp>
      <p:sp>
        <p:nvSpPr>
          <p:cNvPr id="2" name="TextBox 1"/>
          <p:cNvSpPr txBox="1"/>
          <p:nvPr/>
        </p:nvSpPr>
        <p:spPr>
          <a:xfrm>
            <a:off x="457200" y="5272624"/>
            <a:ext cx="2019300" cy="1323439"/>
          </a:xfrm>
          <a:prstGeom prst="rect">
            <a:avLst/>
          </a:prstGeom>
          <a:noFill/>
        </p:spPr>
        <p:txBody>
          <a:bodyPr wrap="square" rtlCol="0">
            <a:spAutoFit/>
          </a:bodyPr>
          <a:lstStyle/>
          <a:p>
            <a:r>
              <a:rPr lang="en-US" sz="2000" b="1" dirty="0" smtClean="0"/>
              <a:t>B</a:t>
            </a:r>
            <a:r>
              <a:rPr lang="en-US" dirty="0" smtClean="0"/>
              <a:t> = black </a:t>
            </a:r>
            <a:r>
              <a:rPr lang="en-US" dirty="0"/>
              <a:t>stripes </a:t>
            </a:r>
            <a:endParaRPr lang="en-US" dirty="0" smtClean="0"/>
          </a:p>
          <a:p>
            <a:pPr lvl="0"/>
            <a:r>
              <a:rPr lang="en-US" sz="2000" b="1" dirty="0">
                <a:solidFill>
                  <a:prstClr val="black"/>
                </a:solidFill>
              </a:rPr>
              <a:t>b</a:t>
            </a:r>
            <a:r>
              <a:rPr lang="en-US" dirty="0">
                <a:solidFill>
                  <a:prstClr val="black"/>
                </a:solidFill>
              </a:rPr>
              <a:t> = pink stripes </a:t>
            </a:r>
            <a:endParaRPr lang="en-US" sz="2000" b="1" dirty="0"/>
          </a:p>
          <a:p>
            <a:r>
              <a:rPr lang="en-US" sz="2000" b="1" dirty="0" smtClean="0"/>
              <a:t>F</a:t>
            </a:r>
            <a:r>
              <a:rPr lang="en-US" dirty="0" smtClean="0"/>
              <a:t> = small fangs </a:t>
            </a:r>
          </a:p>
          <a:p>
            <a:r>
              <a:rPr lang="en-US" sz="2000" b="1" dirty="0" smtClean="0"/>
              <a:t>f</a:t>
            </a:r>
            <a:r>
              <a:rPr lang="en-US" dirty="0" smtClean="0"/>
              <a:t> = big fangs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14"/>
                                        </p:tgtEl>
                                        <p:attrNameLst>
                                          <p:attrName>style.visibility</p:attrName>
                                        </p:attrNameLst>
                                      </p:cBhvr>
                                      <p:to>
                                        <p:strVal val="visible"/>
                                      </p:to>
                                    </p:set>
                                    <p:anim calcmode="lin" valueType="num">
                                      <p:cBhvr additive="base">
                                        <p:cTn id="7" dur="500" fill="hold"/>
                                        <p:tgtEl>
                                          <p:spTgt spid="25614"/>
                                        </p:tgtEl>
                                        <p:attrNameLst>
                                          <p:attrName>ppt_x</p:attrName>
                                        </p:attrNameLst>
                                      </p:cBhvr>
                                      <p:tavLst>
                                        <p:tav tm="0">
                                          <p:val>
                                            <p:strVal val="#ppt_x"/>
                                          </p:val>
                                        </p:tav>
                                        <p:tav tm="100000">
                                          <p:val>
                                            <p:strVal val="#ppt_x"/>
                                          </p:val>
                                        </p:tav>
                                      </p:tavLst>
                                    </p:anim>
                                    <p:anim calcmode="lin" valueType="num">
                                      <p:cBhvr additive="base">
                                        <p:cTn id="8" dur="500" fill="hold"/>
                                        <p:tgtEl>
                                          <p:spTgt spid="256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16"/>
                                        </p:tgtEl>
                                        <p:attrNameLst>
                                          <p:attrName>style.visibility</p:attrName>
                                        </p:attrNameLst>
                                      </p:cBhvr>
                                      <p:to>
                                        <p:strVal val="visible"/>
                                      </p:to>
                                    </p:set>
                                    <p:anim calcmode="lin" valueType="num">
                                      <p:cBhvr additive="base">
                                        <p:cTn id="13" dur="500" fill="hold"/>
                                        <p:tgtEl>
                                          <p:spTgt spid="25616"/>
                                        </p:tgtEl>
                                        <p:attrNameLst>
                                          <p:attrName>ppt_x</p:attrName>
                                        </p:attrNameLst>
                                      </p:cBhvr>
                                      <p:tavLst>
                                        <p:tav tm="0">
                                          <p:val>
                                            <p:strVal val="#ppt_x"/>
                                          </p:val>
                                        </p:tav>
                                        <p:tav tm="100000">
                                          <p:val>
                                            <p:strVal val="#ppt_x"/>
                                          </p:val>
                                        </p:tav>
                                      </p:tavLst>
                                    </p:anim>
                                    <p:anim calcmode="lin" valueType="num">
                                      <p:cBhvr additive="base">
                                        <p:cTn id="14"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17"/>
                                        </p:tgtEl>
                                        <p:attrNameLst>
                                          <p:attrName>style.visibility</p:attrName>
                                        </p:attrNameLst>
                                      </p:cBhvr>
                                      <p:to>
                                        <p:strVal val="visible"/>
                                      </p:to>
                                    </p:set>
                                    <p:anim calcmode="lin" valueType="num">
                                      <p:cBhvr additive="base">
                                        <p:cTn id="19" dur="500" fill="hold"/>
                                        <p:tgtEl>
                                          <p:spTgt spid="25617"/>
                                        </p:tgtEl>
                                        <p:attrNameLst>
                                          <p:attrName>ppt_x</p:attrName>
                                        </p:attrNameLst>
                                      </p:cBhvr>
                                      <p:tavLst>
                                        <p:tav tm="0">
                                          <p:val>
                                            <p:strVal val="#ppt_x"/>
                                          </p:val>
                                        </p:tav>
                                        <p:tav tm="100000">
                                          <p:val>
                                            <p:strVal val="#ppt_x"/>
                                          </p:val>
                                        </p:tav>
                                      </p:tavLst>
                                    </p:anim>
                                    <p:anim calcmode="lin" valueType="num">
                                      <p:cBhvr additive="base">
                                        <p:cTn id="20" dur="500" fill="hold"/>
                                        <p:tgtEl>
                                          <p:spTgt spid="256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15"/>
                                        </p:tgtEl>
                                        <p:attrNameLst>
                                          <p:attrName>style.visibility</p:attrName>
                                        </p:attrNameLst>
                                      </p:cBhvr>
                                      <p:to>
                                        <p:strVal val="visible"/>
                                      </p:to>
                                    </p:set>
                                    <p:anim calcmode="lin" valueType="num">
                                      <p:cBhvr additive="base">
                                        <p:cTn id="25" dur="500" fill="hold"/>
                                        <p:tgtEl>
                                          <p:spTgt spid="25615"/>
                                        </p:tgtEl>
                                        <p:attrNameLst>
                                          <p:attrName>ppt_x</p:attrName>
                                        </p:attrNameLst>
                                      </p:cBhvr>
                                      <p:tavLst>
                                        <p:tav tm="0">
                                          <p:val>
                                            <p:strVal val="#ppt_x"/>
                                          </p:val>
                                        </p:tav>
                                        <p:tav tm="100000">
                                          <p:val>
                                            <p:strVal val="#ppt_x"/>
                                          </p:val>
                                        </p:tav>
                                      </p:tavLst>
                                    </p:anim>
                                    <p:anim calcmode="lin" valueType="num">
                                      <p:cBhvr additive="base">
                                        <p:cTn id="26" dur="500" fill="hold"/>
                                        <p:tgtEl>
                                          <p:spTgt spid="256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18"/>
                                        </p:tgtEl>
                                        <p:attrNameLst>
                                          <p:attrName>style.visibility</p:attrName>
                                        </p:attrNameLst>
                                      </p:cBhvr>
                                      <p:to>
                                        <p:strVal val="visible"/>
                                      </p:to>
                                    </p:set>
                                    <p:anim calcmode="lin" valueType="num">
                                      <p:cBhvr additive="base">
                                        <p:cTn id="31" dur="500" fill="hold"/>
                                        <p:tgtEl>
                                          <p:spTgt spid="25618"/>
                                        </p:tgtEl>
                                        <p:attrNameLst>
                                          <p:attrName>ppt_x</p:attrName>
                                        </p:attrNameLst>
                                      </p:cBhvr>
                                      <p:tavLst>
                                        <p:tav tm="0">
                                          <p:val>
                                            <p:strVal val="#ppt_x"/>
                                          </p:val>
                                        </p:tav>
                                        <p:tav tm="100000">
                                          <p:val>
                                            <p:strVal val="#ppt_x"/>
                                          </p:val>
                                        </p:tav>
                                      </p:tavLst>
                                    </p:anim>
                                    <p:anim calcmode="lin" valueType="num">
                                      <p:cBhvr additive="base">
                                        <p:cTn id="32" dur="500" fill="hold"/>
                                        <p:tgtEl>
                                          <p:spTgt spid="256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09600" y="762000"/>
            <a:ext cx="7696200" cy="5078413"/>
          </a:xfrm>
          <a:prstGeom prst="rect">
            <a:avLst/>
          </a:prstGeom>
          <a:noFill/>
          <a:ln w="9525">
            <a:noFill/>
            <a:miter lim="800000"/>
            <a:headEnd/>
            <a:tailEnd/>
          </a:ln>
        </p:spPr>
        <p:txBody>
          <a:bodyPr>
            <a:spAutoFit/>
          </a:bodyPr>
          <a:lstStyle/>
          <a:p>
            <a:r>
              <a:rPr lang="en-US" sz="3600">
                <a:latin typeface="Calibri" pitchFamily="34" charset="0"/>
              </a:rPr>
              <a:t>For both the male and the female, gametes could be:  BF, Bf, bF, bf</a:t>
            </a:r>
          </a:p>
          <a:p>
            <a:endParaRPr lang="en-US" sz="3600">
              <a:latin typeface="Calibri" pitchFamily="34" charset="0"/>
            </a:endParaRPr>
          </a:p>
          <a:p>
            <a:r>
              <a:rPr lang="en-US" sz="3600">
                <a:latin typeface="Calibri" pitchFamily="34" charset="0"/>
              </a:rPr>
              <a:t>Now, put male alleles across the top of the Punnett square and female alleles down the side.  Combine the pairs to see the geneotypes of the possible offspring.  Analyze results to figure out the phenotypes of the offspring.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650" y="274638"/>
            <a:ext cx="8388350" cy="1143000"/>
          </a:xfrm>
        </p:spPr>
        <p:txBody>
          <a:bodyPr rtlCol="0">
            <a:noAutofit/>
          </a:bodyPr>
          <a:lstStyle/>
          <a:p>
            <a:pPr eaLnBrk="1" fontAlgn="auto" hangingPunct="1">
              <a:spcAft>
                <a:spcPts val="0"/>
              </a:spcAft>
              <a:defRPr/>
            </a:pPr>
            <a:r>
              <a:rPr lang="en-US" sz="3200" dirty="0"/>
              <a:t>Here is the Punnett Square for the cross of the </a:t>
            </a:r>
            <a:r>
              <a:rPr lang="en-US" sz="3600" dirty="0"/>
              <a:t>heterozygous F1 generation = </a:t>
            </a:r>
            <a:r>
              <a:rPr lang="en-US" sz="3600" dirty="0" err="1"/>
              <a:t>BbFf</a:t>
            </a:r>
            <a:r>
              <a:rPr lang="en-US" sz="3600" dirty="0"/>
              <a:t> x </a:t>
            </a:r>
            <a:r>
              <a:rPr lang="en-US" sz="3600" dirty="0" err="1"/>
              <a:t>BbFf</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2795005"/>
              </p:ext>
            </p:extLst>
          </p:nvPr>
        </p:nvGraphicFramePr>
        <p:xfrm>
          <a:off x="1524000" y="1981200"/>
          <a:ext cx="7162800" cy="441960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0000"/>
                    </a:ext>
                  </a:extLst>
                </a:gridCol>
                <a:gridCol w="1790700">
                  <a:extLst>
                    <a:ext uri="{9D8B030D-6E8A-4147-A177-3AD203B41FA5}">
                      <a16:colId xmlns:a16="http://schemas.microsoft.com/office/drawing/2014/main" val="20001"/>
                    </a:ext>
                  </a:extLst>
                </a:gridCol>
                <a:gridCol w="1790700">
                  <a:extLst>
                    <a:ext uri="{9D8B030D-6E8A-4147-A177-3AD203B41FA5}">
                      <a16:colId xmlns:a16="http://schemas.microsoft.com/office/drawing/2014/main" val="20002"/>
                    </a:ext>
                  </a:extLst>
                </a:gridCol>
                <a:gridCol w="1790700">
                  <a:extLst>
                    <a:ext uri="{9D8B030D-6E8A-4147-A177-3AD203B41FA5}">
                      <a16:colId xmlns:a16="http://schemas.microsoft.com/office/drawing/2014/main" val="20003"/>
                    </a:ext>
                  </a:extLst>
                </a:gridCol>
              </a:tblGrid>
              <a:tr h="1104900">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extLst>
                  <a:ext uri="{0D108BD9-81ED-4DB2-BD59-A6C34878D82A}">
                    <a16:rowId xmlns:a16="http://schemas.microsoft.com/office/drawing/2014/main" val="10000"/>
                  </a:ext>
                </a:extLst>
              </a:tr>
              <a:tr h="1104900">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extLst>
                  <a:ext uri="{0D108BD9-81ED-4DB2-BD59-A6C34878D82A}">
                    <a16:rowId xmlns:a16="http://schemas.microsoft.com/office/drawing/2014/main" val="10001"/>
                  </a:ext>
                </a:extLst>
              </a:tr>
              <a:tr h="1104900">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extLst>
                  <a:ext uri="{0D108BD9-81ED-4DB2-BD59-A6C34878D82A}">
                    <a16:rowId xmlns:a16="http://schemas.microsoft.com/office/drawing/2014/main" val="10002"/>
                  </a:ext>
                </a:extLst>
              </a:tr>
              <a:tr h="1104900">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extLst>
                  <a:ext uri="{0D108BD9-81ED-4DB2-BD59-A6C34878D82A}">
                    <a16:rowId xmlns:a16="http://schemas.microsoft.com/office/drawing/2014/main" val="10003"/>
                  </a:ext>
                </a:extLst>
              </a:tr>
            </a:tbl>
          </a:graphicData>
        </a:graphic>
      </p:graphicFrame>
      <p:sp>
        <p:nvSpPr>
          <p:cNvPr id="18461" name="TextBox 4"/>
          <p:cNvSpPr txBox="1">
            <a:spLocks noChangeArrowheads="1"/>
          </p:cNvSpPr>
          <p:nvPr/>
        </p:nvSpPr>
        <p:spPr bwMode="auto">
          <a:xfrm>
            <a:off x="2063751" y="1579563"/>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pic>
        <p:nvPicPr>
          <p:cNvPr id="18469" name="Picture 2"/>
          <p:cNvPicPr>
            <a:picLocks noChangeAspect="1"/>
          </p:cNvPicPr>
          <p:nvPr/>
        </p:nvPicPr>
        <p:blipFill>
          <a:blip r:embed="rId2"/>
          <a:srcRect/>
          <a:stretch>
            <a:fillRect/>
          </a:stretch>
        </p:blipFill>
        <p:spPr bwMode="auto">
          <a:xfrm>
            <a:off x="1676400" y="1460500"/>
            <a:ext cx="314325" cy="303213"/>
          </a:xfrm>
          <a:prstGeom prst="rect">
            <a:avLst/>
          </a:prstGeom>
          <a:noFill/>
          <a:ln w="9525">
            <a:noFill/>
            <a:miter lim="800000"/>
            <a:headEnd/>
            <a:tailEnd/>
          </a:ln>
        </p:spPr>
      </p:pic>
      <p:pic>
        <p:nvPicPr>
          <p:cNvPr id="18470" name="Picture 12"/>
          <p:cNvPicPr>
            <a:picLocks noChangeAspect="1"/>
          </p:cNvPicPr>
          <p:nvPr/>
        </p:nvPicPr>
        <p:blipFill>
          <a:blip r:embed="rId3"/>
          <a:srcRect/>
          <a:stretch>
            <a:fillRect/>
          </a:stretch>
        </p:blipFill>
        <p:spPr bwMode="auto">
          <a:xfrm>
            <a:off x="374650" y="1697038"/>
            <a:ext cx="533400" cy="533400"/>
          </a:xfrm>
          <a:prstGeom prst="rect">
            <a:avLst/>
          </a:prstGeom>
          <a:noFill/>
          <a:ln w="9525">
            <a:noFill/>
            <a:miter lim="800000"/>
            <a:headEnd/>
            <a:tailEnd/>
          </a:ln>
        </p:spPr>
      </p:pic>
      <p:sp>
        <p:nvSpPr>
          <p:cNvPr id="14" name="TextBox 4"/>
          <p:cNvSpPr txBox="1">
            <a:spLocks noChangeArrowheads="1"/>
          </p:cNvSpPr>
          <p:nvPr/>
        </p:nvSpPr>
        <p:spPr bwMode="auto">
          <a:xfrm>
            <a:off x="3838575" y="1579563"/>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sp>
        <p:nvSpPr>
          <p:cNvPr id="15" name="TextBox 4"/>
          <p:cNvSpPr txBox="1">
            <a:spLocks noChangeArrowheads="1"/>
          </p:cNvSpPr>
          <p:nvPr/>
        </p:nvSpPr>
        <p:spPr bwMode="auto">
          <a:xfrm>
            <a:off x="5613399" y="1584814"/>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sp>
        <p:nvSpPr>
          <p:cNvPr id="16" name="TextBox 4"/>
          <p:cNvSpPr txBox="1">
            <a:spLocks noChangeArrowheads="1"/>
          </p:cNvSpPr>
          <p:nvPr/>
        </p:nvSpPr>
        <p:spPr bwMode="auto">
          <a:xfrm>
            <a:off x="7467600" y="1579563"/>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sp>
        <p:nvSpPr>
          <p:cNvPr id="17" name="TextBox 4"/>
          <p:cNvSpPr txBox="1">
            <a:spLocks noChangeArrowheads="1"/>
          </p:cNvSpPr>
          <p:nvPr/>
        </p:nvSpPr>
        <p:spPr bwMode="auto">
          <a:xfrm>
            <a:off x="645380" y="2388364"/>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sp>
        <p:nvSpPr>
          <p:cNvPr id="18" name="TextBox 4"/>
          <p:cNvSpPr txBox="1">
            <a:spLocks noChangeArrowheads="1"/>
          </p:cNvSpPr>
          <p:nvPr/>
        </p:nvSpPr>
        <p:spPr bwMode="auto">
          <a:xfrm>
            <a:off x="656127" y="3450296"/>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sp>
        <p:nvSpPr>
          <p:cNvPr id="19" name="TextBox 4"/>
          <p:cNvSpPr txBox="1">
            <a:spLocks noChangeArrowheads="1"/>
          </p:cNvSpPr>
          <p:nvPr/>
        </p:nvSpPr>
        <p:spPr bwMode="auto">
          <a:xfrm>
            <a:off x="641350" y="4526088"/>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sp>
        <p:nvSpPr>
          <p:cNvPr id="20" name="TextBox 4"/>
          <p:cNvSpPr txBox="1">
            <a:spLocks noChangeArrowheads="1"/>
          </p:cNvSpPr>
          <p:nvPr/>
        </p:nvSpPr>
        <p:spPr bwMode="auto">
          <a:xfrm>
            <a:off x="656127" y="5633324"/>
            <a:ext cx="892174" cy="400110"/>
          </a:xfrm>
          <a:prstGeom prst="rect">
            <a:avLst/>
          </a:prstGeom>
          <a:noFill/>
          <a:ln w="9525">
            <a:noFill/>
            <a:miter lim="800000"/>
            <a:headEnd/>
            <a:tailEnd/>
          </a:ln>
        </p:spPr>
        <p:txBody>
          <a:bodyPr wrap="square">
            <a:spAutoFit/>
          </a:bodyPr>
          <a:lstStyle/>
          <a:p>
            <a:r>
              <a:rPr lang="en-CA" sz="2000" dirty="0" smtClean="0">
                <a:latin typeface="Calibri" pitchFamily="34" charset="0"/>
              </a:rPr>
              <a:t>_____</a:t>
            </a:r>
            <a:endParaRPr lang="en-US" sz="2000" dirty="0">
              <a:latin typeface="Calibri" pitchFamily="34" charset="0"/>
            </a:endParaRPr>
          </a:p>
        </p:txBody>
      </p:sp>
    </p:spTree>
    <p:extLst>
      <p:ext uri="{BB962C8B-B14F-4D97-AF65-F5344CB8AC3E}">
        <p14:creationId xmlns:p14="http://schemas.microsoft.com/office/powerpoint/2010/main" val="495326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597</Words>
  <Application>Microsoft Office PowerPoint</Application>
  <PresentationFormat>On-screen Show (4:3)</PresentationFormat>
  <Paragraphs>127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Verdana</vt:lpstr>
      <vt:lpstr>Office Theme</vt:lpstr>
      <vt:lpstr>How To Do A Dihybrid Cross Using A Punnett Square</vt:lpstr>
      <vt:lpstr>Here is a squirrelgur.   The male is homozygous dominant for black stripes  and small fangs.    The female is homozygous recessive and has pink stripes  and large fangs.</vt:lpstr>
      <vt:lpstr>What letters would you use for the alleles?</vt:lpstr>
      <vt:lpstr>Set up the alleles for the Squirrelgur</vt:lpstr>
      <vt:lpstr>Here is the Punnett Square for the cross of the homozygous parents</vt:lpstr>
      <vt:lpstr>What would happen if we crossed two of the hybrids together?  Set up your alleles (use the foil method). And then fill in your Punnett square.  Please give the # of each type of offspring produced</vt:lpstr>
      <vt:lpstr>The Foil Method</vt:lpstr>
      <vt:lpstr>PowerPoint Presentation</vt:lpstr>
      <vt:lpstr>Here is the Punnett Square for the cross of the heterozygous F1 generation = BbFf x BbFf</vt:lpstr>
      <vt:lpstr>PowerPoint Presentation</vt:lpstr>
      <vt:lpstr>PowerPoint Presentation</vt:lpstr>
      <vt:lpstr>What would happen if we crossed two of the hybrids together?  Set up your alleles (use the foil method). And then fill in your Punnett square.  Please give the # of each type of offspring produced</vt:lpstr>
    </vt:vector>
  </TitlesOfParts>
  <Company>SLCUSD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a Dihybrid Cross using a Punnett Square</dc:title>
  <dc:creator>Steve Cossey</dc:creator>
  <cp:lastModifiedBy>Chinook SD</cp:lastModifiedBy>
  <cp:revision>34</cp:revision>
  <dcterms:created xsi:type="dcterms:W3CDTF">2012-01-23T22:54:00Z</dcterms:created>
  <dcterms:modified xsi:type="dcterms:W3CDTF">2019-11-26T00:30:39Z</dcterms:modified>
</cp:coreProperties>
</file>