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2"/>
    <p:restoredTop sz="94659"/>
  </p:normalViewPr>
  <p:slideViewPr>
    <p:cSldViewPr snapToGrid="0" snapToObjects="1">
      <p:cViewPr varScale="1">
        <p:scale>
          <a:sx n="50" d="100"/>
          <a:sy n="50" d="100"/>
        </p:scale>
        <p:origin x="18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2:22:14.90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2" units="cm"/>
      <inkml:brushProperty name="height" value="0.2" units="cm"/>
    </inkml:brush>
  </inkml:definitions>
  <inkml:trace contextRef="#ctx0" brushRef="#br0">0 24 24575,'0'0'0</inkml:trace>
  <inkml:trace contextRef="#ctx0" brushRef="#br1" timeOffset="10659">57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43.5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44.5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45.8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2:22:28.9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2:22:31.7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2:22:33.5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2:23:13.0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38.6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39.6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41.1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9T03:29:42.26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5.tiff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10" Type="http://schemas.openxmlformats.org/officeDocument/2006/relationships/customXml" Target="../ink/ink6.xml"/><Relationship Id="rId4" Type="http://schemas.openxmlformats.org/officeDocument/2006/relationships/image" Target="../media/image6.png"/><Relationship Id="rId9" Type="http://schemas.openxmlformats.org/officeDocument/2006/relationships/customXml" Target="../ink/ink5.xml"/><Relationship Id="rId1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CB9D-3009-FA46-8046-28EF67E9C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Menstrual Cycle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D21B-D747-F343-82F2-8FE97A3884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A920F-71CD-4346-8C42-C1629A48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54" y="768892"/>
            <a:ext cx="5843292" cy="48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BBAEE-0E6F-864F-B4CE-2B8EB9B0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67" y="0"/>
            <a:ext cx="10383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9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20E2B4-24E6-4FB9-BCF4-A3376DFA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D0122-4BFE-4B20-81AE-3288966E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3B1982-03F5-4A97-A951-1BC146B1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71C008-2B40-4EEA-A2FB-F37A59C27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FACD271-0EBE-427B-8CD2-9103168BE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FBF8B6D-A524-4ADB-AB99-35B785716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FC04288-528E-4140-B244-51CFA768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1EE1A19-68B8-4C90-A626-FB38B8B61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036A159-6496-486F-A6DB-19E0B77C0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086063B-0DC6-4709-B0B9-CFAB4988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F38503B-96BB-47F6-84C4-BD0544B46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AB7F0E1C-446F-46DD-BAD5-B20F04EC5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344E43D-CC49-44DD-9DEF-95E6F7C80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40CF7A3-1A54-4926-A03F-BF99774D8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889560A-0AC6-4FCE-AF16-3D770608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98EAB09-A9B4-47F5-9EBC-3166FA987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F667FF4B-8D6F-4E42-B6EF-46144894C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97C61C1-B545-4D57-B730-03E1DB837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C0E7570-D68F-4B17-98F0-63EC48411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FE29FDD-40F2-49BD-8370-F242A1487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051478B-C65D-47CB-8F19-210EE3437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D8E5B73-0049-4666-A7B8-3550F300A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76FE0B9-F6BC-4893-99FF-A5DC97725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64E9D7-CFD6-4BF1-9244-6F75D2C88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1682" y="1699589"/>
            <a:ext cx="5936885" cy="3467610"/>
            <a:chOff x="791682" y="1699589"/>
            <a:chExt cx="5936885" cy="34676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AB803B-3659-4AA9-B02A-70FA18DA1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1699589"/>
              <a:ext cx="5936885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id="{679F1F54-8DE1-44F4-9E9E-DD1C5F885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602131" y="489479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D7839B-0DFF-48C8-832D-FD7E68FFC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2275661"/>
              <a:ext cx="5935796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CC6D40-1FB3-BE40-9816-7E7B5F97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599865"/>
            <a:ext cx="5741942" cy="817168"/>
          </a:xfrm>
        </p:spPr>
        <p:txBody>
          <a:bodyPr anchor="ctr">
            <a:normAutofit/>
          </a:bodyPr>
          <a:lstStyle/>
          <a:p>
            <a:r>
              <a:rPr lang="en-US" sz="2500" dirty="0"/>
              <a:t>If an egg is fertilized…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1C3E-130B-1843-B977-639955EC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261374"/>
            <a:ext cx="5742817" cy="25566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E"/>
                </a:solidFill>
              </a:rPr>
              <a:t>The ovum then becomes a zygote.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E"/>
                </a:solidFill>
              </a:rPr>
              <a:t>The zygote implants into the wall of the uterus, and develops into a fetus.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E"/>
                </a:solidFill>
              </a:rPr>
              <a:t>The menstrual cycle ceases for 40 weeks as the fetus develops into a baby.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E"/>
                </a:solidFill>
              </a:rPr>
              <a:t>40 weeks later, the baby is born!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5F0547-C7AB-4477-A626-778525DFD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CA0DFAC-FBB0-8E45-8532-1C35A232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52" y="1392964"/>
            <a:ext cx="4481812" cy="38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4259-8F59-BA42-B67A-109107AF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4527-DAB9-5B47-8F3C-8C7C3C34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-442255"/>
            <a:ext cx="6281873" cy="5248622"/>
          </a:xfrm>
        </p:spPr>
        <p:txBody>
          <a:bodyPr>
            <a:normAutofit/>
          </a:bodyPr>
          <a:lstStyle/>
          <a:p>
            <a:r>
              <a:rPr lang="en-US" sz="2000" dirty="0"/>
              <a:t>Menstruation is the shedding of the innermost lining of the uterus (the endometrium). </a:t>
            </a:r>
          </a:p>
          <a:p>
            <a:r>
              <a:rPr lang="en-US" sz="2000" dirty="0"/>
              <a:t>This process of shedding is accompanied by bleeding. </a:t>
            </a:r>
          </a:p>
          <a:p>
            <a:r>
              <a:rPr lang="en-US" sz="2000" dirty="0"/>
              <a:t>Menstruation occurs in approximately monthly cycles throughout a woman’s reproductive life, except during pregnancy. </a:t>
            </a:r>
          </a:p>
          <a:p>
            <a:r>
              <a:rPr lang="en-US" sz="2000" dirty="0"/>
              <a:t>Menstruation begins during puberty – the first occurrence of menstruation is called </a:t>
            </a:r>
            <a:r>
              <a:rPr lang="en-US" sz="2000" b="1" dirty="0"/>
              <a:t>menarche</a:t>
            </a:r>
            <a:r>
              <a:rPr lang="en-US" sz="2000" dirty="0"/>
              <a:t> – and stops permanently at </a:t>
            </a:r>
            <a:r>
              <a:rPr lang="en-US" sz="2000" b="1" dirty="0"/>
              <a:t>menopause</a:t>
            </a:r>
            <a:r>
              <a:rPr lang="en-US" sz="2000" dirty="0"/>
              <a:t>. </a:t>
            </a:r>
          </a:p>
        </p:txBody>
      </p:sp>
      <p:pic>
        <p:nvPicPr>
          <p:cNvPr id="5" name="Picture 4" descr="A picture containing surfing, wave, water, riding&#13;&#10;&#13;&#10;Description automatically generated">
            <a:extLst>
              <a:ext uri="{FF2B5EF4-FFF2-40B4-BE49-F238E27FC236}">
                <a16:creationId xmlns:a16="http://schemas.microsoft.com/office/drawing/2014/main" id="{81BE1158-FBA3-2E43-A526-EEF3DC93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28" y="4277532"/>
            <a:ext cx="5457219" cy="25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D98F-9E53-B545-AD7E-8A6008DF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Menstrual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D406-2D65-784A-8491-0F7706B1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47973"/>
            <a:ext cx="6281873" cy="6307810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The menstrual cycle begins with the first day of bleeding, which is counted as day 1. </a:t>
            </a:r>
          </a:p>
          <a:p>
            <a:r>
              <a:rPr lang="en-US" sz="2000" dirty="0"/>
              <a:t>The cycle ends just before the next menstrual period. </a:t>
            </a:r>
          </a:p>
          <a:p>
            <a:r>
              <a:rPr lang="en-US" sz="2000" dirty="0"/>
              <a:t>Menstrual cycles typically range from 25 to 36 days. </a:t>
            </a:r>
          </a:p>
          <a:p>
            <a:r>
              <a:rPr lang="en-US" sz="2000" dirty="0"/>
              <a:t>Only 10-15% of women have a cycle that is exactly 28 days. </a:t>
            </a:r>
          </a:p>
          <a:p>
            <a:r>
              <a:rPr lang="en-US" sz="2000" dirty="0"/>
              <a:t>In at least 20% of women, cycles are irregular. </a:t>
            </a:r>
          </a:p>
          <a:p>
            <a:r>
              <a:rPr lang="en-US" sz="2000" dirty="0"/>
              <a:t>Menstrual bleeding lasts 3 to 7 days, averaging 5 days. </a:t>
            </a:r>
          </a:p>
          <a:p>
            <a:r>
              <a:rPr lang="en-US" sz="2000" dirty="0"/>
              <a:t>Blood loss from menstrual bleeding usually ranges from ½ to 2 ½ ounces. </a:t>
            </a:r>
          </a:p>
          <a:p>
            <a:r>
              <a:rPr lang="en-US" sz="2000" dirty="0"/>
              <a:t>Menstrual bleeding is often accompanied by a range of symptoms, including cramping, bloating, breakouts, sore breasts, tiredness, and mood swings. </a:t>
            </a:r>
          </a:p>
        </p:txBody>
      </p:sp>
    </p:spTree>
    <p:extLst>
      <p:ext uri="{BB962C8B-B14F-4D97-AF65-F5344CB8AC3E}">
        <p14:creationId xmlns:p14="http://schemas.microsoft.com/office/powerpoint/2010/main" val="29190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68293B96-AC95-4F91-A6A1-F5B9EBA75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44F5C13C-7597-47EF-A60E-E0483B591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BF75460-CBE9-47D1-A638-668E31C8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ADD2883-3611-478E-BA1D-A2874E803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15929DF-E668-4987-A5DB-8177C2178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9A72BAB-7164-45E8-80CD-343F1AD8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AF56AD6-00FC-47BA-95C0-90E27317C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F0B89B-257D-4443-ACEF-8C1783D0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B2455CC-7ABE-4EAF-8BB0-7D990562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B5DADAE-B476-49FA-990B-8802F909D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E57DA134-04BF-4C60-BE60-01F00D593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5EE93A9-4768-4F8D-94F1-F4F1C4663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33266E9-BA12-4E99-ACAB-DB4813C79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F1C16801-9C8C-455E-AE48-59BB6D0E1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1B2AF91-3099-47C7-8A14-63F4CBB0C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584900C-32C2-49A7-874A-1F8D41C35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3523AEA-5A6D-45E4-ACC6-1CEFD80B1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FA5C26B-057A-4D27-B6F5-4FD00FB17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8EB124B-9970-4101-B6EE-51FBB23CC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6B2C362-04E0-48FB-9BEF-685C965AC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4FF677-CB69-4C86-9DDC-4047690F7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EBE6D51-FA46-4AF0-8195-FD56F6949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C0539D-4193-466B-987B-D71FA6A82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D51DB48-98D5-49DE-AD5F-8A9734357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22">
            <a:extLst>
              <a:ext uri="{FF2B5EF4-FFF2-40B4-BE49-F238E27FC236}">
                <a16:creationId xmlns:a16="http://schemas.microsoft.com/office/drawing/2014/main" id="{863FD0EB-DDF9-4169-BF2D-2A00FD515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EFC8BAE-02F8-41B1-A078-FC60092F7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E5081-6539-524E-9046-796323AC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12" y="1421678"/>
            <a:ext cx="5767566" cy="571562"/>
          </a:xfrm>
        </p:spPr>
        <p:txBody>
          <a:bodyPr anchor="ctr">
            <a:normAutofit fontScale="90000"/>
          </a:bodyPr>
          <a:lstStyle/>
          <a:p>
            <a:r>
              <a:rPr lang="en-US" sz="2800" dirty="0"/>
              <a:t>The Menstrual Cycle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62B9-9EFD-4948-9B75-0C4F6C59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073674"/>
            <a:ext cx="5768442" cy="30372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E"/>
                </a:solidFill>
              </a:rPr>
              <a:t>The menstrual cycle is regulated by the complex interaction of hormones: </a:t>
            </a:r>
            <a:r>
              <a:rPr lang="en-US" b="1" dirty="0">
                <a:solidFill>
                  <a:srgbClr val="FFFFFE"/>
                </a:solidFill>
              </a:rPr>
              <a:t>follicle stimulating hormone</a:t>
            </a:r>
            <a:r>
              <a:rPr lang="en-US" dirty="0">
                <a:solidFill>
                  <a:srgbClr val="FFFFFE"/>
                </a:solidFill>
              </a:rPr>
              <a:t>, </a:t>
            </a:r>
            <a:r>
              <a:rPr lang="en-US" b="1" dirty="0">
                <a:solidFill>
                  <a:srgbClr val="FFFFFE"/>
                </a:solidFill>
              </a:rPr>
              <a:t>luteinizing hormone</a:t>
            </a:r>
            <a:r>
              <a:rPr lang="en-US" dirty="0">
                <a:solidFill>
                  <a:srgbClr val="FFFFFE"/>
                </a:solidFill>
              </a:rPr>
              <a:t>, and </a:t>
            </a:r>
            <a:r>
              <a:rPr lang="en-US" b="1" dirty="0">
                <a:solidFill>
                  <a:srgbClr val="FFFFFE"/>
                </a:solidFill>
              </a:rPr>
              <a:t>progesterone </a:t>
            </a:r>
            <a:r>
              <a:rPr lang="en-US" dirty="0">
                <a:solidFill>
                  <a:srgbClr val="FFFFFE"/>
                </a:solidFill>
              </a:rPr>
              <a:t>and </a:t>
            </a:r>
            <a:r>
              <a:rPr lang="en-US" b="1" dirty="0">
                <a:solidFill>
                  <a:srgbClr val="FFFFFE"/>
                </a:solidFill>
              </a:rPr>
              <a:t>estrogen.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E"/>
                </a:solidFill>
              </a:rPr>
              <a:t>As a result of the interaction of these hormones, the menstrual cycle goes through three phases: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rgbClr val="FFFFFE"/>
                </a:solidFill>
              </a:rPr>
              <a:t>Follicular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rgbClr val="FFFFFE"/>
                </a:solidFill>
              </a:rPr>
              <a:t>Ovulatory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solidFill>
                  <a:srgbClr val="FFFFFE"/>
                </a:solidFill>
              </a:rPr>
              <a:t>Luteal</a:t>
            </a: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94ABDF8E-2BF0-41B8-A658-ECB324D9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289E6-CCDF-6E48-9A76-0168D1C9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25" y="574675"/>
            <a:ext cx="4565482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02A5-2894-9A46-BBC2-47247BFA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Follicular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380D-28E5-1047-A1E2-23E64096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When the follicular phase begins, levels of </a:t>
            </a:r>
            <a:r>
              <a:rPr lang="en-US" sz="2000" b="1" dirty="0"/>
              <a:t>estrogen and progesterone are low. </a:t>
            </a:r>
          </a:p>
          <a:p>
            <a:r>
              <a:rPr lang="en-US" sz="2000" dirty="0"/>
              <a:t>As a result, the top layers of the thickened lining of the uterus break down and are shed through menstruation. </a:t>
            </a:r>
          </a:p>
          <a:p>
            <a:r>
              <a:rPr lang="en-US" sz="2000" dirty="0"/>
              <a:t>Around this time, </a:t>
            </a:r>
            <a:r>
              <a:rPr lang="en-US" sz="2000" b="1" dirty="0"/>
              <a:t>levels of follicle stimulating hormone increase slightly</a:t>
            </a:r>
            <a:r>
              <a:rPr lang="en-US" sz="2000" dirty="0"/>
              <a:t>, which stimulates the development of several follicles in the ovaries.</a:t>
            </a:r>
          </a:p>
          <a:p>
            <a:r>
              <a:rPr lang="en-US" sz="2000" dirty="0"/>
              <a:t>Each follicle contains an egg (ovum). </a:t>
            </a:r>
          </a:p>
          <a:p>
            <a:r>
              <a:rPr lang="en-US" sz="2000" dirty="0"/>
              <a:t>Later on in this phase, the levels of follicle stimulating hormone decrease and </a:t>
            </a:r>
            <a:r>
              <a:rPr lang="en-US" sz="2000" b="1" dirty="0"/>
              <a:t>only one follicle continues to develop</a:t>
            </a:r>
            <a:r>
              <a:rPr lang="en-US" sz="2000" dirty="0"/>
              <a:t>. </a:t>
            </a:r>
          </a:p>
          <a:p>
            <a:r>
              <a:rPr lang="en-US" sz="2000" dirty="0"/>
              <a:t>The developed follicle produces estrogen. </a:t>
            </a:r>
          </a:p>
        </p:txBody>
      </p:sp>
    </p:spTree>
    <p:extLst>
      <p:ext uri="{BB962C8B-B14F-4D97-AF65-F5344CB8AC3E}">
        <p14:creationId xmlns:p14="http://schemas.microsoft.com/office/powerpoint/2010/main" val="34464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3D3A4-3238-5942-9FAC-666CAEDF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6" y="1416050"/>
            <a:ext cx="4826000" cy="40259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F86A8E-6787-FA4F-A76C-8417B3C841CF}"/>
              </a:ext>
            </a:extLst>
          </p:cNvPr>
          <p:cNvCxnSpPr/>
          <p:nvPr/>
        </p:nvCxnSpPr>
        <p:spPr>
          <a:xfrm>
            <a:off x="5197098" y="3429000"/>
            <a:ext cx="1797803" cy="0"/>
          </a:xfrm>
          <a:prstGeom prst="straightConnector1">
            <a:avLst/>
          </a:prstGeom>
          <a:ln w="41275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86088A5-E1E6-F34D-9431-CB126A9E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34" y="1416050"/>
            <a:ext cx="4826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9F96-F415-3940-A854-338641F0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Ovulatory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5EAF-C9F3-5B4F-9779-32608FDB6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ovulatory phase begins with a surge in </a:t>
            </a:r>
            <a:r>
              <a:rPr lang="en-US" sz="2000" b="1" dirty="0"/>
              <a:t>follicle stimulating hormone </a:t>
            </a:r>
            <a:r>
              <a:rPr lang="en-US" sz="2000" dirty="0"/>
              <a:t>and </a:t>
            </a:r>
            <a:r>
              <a:rPr lang="en-US" sz="2000" b="1" dirty="0"/>
              <a:t>luteinizing hormone</a:t>
            </a:r>
            <a:r>
              <a:rPr lang="en-US" sz="2000" dirty="0"/>
              <a:t>. </a:t>
            </a:r>
          </a:p>
          <a:p>
            <a:r>
              <a:rPr lang="en-US" sz="2000" dirty="0"/>
              <a:t>Luteinizing hormone stimulates egg release (ovulation), which usually occurs 16-32 hours after the hormone surge.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estrogen levels peak </a:t>
            </a:r>
            <a:r>
              <a:rPr lang="en-US" sz="2000" dirty="0"/>
              <a:t>during the surge and </a:t>
            </a:r>
            <a:r>
              <a:rPr lang="en-US" sz="2000" b="1" dirty="0"/>
              <a:t>progesterone levels start to increase. </a:t>
            </a:r>
          </a:p>
          <a:p>
            <a:r>
              <a:rPr lang="en-US" sz="2000" dirty="0"/>
              <a:t>One egg is released from one ovary per cycle – the ovaries will rotate which releases an egg. </a:t>
            </a:r>
          </a:p>
        </p:txBody>
      </p:sp>
    </p:spTree>
    <p:extLst>
      <p:ext uri="{BB962C8B-B14F-4D97-AF65-F5344CB8AC3E}">
        <p14:creationId xmlns:p14="http://schemas.microsoft.com/office/powerpoint/2010/main" val="2641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EB6322-F135-BE41-99C2-95A7A3AC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58" y="489932"/>
            <a:ext cx="6395526" cy="587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B3AA5A-23F2-D04D-81F3-27DF833C49E3}"/>
                  </a:ext>
                </a:extLst>
              </p14:cNvPr>
              <p14:cNvContentPartPr/>
              <p14:nvPr/>
            </p14:nvContentPartPr>
            <p14:xfrm>
              <a:off x="8385456" y="2887365"/>
              <a:ext cx="2088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B3AA5A-23F2-D04D-81F3-27DF833C49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9976" y="285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26ED59-7F3D-C14C-9B1F-715B83CBDD09}"/>
                  </a:ext>
                </a:extLst>
              </p14:cNvPr>
              <p14:cNvContentPartPr/>
              <p14:nvPr/>
            </p14:nvContentPartPr>
            <p14:xfrm>
              <a:off x="8814576" y="213136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26ED59-7F3D-C14C-9B1F-715B83CBDD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8576" y="2095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37323F-FC8B-0942-BBB7-D6C0FB3B309F}"/>
                  </a:ext>
                </a:extLst>
              </p14:cNvPr>
              <p14:cNvContentPartPr/>
              <p14:nvPr/>
            </p14:nvContentPartPr>
            <p14:xfrm>
              <a:off x="8187456" y="148696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37323F-FC8B-0942-BBB7-D6C0FB3B30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1816" y="1450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87128C-1C23-D341-BFFA-EC99F39D751B}"/>
                  </a:ext>
                </a:extLst>
              </p14:cNvPr>
              <p14:cNvContentPartPr/>
              <p14:nvPr/>
            </p14:nvContentPartPr>
            <p14:xfrm>
              <a:off x="7191696" y="179728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87128C-1C23-D341-BFFA-EC99F39D75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5696" y="176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0821BA-29BA-6A4D-A002-30A98C147D2D}"/>
                  </a:ext>
                </a:extLst>
              </p14:cNvPr>
              <p14:cNvContentPartPr/>
              <p14:nvPr/>
            </p14:nvContentPartPr>
            <p14:xfrm>
              <a:off x="6600576" y="20395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0821BA-29BA-6A4D-A002-30A98C147D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4936" y="2003565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9A9E9C-9966-E441-926B-9AB19E59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2" y="505430"/>
            <a:ext cx="6395526" cy="5878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0BF5A2-B01C-F041-8E5F-83BF9F064A9F}"/>
                  </a:ext>
                </a:extLst>
              </p14:cNvPr>
              <p14:cNvContentPartPr/>
              <p14:nvPr/>
            </p14:nvContentPartPr>
            <p14:xfrm>
              <a:off x="8397696" y="277072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0BF5A2-B01C-F041-8E5F-83BF9F064A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62056" y="2734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334AF6-EB65-904D-95D6-D481872FC168}"/>
                  </a:ext>
                </a:extLst>
              </p14:cNvPr>
              <p14:cNvContentPartPr/>
              <p14:nvPr/>
            </p14:nvContentPartPr>
            <p14:xfrm>
              <a:off x="8691456" y="237256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334AF6-EB65-904D-95D6-D481872FC1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55456" y="233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737410-58A2-BA4F-84DA-420A48C681B9}"/>
                  </a:ext>
                </a:extLst>
              </p14:cNvPr>
              <p14:cNvContentPartPr/>
              <p14:nvPr/>
            </p14:nvContentPartPr>
            <p14:xfrm>
              <a:off x="8771736" y="181348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737410-58A2-BA4F-84DA-420A48C681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35736" y="1777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6C425F-3270-2142-BB68-BE1369DD4187}"/>
                  </a:ext>
                </a:extLst>
              </p14:cNvPr>
              <p14:cNvContentPartPr/>
              <p14:nvPr/>
            </p14:nvContentPartPr>
            <p14:xfrm>
              <a:off x="8438016" y="151792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6C425F-3270-2142-BB68-BE1369DD41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02016" y="1481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E0DDF2-BF3F-6A41-B54E-4271FFCA28CF}"/>
                  </a:ext>
                </a:extLst>
              </p14:cNvPr>
              <p14:cNvContentPartPr/>
              <p14:nvPr/>
            </p14:nvContentPartPr>
            <p14:xfrm>
              <a:off x="7873536" y="154924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E0DDF2-BF3F-6A41-B54E-4271FFCA28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7896" y="1513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1D94C6-523F-4B41-8ED4-A31E2E196824}"/>
                  </a:ext>
                </a:extLst>
              </p14:cNvPr>
              <p14:cNvContentPartPr/>
              <p14:nvPr/>
            </p14:nvContentPartPr>
            <p14:xfrm>
              <a:off x="7271616" y="174688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1D94C6-523F-4B41-8ED4-A31E2E1968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5616" y="1710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2357AC-EC47-7142-A931-5A7AA506C05D}"/>
                  </a:ext>
                </a:extLst>
              </p14:cNvPr>
              <p14:cNvContentPartPr/>
              <p14:nvPr/>
            </p14:nvContentPartPr>
            <p14:xfrm>
              <a:off x="6549456" y="2019045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2357AC-EC47-7142-A931-5A7AA506C0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3456" y="198304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307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78FE-6D3B-1548-9F48-CB43B334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Luteal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B1FE-23FC-644E-950A-DD62A80EA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6281873" cy="6858000"/>
          </a:xfrm>
        </p:spPr>
        <p:txBody>
          <a:bodyPr>
            <a:noAutofit/>
          </a:bodyPr>
          <a:lstStyle/>
          <a:p>
            <a:r>
              <a:rPr lang="en-US" sz="1950" b="1" dirty="0"/>
              <a:t>Luteinizing hormone </a:t>
            </a:r>
            <a:r>
              <a:rPr lang="en-US" sz="1950" dirty="0"/>
              <a:t>and </a:t>
            </a:r>
            <a:r>
              <a:rPr lang="en-US" sz="1950" b="1" dirty="0"/>
              <a:t>follicle stimulating hormone </a:t>
            </a:r>
            <a:r>
              <a:rPr lang="en-US" sz="1950" dirty="0"/>
              <a:t>levels decrease. </a:t>
            </a:r>
          </a:p>
          <a:p>
            <a:r>
              <a:rPr lang="en-US" sz="1950" dirty="0"/>
              <a:t>The ruptured follicle closes after releasing the egg and produces a </a:t>
            </a:r>
            <a:r>
              <a:rPr lang="en-US" sz="1950" b="1" dirty="0"/>
              <a:t>corpus luteum</a:t>
            </a:r>
            <a:r>
              <a:rPr lang="en-US" sz="1950" dirty="0"/>
              <a:t>, which releases progesterone. </a:t>
            </a:r>
          </a:p>
          <a:p>
            <a:r>
              <a:rPr lang="en-US" sz="1950" dirty="0"/>
              <a:t>During most of this phase, </a:t>
            </a:r>
            <a:r>
              <a:rPr lang="en-US" sz="1950" b="1" dirty="0"/>
              <a:t>progesterone </a:t>
            </a:r>
            <a:r>
              <a:rPr lang="en-US" sz="1950" dirty="0"/>
              <a:t>levels are high. </a:t>
            </a:r>
          </a:p>
          <a:p>
            <a:r>
              <a:rPr lang="en-US" sz="1950" b="1" dirty="0"/>
              <a:t>Progesterone </a:t>
            </a:r>
            <a:r>
              <a:rPr lang="en-US" sz="1950" dirty="0"/>
              <a:t>and </a:t>
            </a:r>
            <a:r>
              <a:rPr lang="en-US" sz="1950" b="1" dirty="0"/>
              <a:t>estrogen </a:t>
            </a:r>
            <a:r>
              <a:rPr lang="en-US" sz="1950" dirty="0"/>
              <a:t>cause the lining of the uterus to thicken in preparation for the possibility of fertilization. </a:t>
            </a:r>
          </a:p>
          <a:p>
            <a:r>
              <a:rPr lang="en-US" sz="1950" dirty="0"/>
              <a:t>If the egg is not fertilized the corpus luteum deteriorates and no longer produces progesterone. </a:t>
            </a:r>
          </a:p>
          <a:p>
            <a:r>
              <a:rPr lang="en-US" sz="1950" dirty="0"/>
              <a:t>Estrogen levels decrease. </a:t>
            </a:r>
          </a:p>
          <a:p>
            <a:r>
              <a:rPr lang="en-US" sz="1950" dirty="0"/>
              <a:t>The top layers of the uterine lining break down and are shed in menstruation, signaling the beginning of a new menstrual cycle. </a:t>
            </a:r>
          </a:p>
        </p:txBody>
      </p:sp>
    </p:spTree>
    <p:extLst>
      <p:ext uri="{BB962C8B-B14F-4D97-AF65-F5344CB8AC3E}">
        <p14:creationId xmlns:p14="http://schemas.microsoft.com/office/powerpoint/2010/main" val="3076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556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The Menstrual Cycle </vt:lpstr>
      <vt:lpstr>Overview </vt:lpstr>
      <vt:lpstr>The Menstrual Cycle</vt:lpstr>
      <vt:lpstr>The Menstrual Cycle Phases</vt:lpstr>
      <vt:lpstr>The Follicular Phase </vt:lpstr>
      <vt:lpstr>PowerPoint Presentation</vt:lpstr>
      <vt:lpstr>The Ovulatory Phase </vt:lpstr>
      <vt:lpstr>PowerPoint Presentation</vt:lpstr>
      <vt:lpstr>The Luteal Phase </vt:lpstr>
      <vt:lpstr>PowerPoint Presentation</vt:lpstr>
      <vt:lpstr>PowerPoint Presentation</vt:lpstr>
      <vt:lpstr>If an egg is fertilized…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Menstrual Cycle </dc:title>
  <dc:creator>Microsoft Office User</dc:creator>
  <cp:lastModifiedBy>Microsoft Office User</cp:lastModifiedBy>
  <cp:revision>1</cp:revision>
  <dcterms:created xsi:type="dcterms:W3CDTF">2018-11-19T03:58:55Z</dcterms:created>
  <dcterms:modified xsi:type="dcterms:W3CDTF">2018-11-19T04:01:46Z</dcterms:modified>
</cp:coreProperties>
</file>