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3" r:id="rId1"/>
  </p:sldMasterIdLst>
  <p:notesMasterIdLst>
    <p:notesMasterId r:id="rId35"/>
  </p:notesMasterIdLst>
  <p:sldIdLst>
    <p:sldId id="616" r:id="rId2"/>
    <p:sldId id="852" r:id="rId3"/>
    <p:sldId id="835" r:id="rId4"/>
    <p:sldId id="851" r:id="rId5"/>
    <p:sldId id="850" r:id="rId6"/>
    <p:sldId id="331" r:id="rId7"/>
    <p:sldId id="409" r:id="rId8"/>
    <p:sldId id="333" r:id="rId9"/>
    <p:sldId id="839" r:id="rId10"/>
    <p:sldId id="840" r:id="rId11"/>
    <p:sldId id="841" r:id="rId12"/>
    <p:sldId id="842" r:id="rId13"/>
    <p:sldId id="843" r:id="rId14"/>
    <p:sldId id="844" r:id="rId15"/>
    <p:sldId id="845" r:id="rId16"/>
    <p:sldId id="846" r:id="rId17"/>
    <p:sldId id="847" r:id="rId18"/>
    <p:sldId id="779" r:id="rId19"/>
    <p:sldId id="780" r:id="rId20"/>
    <p:sldId id="755" r:id="rId21"/>
    <p:sldId id="756" r:id="rId22"/>
    <p:sldId id="838" r:id="rId23"/>
    <p:sldId id="837" r:id="rId24"/>
    <p:sldId id="777" r:id="rId25"/>
    <p:sldId id="404" r:id="rId26"/>
    <p:sldId id="408" r:id="rId27"/>
    <p:sldId id="834" r:id="rId28"/>
    <p:sldId id="758" r:id="rId29"/>
    <p:sldId id="762" r:id="rId30"/>
    <p:sldId id="761" r:id="rId31"/>
    <p:sldId id="759" r:id="rId32"/>
    <p:sldId id="600" r:id="rId33"/>
    <p:sldId id="40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6" d="100"/>
          <a:sy n="66" d="100"/>
        </p:scale>
        <p:origin x="-1688" y="-5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81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317DE5-EEC4-9148-AEFA-6F1588815676}" type="datetimeFigureOut">
              <a:rPr lang="en-US" smtClean="0"/>
              <a:t>14-11-15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FB2B2-93EA-7742-8E80-9990E2B6FD1D}" type="slidenum">
              <a:rPr lang="en-US" smtClean="0"/>
              <a:t>‹#›</a:t>
            </a:fld>
            <a:endParaRPr lang="en-US"/>
          </a:p>
        </p:txBody>
      </p:sp>
    </p:spTree>
    <p:extLst>
      <p:ext uri="{BB962C8B-B14F-4D97-AF65-F5344CB8AC3E}">
        <p14:creationId xmlns:p14="http://schemas.microsoft.com/office/powerpoint/2010/main" val="19690952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be talking about the first two</a:t>
            </a:r>
          </a:p>
          <a:p>
            <a:r>
              <a:rPr lang="en-US" baseline="0" dirty="0" smtClean="0"/>
              <a:t>Canada is the only country that has PL Assessment tools</a:t>
            </a:r>
          </a:p>
          <a:p>
            <a:endParaRPr lang="en-US" baseline="0" dirty="0" smtClean="0"/>
          </a:p>
          <a:p>
            <a:r>
              <a:rPr lang="en-US" baseline="0" dirty="0" smtClean="0"/>
              <a:t>Canadian Assessment of Physical Literacy</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4</a:t>
            </a:fld>
            <a:endParaRPr lang="en-US"/>
          </a:p>
        </p:txBody>
      </p:sp>
    </p:spTree>
    <p:extLst>
      <p:ext uri="{BB962C8B-B14F-4D97-AF65-F5344CB8AC3E}">
        <p14:creationId xmlns:p14="http://schemas.microsoft.com/office/powerpoint/2010/main" val="130320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995CCB-8775-4AD5-B7A3-BDB562A30EB1}" type="slidenum">
              <a:rPr lang="en-CA" smtClean="0"/>
              <a:pPr/>
              <a:t>16</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Tools</a:t>
            </a:r>
            <a:r>
              <a:rPr lang="en-CA" baseline="0" dirty="0" smtClean="0"/>
              <a:t> went under extensive reliability and validity testing.</a:t>
            </a:r>
          </a:p>
          <a:p>
            <a:r>
              <a:rPr lang="en-CA" baseline="0" dirty="0" smtClean="0"/>
              <a:t>&gt;0.7= good test-retest reliability</a:t>
            </a:r>
          </a:p>
          <a:p>
            <a:r>
              <a:rPr lang="en-CA" baseline="0" dirty="0" smtClean="0"/>
              <a:t>	with younger age groups, a lower number is seen</a:t>
            </a:r>
            <a:r>
              <a:rPr lang="en-CA" baseline="0" dirty="0"/>
              <a:t> </a:t>
            </a:r>
            <a:r>
              <a:rPr lang="en-CA" baseline="0" dirty="0" smtClean="0"/>
              <a:t>(with AGE: Play Inv &amp; Self improves with ability to fill it out)</a:t>
            </a:r>
          </a:p>
          <a:p>
            <a:r>
              <a:rPr lang="en-CA" baseline="0" dirty="0" smtClean="0"/>
              <a:t>With SKILL (of coach for </a:t>
            </a:r>
            <a:r>
              <a:rPr lang="en-CA" baseline="0" dirty="0" err="1" smtClean="0"/>
              <a:t>ax</a:t>
            </a:r>
            <a:r>
              <a:rPr lang="en-CA" baseline="0" dirty="0" smtClean="0"/>
              <a:t> </a:t>
            </a:r>
            <a:r>
              <a:rPr lang="en-CA" baseline="0" dirty="0" err="1" smtClean="0"/>
              <a:t>mvmt</a:t>
            </a:r>
            <a:r>
              <a:rPr lang="en-CA" baseline="0" dirty="0" smtClean="0"/>
              <a:t> &amp; having </a:t>
            </a:r>
            <a:r>
              <a:rPr lang="en-CA" baseline="0" dirty="0" err="1" smtClean="0"/>
              <a:t>mvmt</a:t>
            </a:r>
            <a:r>
              <a:rPr lang="en-CA" baseline="0" dirty="0" smtClean="0"/>
              <a:t> knowledge)</a:t>
            </a:r>
          </a:p>
          <a:p>
            <a:endParaRPr lang="en-CA" baseline="0" dirty="0" smtClean="0"/>
          </a:p>
          <a:p>
            <a:r>
              <a:rPr lang="en-CA" baseline="0" dirty="0" smtClean="0"/>
              <a:t>PLAY Tools are GOOD to EXCELLENT</a:t>
            </a:r>
          </a:p>
          <a:p>
            <a:r>
              <a:rPr lang="en-CA" baseline="0" dirty="0" smtClean="0"/>
              <a:t>Also: Meaningful &amp; Interpretable: Link to PE curricular objectives</a:t>
            </a:r>
          </a:p>
          <a:p>
            <a:r>
              <a:rPr lang="en-CA" baseline="0" dirty="0" smtClean="0"/>
              <a:t>Sensitive: less than 1 week of intervention needed to see a difference (?discriminative validity)</a:t>
            </a:r>
          </a:p>
        </p:txBody>
      </p:sp>
      <p:sp>
        <p:nvSpPr>
          <p:cNvPr id="4" name="Slide Number Placeholder 3"/>
          <p:cNvSpPr>
            <a:spLocks noGrp="1"/>
          </p:cNvSpPr>
          <p:nvPr>
            <p:ph type="sldNum" sz="quarter" idx="10"/>
          </p:nvPr>
        </p:nvSpPr>
        <p:spPr/>
        <p:txBody>
          <a:bodyPr/>
          <a:lstStyle/>
          <a:p>
            <a:fld id="{EC995CCB-8775-4AD5-B7A3-BDB562A30EB1}" type="slidenum">
              <a:rPr lang="en-CA" smtClean="0"/>
              <a:pPr/>
              <a:t>17</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CA" dirty="0" smtClean="0"/>
              <a:t>What’s shown in PLAY tools to be acquired</a:t>
            </a:r>
          </a:p>
          <a:p>
            <a:r>
              <a:rPr lang="en-CA" dirty="0"/>
              <a:t>Grades K-4: basic motor skill acquisition, with knowledge of why, what, and how</a:t>
            </a:r>
          </a:p>
          <a:p>
            <a:r>
              <a:rPr lang="en-CA" dirty="0"/>
              <a:t>Grades 5-8: functional use of the skill while participating in a variety of activities in different environments/settings</a:t>
            </a:r>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22</a:t>
            </a:fld>
            <a:endParaRPr lang="en-CA"/>
          </a:p>
        </p:txBody>
      </p:sp>
    </p:spTree>
    <p:extLst>
      <p:ext uri="{BB962C8B-B14F-4D97-AF65-F5344CB8AC3E}">
        <p14:creationId xmlns:p14="http://schemas.microsoft.com/office/powerpoint/2010/main" val="417469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23</a:t>
            </a:fld>
            <a:endParaRPr lang="en-CA"/>
          </a:p>
        </p:txBody>
      </p:sp>
    </p:spTree>
    <p:extLst>
      <p:ext uri="{BB962C8B-B14F-4D97-AF65-F5344CB8AC3E}">
        <p14:creationId xmlns:p14="http://schemas.microsoft.com/office/powerpoint/2010/main" val="248768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smtClean="0"/>
              <a:t>Show videos a few time – discuss the difference between</a:t>
            </a:r>
            <a:r>
              <a:rPr lang="en-US" baseline="0" dirty="0" smtClean="0"/>
              <a:t> FMS and physical literacy using these examples. </a:t>
            </a:r>
            <a:endParaRPr lang="en-US" dirty="0" smtClean="0"/>
          </a:p>
          <a:p>
            <a:pPr>
              <a:lnSpc>
                <a:spcPct val="120000"/>
              </a:lnSpc>
            </a:pPr>
            <a:endParaRPr lang="en-US" sz="900" dirty="0" smtClean="0"/>
          </a:p>
          <a:p>
            <a:pPr>
              <a:lnSpc>
                <a:spcPct val="120000"/>
              </a:lnSpc>
            </a:pPr>
            <a:r>
              <a:rPr lang="en-US" dirty="0" smtClean="0"/>
              <a:t>Understand the difference between “mature form” of a FMS and physical literacy</a:t>
            </a:r>
          </a:p>
          <a:p>
            <a:pPr>
              <a:lnSpc>
                <a:spcPct val="120000"/>
              </a:lnSpc>
            </a:pPr>
            <a:endParaRPr lang="en-US" sz="1000" dirty="0" smtClean="0"/>
          </a:p>
          <a:p>
            <a:pPr>
              <a:lnSpc>
                <a:spcPct val="120000"/>
              </a:lnSpc>
            </a:pPr>
            <a:r>
              <a:rPr lang="en-US" dirty="0" smtClean="0"/>
              <a:t>Familiarize with terms of assessment using videos </a:t>
            </a:r>
          </a:p>
          <a:p>
            <a:pPr lvl="1">
              <a:lnSpc>
                <a:spcPct val="120000"/>
              </a:lnSpc>
            </a:pPr>
            <a:r>
              <a:rPr lang="en-US" dirty="0" smtClean="0"/>
              <a:t>Initial </a:t>
            </a:r>
          </a:p>
          <a:p>
            <a:pPr lvl="1">
              <a:lnSpc>
                <a:spcPct val="120000"/>
              </a:lnSpc>
            </a:pPr>
            <a:r>
              <a:rPr lang="en-US" dirty="0" smtClean="0"/>
              <a:t>Emerging </a:t>
            </a:r>
          </a:p>
          <a:p>
            <a:pPr lvl="1">
              <a:lnSpc>
                <a:spcPct val="120000"/>
              </a:lnSpc>
            </a:pPr>
            <a:r>
              <a:rPr lang="en-US" dirty="0" smtClean="0"/>
              <a:t>Competent or “Acquired”</a:t>
            </a:r>
          </a:p>
          <a:p>
            <a:pPr lvl="1">
              <a:lnSpc>
                <a:spcPct val="120000"/>
              </a:lnSpc>
            </a:pPr>
            <a:r>
              <a:rPr lang="en-US" dirty="0" smtClean="0"/>
              <a:t>Proficient</a:t>
            </a:r>
          </a:p>
          <a:p>
            <a:pPr marL="457200" lvl="1" indent="0">
              <a:lnSpc>
                <a:spcPct val="120000"/>
              </a:lnSpc>
              <a:buNone/>
            </a:pPr>
            <a:endParaRPr lang="en-US" sz="1000" dirty="0" smtClean="0"/>
          </a:p>
          <a:p>
            <a:pPr>
              <a:lnSpc>
                <a:spcPct val="120000"/>
              </a:lnSpc>
            </a:pPr>
            <a:r>
              <a:rPr lang="en-US" dirty="0" smtClean="0"/>
              <a:t>Differentiate between “identification of deficits in form—</a:t>
            </a:r>
            <a:r>
              <a:rPr lang="en-US" dirty="0" err="1" smtClean="0"/>
              <a:t>locomotionis</a:t>
            </a:r>
            <a:r>
              <a:rPr lang="en-US" baseline="0" dirty="0" smtClean="0"/>
              <a:t> more than just straight line motion</a:t>
            </a:r>
            <a:r>
              <a:rPr lang="en-US" dirty="0" smtClean="0"/>
              <a:t> ” and “ability to participate through physical literacy”  </a:t>
            </a:r>
          </a:p>
          <a:p>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26</a:t>
            </a:fld>
            <a:endParaRPr lang="en-US"/>
          </a:p>
        </p:txBody>
      </p:sp>
    </p:spTree>
    <p:extLst>
      <p:ext uri="{BB962C8B-B14F-4D97-AF65-F5344CB8AC3E}">
        <p14:creationId xmlns:p14="http://schemas.microsoft.com/office/powerpoint/2010/main" val="380137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Physical literacy does not equal DPA, body comp, PE, fitness…all different terms…sectors grappling with these terms and interchanging terms..</a:t>
            </a:r>
          </a:p>
          <a:p>
            <a:r>
              <a:rPr lang="en-US" dirty="0" smtClean="0"/>
              <a:t>Engagement</a:t>
            </a:r>
            <a:r>
              <a:rPr lang="en-US" baseline="0" dirty="0" smtClean="0"/>
              <a:t> and awareness – getting ‘buy in’ through completion of the tools…awareness before engagement</a:t>
            </a:r>
            <a:endParaRPr lang="en-US" dirty="0" smtClean="0"/>
          </a:p>
          <a:p>
            <a:r>
              <a:rPr lang="en-US" dirty="0" smtClean="0"/>
              <a:t>Normative data</a:t>
            </a:r>
            <a:r>
              <a:rPr lang="en-US" baseline="0" dirty="0" smtClean="0"/>
              <a:t> - </a:t>
            </a:r>
            <a:r>
              <a:rPr lang="en-US" dirty="0" smtClean="0"/>
              <a:t> what</a:t>
            </a:r>
            <a:r>
              <a:rPr lang="en-US" baseline="0" dirty="0" smtClean="0"/>
              <a:t> does normal data look like – but most people are inactive…</a:t>
            </a:r>
            <a:r>
              <a:rPr lang="en-US" dirty="0" smtClean="0"/>
              <a:t> </a:t>
            </a:r>
          </a:p>
          <a:p>
            <a:r>
              <a:rPr lang="en-US" dirty="0" smtClean="0"/>
              <a:t>Program evaluation –</a:t>
            </a:r>
            <a:r>
              <a:rPr lang="en-US" baseline="0" dirty="0" smtClean="0"/>
              <a:t> efficacy study</a:t>
            </a:r>
          </a:p>
          <a:p>
            <a:r>
              <a:rPr lang="en-US" baseline="0" dirty="0" smtClean="0"/>
              <a:t>Research – requires ethics…</a:t>
            </a:r>
            <a:endParaRPr lang="en-US" dirty="0" smtClean="0"/>
          </a:p>
          <a:p>
            <a:r>
              <a:rPr lang="en-US" dirty="0" smtClean="0"/>
              <a:t>Teachers don’t need</a:t>
            </a:r>
            <a:r>
              <a:rPr lang="en-US" baseline="0" dirty="0" smtClean="0"/>
              <a:t> to know whether they are delivering the </a:t>
            </a:r>
            <a:r>
              <a:rPr lang="en-US" baseline="0" dirty="0" err="1" smtClean="0"/>
              <a:t>curruculum</a:t>
            </a:r>
            <a:endParaRPr lang="en-US" dirty="0" smtClean="0"/>
          </a:p>
          <a:p>
            <a:r>
              <a:rPr lang="en-US" dirty="0" err="1" smtClean="0"/>
              <a:t>Survellance</a:t>
            </a:r>
            <a:r>
              <a:rPr lang="en-US" dirty="0" smtClean="0"/>
              <a:t> –</a:t>
            </a:r>
            <a:r>
              <a:rPr lang="en-US" baseline="0" dirty="0" smtClean="0"/>
              <a:t> need repeated measures over time, often tied to normative data..</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5</a:t>
            </a:fld>
            <a:endParaRPr lang="en-US"/>
          </a:p>
        </p:txBody>
      </p:sp>
    </p:spTree>
    <p:extLst>
      <p:ext uri="{BB962C8B-B14F-4D97-AF65-F5344CB8AC3E}">
        <p14:creationId xmlns:p14="http://schemas.microsoft.com/office/powerpoint/2010/main" val="372465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9</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Used from 4 yrs old</a:t>
            </a:r>
            <a:r>
              <a:rPr lang="en-US" baseline="0" dirty="0" smtClean="0"/>
              <a:t> and up (no cap)</a:t>
            </a:r>
          </a:p>
        </p:txBody>
      </p:sp>
      <p:sp>
        <p:nvSpPr>
          <p:cNvPr id="4" name="Slide Number Placeholder 3"/>
          <p:cNvSpPr>
            <a:spLocks noGrp="1"/>
          </p:cNvSpPr>
          <p:nvPr>
            <p:ph type="sldNum" sz="quarter" idx="10"/>
          </p:nvPr>
        </p:nvSpPr>
        <p:spPr/>
        <p:txBody>
          <a:bodyPr/>
          <a:lstStyle/>
          <a:p>
            <a:fld id="{EC995CCB-8775-4AD5-B7A3-BDB562A30EB1}" type="slidenum">
              <a:rPr lang="en-CA" smtClean="0"/>
              <a:pPr/>
              <a:t>10</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Skill is assessed along the continuum of a 100 mm visual analogue scale. Each end of the scale is bounded from not performing the skill all the way to fully proficient in the skill.  The scale can be further divided by the midpoint of the scale indicating a yes/no acquisition of the skill. If a child does not understand the scripted instructions, a prompt may be offered, followed by an alternate description  and a demo if needed. If any of these are required it is indicated on the scoring sheet.</a:t>
            </a:r>
          </a:p>
          <a:p>
            <a:r>
              <a:rPr lang="en-US" dirty="0" smtClean="0"/>
              <a:t>Children in groups up to 4 can be assessed in 15 minutes. One session is required. Standardized procedures are followed for PLAY administration. These include </a:t>
            </a:r>
            <a:r>
              <a:rPr lang="en-CA" dirty="0" smtClean="0"/>
              <a:t>a) Scripted instructions </a:t>
            </a:r>
            <a:r>
              <a:rPr lang="en-US" dirty="0" smtClean="0"/>
              <a:t>b) No practice of or verbal description of the skills can be delivered to the individual being tested in advance of the test. </a:t>
            </a:r>
          </a:p>
          <a:p>
            <a:r>
              <a:rPr lang="en-US" dirty="0" smtClean="0"/>
              <a:t>c) Evaluators must be skilled at assessing body movement –d) the use of and number of verbal prompts will be recorded on the score sheet. </a:t>
            </a:r>
            <a:endParaRPr lang="en-CA" dirty="0" smtClean="0"/>
          </a:p>
          <a:p>
            <a:endParaRPr lang="en-US" dirty="0" smtClean="0"/>
          </a:p>
          <a:p>
            <a:r>
              <a:rPr lang="en-US" dirty="0" smtClean="0"/>
              <a:t>HOLISTIC RUBRIC: not using criterion; similar</a:t>
            </a:r>
            <a:r>
              <a:rPr lang="en-US" baseline="0" dirty="0" smtClean="0"/>
              <a:t> to marking a term paper A, B, C,; give ‘</a:t>
            </a:r>
            <a:r>
              <a:rPr lang="en-US" baseline="0" dirty="0" err="1" smtClean="0"/>
              <a:t>examplars</a:t>
            </a:r>
            <a:r>
              <a:rPr lang="en-US" baseline="0" dirty="0" smtClean="0"/>
              <a:t>’ of each category (schema for the holistic rubric is agreed upon by all assessors, and then all are trained in this agreed upon schema)</a:t>
            </a:r>
          </a:p>
          <a:p>
            <a:r>
              <a:rPr lang="en-US" baseline="0" dirty="0" smtClean="0"/>
              <a:t>Get 25mm of wiggle room for each category; &gt;50mm: ‘ACQUIRED MOVEMENT VOCAB’</a:t>
            </a:r>
          </a:p>
          <a:p>
            <a:endParaRPr lang="en-US" baseline="0" dirty="0" smtClean="0"/>
          </a:p>
          <a:p>
            <a:r>
              <a:rPr lang="en-US" baseline="0" dirty="0" smtClean="0"/>
              <a:t>Worst scenario: Confidence Flags 18x1=18</a:t>
            </a:r>
          </a:p>
          <a:p>
            <a:r>
              <a:rPr lang="en-US" baseline="0" dirty="0" smtClean="0"/>
              <a:t>	  : Comprehension Flags 18x4=72</a:t>
            </a:r>
            <a:endParaRPr lang="en-US" dirty="0" smtClean="0"/>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11</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995CCB-8775-4AD5-B7A3-BDB562A30EB1}" type="slidenum">
              <a:rPr lang="en-CA" smtClean="0"/>
              <a:pPr/>
              <a:t>12</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Self-efficacy</a:t>
            </a:r>
            <a:r>
              <a:rPr lang="en-US" dirty="0"/>
              <a:t> is the extent or strength of one's belief in one's own ability to complete tasks and reach goals. This can be seen as the ability to persist and a person's ability to succeed with a task. As an example, self-efficacy directly relates to how long someone will stick to a workout regimen or a diet. High and low self-efficacy determine whether or not someone will choose to take on a challenging task or "write it off" as impossible.</a:t>
            </a:r>
          </a:p>
          <a:p>
            <a:r>
              <a:rPr lang="en-US" b="1" dirty="0"/>
              <a:t>Self-esteem </a:t>
            </a:r>
            <a:r>
              <a:rPr lang="en-US" dirty="0"/>
              <a:t>is used to reflect a person's overall emotional evaluation of his or her own worth. It is a judgment of oneself as well as an attitude toward the self. Self-esteem encompasses beliefs (for example, "I am competent," "I am worthy") and emotions such as triumph, despair, pride, shame.</a:t>
            </a:r>
          </a:p>
          <a:p>
            <a:r>
              <a:rPr lang="en-US" b="1" dirty="0"/>
              <a:t>Self-confidence</a:t>
            </a:r>
            <a:r>
              <a:rPr lang="en-US" dirty="0"/>
              <a:t> is a feeling of trust in one's abilities, qualities, and judgment.</a:t>
            </a:r>
            <a:endParaRPr lang="en-US" b="1"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13</a:t>
            </a:fld>
            <a:endParaRPr lang="en-CA"/>
          </a:p>
        </p:txBody>
      </p:sp>
    </p:spTree>
    <p:extLst>
      <p:ext uri="{BB962C8B-B14F-4D97-AF65-F5344CB8AC3E}">
        <p14:creationId xmlns:p14="http://schemas.microsoft.com/office/powerpoint/2010/main" val="391516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995CCB-8775-4AD5-B7A3-BDB562A30EB1}" type="slidenum">
              <a:rPr lang="en-CA" smtClean="0"/>
              <a:pPr/>
              <a:t>14</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15</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14-11-15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D0BAB29-A03D-0544-B523-E1759E23D43C}" type="datetimeFigureOut">
              <a:rPr lang="en-US" smtClean="0"/>
              <a:t>14-11-15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D0BAB29-A03D-0544-B523-E1759E23D43C}" type="datetimeFigureOut">
              <a:rPr lang="en-US" smtClean="0"/>
              <a:t>14-11-15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14-11-15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extLst>
      <p:ext uri="{BB962C8B-B14F-4D97-AF65-F5344CB8AC3E}">
        <p14:creationId xmlns:p14="http://schemas.microsoft.com/office/powerpoint/2010/main" val="282594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D0BAB29-A03D-0544-B523-E1759E23D43C}" type="datetimeFigureOut">
              <a:rPr lang="en-US" smtClean="0"/>
              <a:t>14-11-15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14-11-15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ED0BAB29-A03D-0544-B523-E1759E23D43C}" type="datetimeFigureOut">
              <a:rPr lang="en-US" smtClean="0"/>
              <a:t>14-11-15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ED0BAB29-A03D-0544-B523-E1759E23D43C}" type="datetimeFigureOut">
              <a:rPr lang="en-US" smtClean="0"/>
              <a:t>14-11-15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D0BAB29-A03D-0544-B523-E1759E23D43C}" type="datetimeFigureOut">
              <a:rPr lang="en-US" smtClean="0"/>
              <a:t>14-11-15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BAB29-A03D-0544-B523-E1759E23D43C}" type="datetimeFigureOut">
              <a:rPr lang="en-US" smtClean="0"/>
              <a:t>14-11-15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D0BAB29-A03D-0544-B523-E1759E23D43C}" type="datetimeFigureOut">
              <a:rPr lang="en-US" smtClean="0"/>
              <a:t>14-11-15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D0BAB29-A03D-0544-B523-E1759E23D43C}" type="datetimeFigureOut">
              <a:rPr lang="en-US" smtClean="0"/>
              <a:t>14-11-15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6C64C-0898-D14A-8380-317467F4504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BAB29-A03D-0544-B523-E1759E23D43C}" type="datetimeFigureOut">
              <a:rPr lang="en-US" smtClean="0"/>
              <a:t>14-11-15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6C64C-0898-D14A-8380-317467F4504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hyperlink" Target="http://www.physicalliteracy.ca/PLA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717" y="1"/>
            <a:ext cx="8508269" cy="4164210"/>
          </a:xfrm>
          <a:prstGeom prst="rect">
            <a:avLst/>
          </a:prstGeom>
        </p:spPr>
      </p:pic>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82652"/>
            <a:ext cx="9144000" cy="2975348"/>
          </a:xfrm>
          <a:prstGeom prst="rect">
            <a:avLst/>
          </a:prstGeom>
        </p:spPr>
      </p:pic>
    </p:spTree>
    <p:extLst>
      <p:ext uri="{BB962C8B-B14F-4D97-AF65-F5344CB8AC3E}">
        <p14:creationId xmlns:p14="http://schemas.microsoft.com/office/powerpoint/2010/main" val="27300865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r>
              <a:rPr lang="en-CA" dirty="0" smtClean="0"/>
              <a:t>Play Fun handout picture</a:t>
            </a:r>
            <a:endParaRPr lang="en-CA" dirty="0"/>
          </a:p>
        </p:txBody>
      </p:sp>
      <p:pic>
        <p:nvPicPr>
          <p:cNvPr id="4" name="Picture 3"/>
          <p:cNvPicPr/>
          <p:nvPr/>
        </p:nvPicPr>
        <p:blipFill>
          <a:blip r:embed="rId3"/>
          <a:srcRect/>
          <a:stretch>
            <a:fillRect/>
          </a:stretch>
        </p:blipFill>
        <p:spPr bwMode="auto">
          <a:xfrm rot="5400000">
            <a:off x="1143000" y="-1143000"/>
            <a:ext cx="6858000" cy="9144000"/>
          </a:xfrm>
          <a:prstGeom prst="rect">
            <a:avLst/>
          </a:prstGeom>
          <a:noFill/>
          <a:ln w="9525">
            <a:noFill/>
            <a:miter lim="800000"/>
            <a:headEnd/>
            <a:tailEnd/>
          </a:ln>
        </p:spPr>
      </p:pic>
    </p:spTree>
    <p:extLst>
      <p:ext uri="{BB962C8B-B14F-4D97-AF65-F5344CB8AC3E}">
        <p14:creationId xmlns:p14="http://schemas.microsoft.com/office/powerpoint/2010/main" val="12959173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 Fun</a:t>
            </a:r>
            <a:endParaRPr lang="en-CA" dirty="0"/>
          </a:p>
        </p:txBody>
      </p:sp>
      <p:sp>
        <p:nvSpPr>
          <p:cNvPr id="3" name="Content Placeholder 2"/>
          <p:cNvSpPr>
            <a:spLocks noGrp="1"/>
          </p:cNvSpPr>
          <p:nvPr>
            <p:ph idx="1"/>
          </p:nvPr>
        </p:nvSpPr>
        <p:spPr/>
        <p:txBody>
          <a:bodyPr>
            <a:normAutofit fontScale="85000" lnSpcReduction="20000"/>
          </a:bodyPr>
          <a:lstStyle/>
          <a:p>
            <a:pPr>
              <a:buNone/>
            </a:pPr>
            <a:endParaRPr lang="en-CA" dirty="0" smtClean="0"/>
          </a:p>
          <a:p>
            <a:pPr lvl="1"/>
            <a:r>
              <a:rPr lang="en-CA" dirty="0" smtClean="0"/>
              <a:t>Movement Vocabulary</a:t>
            </a:r>
          </a:p>
          <a:p>
            <a:pPr lvl="2"/>
            <a:r>
              <a:rPr lang="en-CA" dirty="0" smtClean="0"/>
              <a:t>18 land based skills/tasks – curricular linked </a:t>
            </a:r>
          </a:p>
          <a:p>
            <a:pPr lvl="1"/>
            <a:r>
              <a:rPr lang="en-CA" dirty="0" smtClean="0"/>
              <a:t>Motor Competence</a:t>
            </a:r>
          </a:p>
          <a:p>
            <a:pPr lvl="1"/>
            <a:endParaRPr lang="en-CA" dirty="0" smtClean="0"/>
          </a:p>
          <a:p>
            <a:pPr lvl="1"/>
            <a:endParaRPr lang="en-CA" dirty="0" smtClean="0"/>
          </a:p>
          <a:p>
            <a:pPr lvl="2"/>
            <a:endParaRPr lang="en-CA" dirty="0" smtClean="0">
              <a:solidFill>
                <a:srgbClr val="FF0000"/>
              </a:solidFill>
            </a:endParaRPr>
          </a:p>
          <a:p>
            <a:pPr lvl="1"/>
            <a:endParaRPr lang="en-CA" dirty="0" smtClean="0"/>
          </a:p>
          <a:p>
            <a:pPr lvl="1"/>
            <a:r>
              <a:rPr lang="en-CA" dirty="0" smtClean="0"/>
              <a:t>Confidence</a:t>
            </a:r>
          </a:p>
          <a:p>
            <a:pPr lvl="2"/>
            <a:r>
              <a:rPr lang="en-CA" dirty="0" smtClean="0"/>
              <a:t>Flag for low </a:t>
            </a:r>
          </a:p>
          <a:p>
            <a:pPr lvl="1"/>
            <a:r>
              <a:rPr lang="en-CA" dirty="0"/>
              <a:t>Comprehension</a:t>
            </a:r>
          </a:p>
          <a:p>
            <a:pPr lvl="2"/>
            <a:r>
              <a:rPr lang="en-CA" dirty="0"/>
              <a:t>Prompt, mimic, describe, demonstrate</a:t>
            </a:r>
          </a:p>
          <a:p>
            <a:pPr lvl="2"/>
            <a:endParaRPr lang="en-CA" dirty="0"/>
          </a:p>
        </p:txBody>
      </p:sp>
      <p:pic>
        <p:nvPicPr>
          <p:cNvPr id="16385" name="Picture 1"/>
          <p:cNvPicPr>
            <a:picLocks noChangeAspect="1" noChangeArrowheads="1"/>
          </p:cNvPicPr>
          <p:nvPr/>
        </p:nvPicPr>
        <p:blipFill>
          <a:blip r:embed="rId3"/>
          <a:srcRect/>
          <a:stretch>
            <a:fillRect/>
          </a:stretch>
        </p:blipFill>
        <p:spPr bwMode="auto">
          <a:xfrm>
            <a:off x="3096569" y="3163836"/>
            <a:ext cx="5205423" cy="1405063"/>
          </a:xfrm>
          <a:prstGeom prst="rect">
            <a:avLst/>
          </a:prstGeom>
          <a:noFill/>
          <a:ln w="9525">
            <a:noFill/>
            <a:miter lim="800000"/>
            <a:headEnd/>
            <a:tailEnd/>
          </a:ln>
          <a:effectLst/>
        </p:spPr>
      </p:pic>
    </p:spTree>
    <p:extLst>
      <p:ext uri="{BB962C8B-B14F-4D97-AF65-F5344CB8AC3E}">
        <p14:creationId xmlns:p14="http://schemas.microsoft.com/office/powerpoint/2010/main" val="2953364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92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0371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Self</a:t>
            </a:r>
            <a:endParaRPr lang="en-US" dirty="0"/>
          </a:p>
        </p:txBody>
      </p:sp>
      <p:pic>
        <p:nvPicPr>
          <p:cNvPr id="4" name="Content Placeholder 3"/>
          <p:cNvPicPr>
            <a:picLocks noGrp="1"/>
          </p:cNvPicPr>
          <p:nvPr>
            <p:ph idx="1"/>
          </p:nvPr>
        </p:nvPicPr>
        <p:blipFill>
          <a:blip r:embed="rId3"/>
          <a:srcRect l="3579" t="4225" r="6942"/>
          <a:stretch>
            <a:fillRect/>
          </a:stretch>
        </p:blipFill>
        <p:spPr bwMode="auto">
          <a:xfrm>
            <a:off x="5143504" y="1500174"/>
            <a:ext cx="3929058" cy="5143536"/>
          </a:xfrm>
          <a:prstGeom prst="rect">
            <a:avLst/>
          </a:prstGeom>
          <a:noFill/>
          <a:ln w="9525">
            <a:noFill/>
            <a:miter lim="800000"/>
            <a:headEnd/>
            <a:tailEnd/>
          </a:ln>
        </p:spPr>
      </p:pic>
      <p:sp>
        <p:nvSpPr>
          <p:cNvPr id="6" name="Content Placeholder 2"/>
          <p:cNvSpPr txBox="1">
            <a:spLocks/>
          </p:cNvSpPr>
          <p:nvPr/>
        </p:nvSpPr>
        <p:spPr>
          <a:xfrm>
            <a:off x="457200" y="1775191"/>
            <a:ext cx="4614866" cy="4625609"/>
          </a:xfrm>
          <a:prstGeom prst="rect">
            <a:avLst/>
          </a:prstGeom>
        </p:spPr>
        <p:txBody>
          <a:bodyPr vert="horz" lIns="54864" tIns="91440" rtlCol="0">
            <a:normAutofit fontScale="77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CA" sz="3200" b="0" i="0" u="none" strike="noStrike" kern="1200" cap="none" spc="0" normalizeH="0" baseline="0" noProof="0" dirty="0" smtClean="0">
                <a:ln>
                  <a:noFill/>
                </a:ln>
                <a:solidFill>
                  <a:schemeClr val="tx1"/>
                </a:solidFill>
                <a:effectLst/>
                <a:uLnTx/>
                <a:uFillTx/>
                <a:latin typeface="+mn-lt"/>
                <a:ea typeface="+mn-ea"/>
                <a:cs typeface="+mn-cs"/>
              </a:rPr>
              <a:t>Provides: </a:t>
            </a:r>
          </a:p>
          <a:p>
            <a:pPr marL="731520" lvl="1" indent="-274320">
              <a:spcBef>
                <a:spcPct val="20000"/>
              </a:spcBef>
              <a:buClr>
                <a:schemeClr val="accent2"/>
              </a:buClr>
              <a:buSzPct val="90000"/>
              <a:buFont typeface="Wingdings"/>
              <a:buChar char=""/>
            </a:pPr>
            <a:r>
              <a:rPr lang="en-CA" sz="2800" dirty="0"/>
              <a:t>S</a:t>
            </a:r>
            <a:r>
              <a:rPr lang="en-CA" sz="2800" dirty="0" smtClean="0"/>
              <a:t>elf-report of a child’s own perceived physical literacy and related domains</a:t>
            </a:r>
          </a:p>
          <a:p>
            <a:pPr marL="731520" lvl="1" indent="-274320">
              <a:spcBef>
                <a:spcPct val="20000"/>
              </a:spcBef>
              <a:buClr>
                <a:schemeClr val="accent2"/>
              </a:buClr>
              <a:buSzPct val="90000"/>
              <a:buFont typeface="Wingdings"/>
              <a:buChar char=""/>
            </a:pPr>
            <a:r>
              <a:rPr lang="en-CA" sz="2800" dirty="0"/>
              <a:t>S</a:t>
            </a:r>
            <a:r>
              <a:rPr lang="en-CA" sz="2800" dirty="0" smtClean="0"/>
              <a:t>eparated into 3 sections</a:t>
            </a:r>
          </a:p>
          <a:p>
            <a:pPr marL="1428750" lvl="2" indent="-514350">
              <a:spcBef>
                <a:spcPct val="20000"/>
              </a:spcBef>
              <a:buClr>
                <a:schemeClr val="accent2"/>
              </a:buClr>
              <a:buSzPct val="90000"/>
              <a:buFont typeface="+mj-lt"/>
              <a:buAutoNum type="arabicPeriod"/>
            </a:pPr>
            <a:r>
              <a:rPr lang="en-CA" sz="2800" dirty="0"/>
              <a:t>P</a:t>
            </a:r>
            <a:r>
              <a:rPr lang="en-CA" sz="2800" dirty="0" smtClean="0"/>
              <a:t>articipation in environments </a:t>
            </a:r>
          </a:p>
          <a:p>
            <a:pPr marL="1428750" lvl="2" indent="-514350">
              <a:spcBef>
                <a:spcPct val="20000"/>
              </a:spcBef>
              <a:buClr>
                <a:schemeClr val="accent2"/>
              </a:buClr>
              <a:buSzPct val="90000"/>
              <a:buFont typeface="+mj-lt"/>
              <a:buAutoNum type="arabicPeriod"/>
            </a:pPr>
            <a:r>
              <a:rPr lang="en-CA" sz="2800" dirty="0" smtClean="0"/>
              <a:t>Sub-domains of PL </a:t>
            </a:r>
          </a:p>
          <a:p>
            <a:pPr marL="1885950" lvl="3" indent="-514350">
              <a:spcBef>
                <a:spcPct val="20000"/>
              </a:spcBef>
              <a:buClr>
                <a:schemeClr val="accent2"/>
              </a:buClr>
              <a:buSzPct val="90000"/>
              <a:buFont typeface="Arial" pitchFamily="34" charset="0"/>
              <a:buChar char="•"/>
            </a:pPr>
            <a:r>
              <a:rPr lang="en-CA" sz="2300" dirty="0" smtClean="0"/>
              <a:t>(self-efficacy, confidence, comprehension, worry, eagerness, etc)</a:t>
            </a:r>
          </a:p>
          <a:p>
            <a:pPr marL="1428750" lvl="2" indent="-514350">
              <a:spcBef>
                <a:spcPct val="20000"/>
              </a:spcBef>
              <a:buClr>
                <a:schemeClr val="accent2"/>
              </a:buClr>
              <a:buSzPct val="90000"/>
              <a:buFont typeface="+mj-lt"/>
              <a:buAutoNum type="arabicPeriod"/>
            </a:pPr>
            <a:r>
              <a:rPr lang="en-CA" sz="2800" dirty="0" smtClean="0"/>
              <a:t>Relative importance of literacy, numeracy and physical literacy</a:t>
            </a:r>
          </a:p>
        </p:txBody>
      </p:sp>
    </p:spTree>
    <p:extLst>
      <p:ext uri="{BB962C8B-B14F-4D97-AF65-F5344CB8AC3E}">
        <p14:creationId xmlns:p14="http://schemas.microsoft.com/office/powerpoint/2010/main" val="31216289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 Inventory</a:t>
            </a:r>
            <a:endParaRPr lang="en-CA" dirty="0"/>
          </a:p>
        </p:txBody>
      </p:sp>
      <p:sp>
        <p:nvSpPr>
          <p:cNvPr id="3" name="Content Placeholder 2"/>
          <p:cNvSpPr>
            <a:spLocks noGrp="1"/>
          </p:cNvSpPr>
          <p:nvPr>
            <p:ph idx="1"/>
          </p:nvPr>
        </p:nvSpPr>
        <p:spPr/>
        <p:txBody>
          <a:bodyPr/>
          <a:lstStyle/>
          <a:p>
            <a:r>
              <a:rPr lang="en-CA" dirty="0" smtClean="0"/>
              <a:t>Provides: </a:t>
            </a:r>
          </a:p>
          <a:p>
            <a:pPr lvl="1"/>
            <a:r>
              <a:rPr lang="en-CA" dirty="0" smtClean="0"/>
              <a:t>#of active skills</a:t>
            </a:r>
          </a:p>
          <a:p>
            <a:pPr lvl="1"/>
            <a:r>
              <a:rPr lang="en-CA" dirty="0" smtClean="0"/>
              <a:t>Environments</a:t>
            </a:r>
          </a:p>
          <a:p>
            <a:pPr lvl="1"/>
            <a:r>
              <a:rPr lang="en-CA" dirty="0" smtClean="0"/>
              <a:t>Type of activities</a:t>
            </a:r>
          </a:p>
          <a:p>
            <a:pPr lvl="2"/>
            <a:r>
              <a:rPr lang="en-CA" dirty="0" smtClean="0"/>
              <a:t>Team/individual</a:t>
            </a:r>
          </a:p>
          <a:p>
            <a:pPr lvl="2"/>
            <a:r>
              <a:rPr lang="en-CA" dirty="0" smtClean="0"/>
              <a:t>Intensity level</a:t>
            </a:r>
          </a:p>
          <a:p>
            <a:pPr lvl="2"/>
            <a:r>
              <a:rPr lang="en-CA" dirty="0" smtClean="0"/>
              <a:t>Environment</a:t>
            </a:r>
          </a:p>
          <a:p>
            <a:pPr lvl="2"/>
            <a:r>
              <a:rPr lang="en-CA" dirty="0" smtClean="0"/>
              <a:t>Competitive/</a:t>
            </a:r>
          </a:p>
          <a:p>
            <a:pPr marL="768096" lvl="2" indent="0">
              <a:buNone/>
            </a:pPr>
            <a:r>
              <a:rPr lang="en-CA" dirty="0" smtClean="0"/>
              <a:t>    Non-competitive</a:t>
            </a:r>
            <a:endParaRPr lang="en-CA" dirty="0"/>
          </a:p>
        </p:txBody>
      </p:sp>
      <p:pic>
        <p:nvPicPr>
          <p:cNvPr id="4" name="Picture 3"/>
          <p:cNvPicPr/>
          <p:nvPr/>
        </p:nvPicPr>
        <p:blipFill>
          <a:blip r:embed="rId3"/>
          <a:srcRect l="6961" t="4448" r="6961" b="2112"/>
          <a:stretch>
            <a:fillRect/>
          </a:stretch>
        </p:blipFill>
        <p:spPr bwMode="auto">
          <a:xfrm>
            <a:off x="4786314" y="1500174"/>
            <a:ext cx="4214842" cy="5357826"/>
          </a:xfrm>
          <a:prstGeom prst="rect">
            <a:avLst/>
          </a:prstGeom>
          <a:noFill/>
          <a:ln w="9525">
            <a:noFill/>
            <a:miter lim="800000"/>
            <a:headEnd/>
            <a:tailEnd/>
          </a:ln>
        </p:spPr>
      </p:pic>
    </p:spTree>
    <p:extLst>
      <p:ext uri="{BB962C8B-B14F-4D97-AF65-F5344CB8AC3E}">
        <p14:creationId xmlns:p14="http://schemas.microsoft.com/office/powerpoint/2010/main" val="2669482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 Coach</a:t>
            </a:r>
            <a:endParaRPr lang="en-CA" dirty="0"/>
          </a:p>
        </p:txBody>
      </p:sp>
      <p:sp>
        <p:nvSpPr>
          <p:cNvPr id="3" name="Content Placeholder 2"/>
          <p:cNvSpPr>
            <a:spLocks noGrp="1"/>
          </p:cNvSpPr>
          <p:nvPr>
            <p:ph idx="1"/>
          </p:nvPr>
        </p:nvSpPr>
        <p:spPr>
          <a:xfrm>
            <a:off x="457200" y="1775191"/>
            <a:ext cx="4471990" cy="4625609"/>
          </a:xfrm>
        </p:spPr>
        <p:txBody>
          <a:bodyPr/>
          <a:lstStyle/>
          <a:p>
            <a:r>
              <a:rPr lang="en-CA" dirty="0" smtClean="0"/>
              <a:t>Surrogate assessment</a:t>
            </a:r>
          </a:p>
          <a:p>
            <a:r>
              <a:rPr lang="en-CA" dirty="0" smtClean="0"/>
              <a:t>Mini-PL motor competence assessment (subjectively)</a:t>
            </a:r>
          </a:p>
          <a:p>
            <a:endParaRPr lang="en-CA" dirty="0"/>
          </a:p>
        </p:txBody>
      </p:sp>
      <p:pic>
        <p:nvPicPr>
          <p:cNvPr id="5" name="Picture 4"/>
          <p:cNvPicPr>
            <a:picLocks noChangeAspect="1"/>
          </p:cNvPicPr>
          <p:nvPr/>
        </p:nvPicPr>
        <p:blipFill>
          <a:blip r:embed="rId3" cstate="print"/>
          <a:srcRect l="3585" t="4237" r="4993" b="2956"/>
          <a:stretch>
            <a:fillRect/>
          </a:stretch>
        </p:blipFill>
        <p:spPr>
          <a:xfrm>
            <a:off x="4929190" y="1530990"/>
            <a:ext cx="4000528" cy="5255596"/>
          </a:xfrm>
          <a:prstGeom prst="rect">
            <a:avLst/>
          </a:prstGeom>
        </p:spPr>
      </p:pic>
    </p:spTree>
    <p:extLst>
      <p:ext uri="{BB962C8B-B14F-4D97-AF65-F5344CB8AC3E}">
        <p14:creationId xmlns:p14="http://schemas.microsoft.com/office/powerpoint/2010/main" val="1651627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 Parent</a:t>
            </a:r>
            <a:endParaRPr lang="en-CA" dirty="0"/>
          </a:p>
        </p:txBody>
      </p:sp>
      <p:sp>
        <p:nvSpPr>
          <p:cNvPr id="3" name="Content Placeholder 2"/>
          <p:cNvSpPr>
            <a:spLocks noGrp="1"/>
          </p:cNvSpPr>
          <p:nvPr>
            <p:ph idx="1"/>
          </p:nvPr>
        </p:nvSpPr>
        <p:spPr>
          <a:xfrm>
            <a:off x="457200" y="1775191"/>
            <a:ext cx="4257676" cy="4625609"/>
          </a:xfrm>
        </p:spPr>
        <p:txBody>
          <a:bodyPr/>
          <a:lstStyle/>
          <a:p>
            <a:r>
              <a:rPr lang="en-CA" dirty="0" smtClean="0"/>
              <a:t>Scale used is parent friendly (L, M, H)</a:t>
            </a:r>
          </a:p>
          <a:p>
            <a:r>
              <a:rPr lang="en-CA" dirty="0" smtClean="0"/>
              <a:t>Overlapping constructs with PLAY Self &amp; Coach</a:t>
            </a:r>
          </a:p>
        </p:txBody>
      </p:sp>
      <p:pic>
        <p:nvPicPr>
          <p:cNvPr id="4" name="Picture 3"/>
          <p:cNvPicPr/>
          <p:nvPr/>
        </p:nvPicPr>
        <p:blipFill>
          <a:blip r:embed="rId3"/>
          <a:srcRect l="4353" t="4475" r="6961" b="3391"/>
          <a:stretch>
            <a:fillRect/>
          </a:stretch>
        </p:blipFill>
        <p:spPr bwMode="auto">
          <a:xfrm>
            <a:off x="5000628" y="1500174"/>
            <a:ext cx="4071934" cy="5357850"/>
          </a:xfrm>
          <a:prstGeom prst="rect">
            <a:avLst/>
          </a:prstGeom>
          <a:noFill/>
          <a:ln w="9525">
            <a:noFill/>
            <a:miter lim="800000"/>
            <a:headEnd/>
            <a:tailEnd/>
          </a:ln>
        </p:spPr>
      </p:pic>
    </p:spTree>
    <p:extLst>
      <p:ext uri="{BB962C8B-B14F-4D97-AF65-F5344CB8AC3E}">
        <p14:creationId xmlns:p14="http://schemas.microsoft.com/office/powerpoint/2010/main" val="37127039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 Tools</a:t>
            </a:r>
            <a:endParaRPr lang="en-CA" dirty="0"/>
          </a:p>
        </p:txBody>
      </p:sp>
      <p:sp>
        <p:nvSpPr>
          <p:cNvPr id="3" name="Content Placeholder 2"/>
          <p:cNvSpPr>
            <a:spLocks noGrp="1"/>
          </p:cNvSpPr>
          <p:nvPr>
            <p:ph idx="1"/>
          </p:nvPr>
        </p:nvSpPr>
        <p:spPr/>
        <p:txBody>
          <a:bodyPr>
            <a:normAutofit fontScale="70000" lnSpcReduction="20000"/>
          </a:bodyPr>
          <a:lstStyle/>
          <a:p>
            <a:pPr>
              <a:buNone/>
            </a:pPr>
            <a:r>
              <a:rPr lang="en-CA" dirty="0" smtClean="0"/>
              <a:t>Reliable, Valid, Meaningful, Sensitive</a:t>
            </a:r>
          </a:p>
          <a:p>
            <a:pPr>
              <a:buNone/>
            </a:pPr>
            <a:endParaRPr lang="en-CA" dirty="0" smtClean="0"/>
          </a:p>
          <a:p>
            <a:r>
              <a:rPr lang="en-CA" dirty="0" smtClean="0"/>
              <a:t>PLAY Fun – Objective PL Assessment</a:t>
            </a:r>
          </a:p>
          <a:p>
            <a:pPr lvl="1"/>
            <a:r>
              <a:rPr lang="en-CA" dirty="0" smtClean="0"/>
              <a:t>0.68-0.92 TRT</a:t>
            </a:r>
          </a:p>
          <a:p>
            <a:pPr lvl="1"/>
            <a:r>
              <a:rPr lang="en-CA" dirty="0" smtClean="0"/>
              <a:t>0.78-0.87 IRT</a:t>
            </a:r>
          </a:p>
          <a:p>
            <a:pPr lvl="1"/>
            <a:r>
              <a:rPr lang="en-CA" dirty="0" smtClean="0"/>
              <a:t>0.82 TGMD2 – concurrent validity</a:t>
            </a:r>
          </a:p>
          <a:p>
            <a:r>
              <a:rPr lang="en-CA" dirty="0" smtClean="0"/>
              <a:t>PLAY Inventory – Participation inventory</a:t>
            </a:r>
          </a:p>
          <a:p>
            <a:pPr lvl="1"/>
            <a:r>
              <a:rPr lang="en-CA" dirty="0" smtClean="0"/>
              <a:t>0.55-0.78 TRT, age</a:t>
            </a:r>
          </a:p>
          <a:p>
            <a:r>
              <a:rPr lang="en-CA" dirty="0" smtClean="0"/>
              <a:t>PLAY Self – Self Assessment of PL</a:t>
            </a:r>
          </a:p>
          <a:p>
            <a:pPr lvl="1"/>
            <a:r>
              <a:rPr lang="en-CA" dirty="0" smtClean="0"/>
              <a:t>0.63-0.88 TRT, age</a:t>
            </a:r>
          </a:p>
          <a:p>
            <a:r>
              <a:rPr lang="en-CA" dirty="0" smtClean="0"/>
              <a:t>PLAY Coach – Surrogate recall assessment of PL</a:t>
            </a:r>
          </a:p>
          <a:p>
            <a:pPr lvl="1"/>
            <a:r>
              <a:rPr lang="en-CA" dirty="0" smtClean="0"/>
              <a:t>0.84-0.91 TRT, skill</a:t>
            </a:r>
          </a:p>
          <a:p>
            <a:r>
              <a:rPr lang="en-CA" dirty="0" smtClean="0"/>
              <a:t>PLAY Parent – parental assessment of child’s PL</a:t>
            </a:r>
          </a:p>
          <a:p>
            <a:pPr lvl="1"/>
            <a:r>
              <a:rPr lang="en-CA" dirty="0" smtClean="0"/>
              <a:t>0.65-0.81 TRT, sex of parent</a:t>
            </a:r>
          </a:p>
          <a:p>
            <a:endParaRPr lang="en-CA" dirty="0"/>
          </a:p>
        </p:txBody>
      </p:sp>
    </p:spTree>
    <p:extLst>
      <p:ext uri="{BB962C8B-B14F-4D97-AF65-F5344CB8AC3E}">
        <p14:creationId xmlns:p14="http://schemas.microsoft.com/office/powerpoint/2010/main" val="783152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1 – complete / Goals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52770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2 – Environments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87213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Motion </a:t>
            </a:r>
            <a:r>
              <a:rPr lang="en-US" dirty="0" err="1" smtClean="0"/>
              <a:t>manitoba</a:t>
            </a:r>
            <a:r>
              <a:rPr lang="en-US" dirty="0" smtClean="0"/>
              <a:t> </a:t>
            </a:r>
            <a:br>
              <a:rPr lang="en-US" dirty="0" smtClean="0"/>
            </a:br>
            <a:r>
              <a:rPr lang="en-US" dirty="0" smtClean="0"/>
              <a:t>annual resources</a:t>
            </a:r>
            <a:endParaRPr lang="en-US" dirty="0"/>
          </a:p>
        </p:txBody>
      </p:sp>
      <p:sp>
        <p:nvSpPr>
          <p:cNvPr id="3" name="Text Placeholder 2"/>
          <p:cNvSpPr>
            <a:spLocks noGrp="1"/>
          </p:cNvSpPr>
          <p:nvPr>
            <p:ph type="body" idx="1"/>
          </p:nvPr>
        </p:nvSpPr>
        <p:spPr/>
        <p:txBody>
          <a:bodyPr/>
          <a:lstStyle/>
          <a:p>
            <a:r>
              <a:rPr lang="en-US" dirty="0" err="1" smtClean="0"/>
              <a:t>Ltad</a:t>
            </a:r>
            <a:r>
              <a:rPr lang="en-US" dirty="0" smtClean="0"/>
              <a:t> across sports </a:t>
            </a:r>
            <a:endParaRPr lang="en-US" dirty="0"/>
          </a:p>
        </p:txBody>
      </p:sp>
    </p:spTree>
    <p:extLst>
      <p:ext uri="{BB962C8B-B14F-4D97-AF65-F5344CB8AC3E}">
        <p14:creationId xmlns:p14="http://schemas.microsoft.com/office/powerpoint/2010/main" val="38702386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0"/>
            <a:ext cx="5299364" cy="6858000"/>
          </a:xfrm>
          <a:prstGeom prst="rect">
            <a:avLst/>
          </a:prstGeom>
        </p:spPr>
      </p:pic>
    </p:spTree>
    <p:extLst>
      <p:ext uri="{BB962C8B-B14F-4D97-AF65-F5344CB8AC3E}">
        <p14:creationId xmlns:p14="http://schemas.microsoft.com/office/powerpoint/2010/main" val="577673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27969846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MB PE Curriculum Expectations</a:t>
            </a:r>
            <a:endParaRPr lang="en-CA" dirty="0"/>
          </a:p>
        </p:txBody>
      </p:sp>
      <p:pic>
        <p:nvPicPr>
          <p:cNvPr id="5" name="Picture 4"/>
          <p:cNvPicPr/>
          <p:nvPr/>
        </p:nvPicPr>
        <p:blipFill rotWithShape="1">
          <a:blip r:embed="rId3"/>
          <a:srcRect l="82358" t="22765" r="1247" b="48138"/>
          <a:stretch/>
        </p:blipFill>
        <p:spPr bwMode="auto">
          <a:xfrm>
            <a:off x="1324158" y="2007833"/>
            <a:ext cx="2234552" cy="2314199"/>
          </a:xfrm>
          <a:prstGeom prst="rect">
            <a:avLst/>
          </a:prstGeom>
          <a:noFill/>
          <a:ln w="9525">
            <a:noFill/>
            <a:miter lim="800000"/>
            <a:headEnd/>
            <a:tailEnd/>
          </a:ln>
        </p:spPr>
      </p:pic>
      <p:pic>
        <p:nvPicPr>
          <p:cNvPr id="6" name="Picture 2"/>
          <p:cNvPicPr>
            <a:picLocks noChangeAspect="1" noChangeArrowheads="1"/>
          </p:cNvPicPr>
          <p:nvPr/>
        </p:nvPicPr>
        <p:blipFill rotWithShape="1">
          <a:blip r:embed="rId4"/>
          <a:srcRect l="82474" t="12764" r="-1145" b="28935"/>
          <a:stretch/>
        </p:blipFill>
        <p:spPr bwMode="auto">
          <a:xfrm>
            <a:off x="6167967" y="2007833"/>
            <a:ext cx="2518833" cy="2086153"/>
          </a:xfrm>
          <a:prstGeom prst="rect">
            <a:avLst/>
          </a:prstGeom>
          <a:noFill/>
          <a:ln w="9525">
            <a:noFill/>
            <a:miter lim="800000"/>
            <a:headEnd/>
            <a:tailEnd/>
          </a:ln>
          <a:effectLst/>
        </p:spPr>
      </p:pic>
      <p:pic>
        <p:nvPicPr>
          <p:cNvPr id="8" name="Picture 7"/>
          <p:cNvPicPr/>
          <p:nvPr/>
        </p:nvPicPr>
        <p:blipFill rotWithShape="1">
          <a:blip r:embed="rId3"/>
          <a:srcRect l="82358" t="58999" r="1247" b="3691"/>
          <a:stretch/>
        </p:blipFill>
        <p:spPr bwMode="auto">
          <a:xfrm>
            <a:off x="3651843" y="2007833"/>
            <a:ext cx="2401824" cy="2902834"/>
          </a:xfrm>
          <a:prstGeom prst="rect">
            <a:avLst/>
          </a:prstGeom>
          <a:noFill/>
          <a:ln w="9525">
            <a:noFill/>
            <a:miter lim="800000"/>
            <a:headEnd/>
            <a:tailEnd/>
          </a:ln>
        </p:spPr>
      </p:pic>
    </p:spTree>
    <p:extLst>
      <p:ext uri="{BB962C8B-B14F-4D97-AF65-F5344CB8AC3E}">
        <p14:creationId xmlns:p14="http://schemas.microsoft.com/office/powerpoint/2010/main" val="5875781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91234880"/>
              </p:ext>
            </p:extLst>
          </p:nvPr>
        </p:nvGraphicFramePr>
        <p:xfrm>
          <a:off x="1649253" y="404659"/>
          <a:ext cx="5731059" cy="6163422"/>
        </p:xfrm>
        <a:graphic>
          <a:graphicData uri="http://schemas.openxmlformats.org/drawingml/2006/table">
            <a:tbl>
              <a:tblPr firstRow="1" bandRow="1">
                <a:tableStyleId>{5C22544A-7EE6-4342-B048-85BDC9FD1C3A}</a:tableStyleId>
              </a:tblPr>
              <a:tblGrid>
                <a:gridCol w="3124703"/>
                <a:gridCol w="1586023"/>
                <a:gridCol w="1020333"/>
              </a:tblGrid>
              <a:tr h="325287">
                <a:tc>
                  <a:txBody>
                    <a:bodyPr/>
                    <a:lstStyle/>
                    <a:p>
                      <a:r>
                        <a:rPr lang="en-CA" sz="1200" dirty="0" smtClean="0"/>
                        <a:t>PLAY Fun</a:t>
                      </a:r>
                      <a:r>
                        <a:rPr lang="en-CA" sz="1200" baseline="0" dirty="0" smtClean="0"/>
                        <a:t> -</a:t>
                      </a:r>
                      <a:r>
                        <a:rPr lang="en-CA" sz="1200" dirty="0" smtClean="0"/>
                        <a:t>Movement Skill/Task</a:t>
                      </a:r>
                      <a:endParaRPr lang="en-US" sz="1200" dirty="0"/>
                    </a:p>
                  </a:txBody>
                  <a:tcPr/>
                </a:tc>
                <a:tc>
                  <a:txBody>
                    <a:bodyPr/>
                    <a:lstStyle/>
                    <a:p>
                      <a:pPr algn="ctr"/>
                      <a:r>
                        <a:rPr lang="en-CA" sz="1200" dirty="0" smtClean="0"/>
                        <a:t>Grade 4 PE</a:t>
                      </a:r>
                      <a:endParaRPr lang="en-US" sz="1200" dirty="0"/>
                    </a:p>
                  </a:txBody>
                  <a:tcPr/>
                </a:tc>
                <a:tc>
                  <a:txBody>
                    <a:bodyPr/>
                    <a:lstStyle/>
                    <a:p>
                      <a:pPr algn="ctr"/>
                      <a:r>
                        <a:rPr lang="en-CA" sz="1200" dirty="0" smtClean="0"/>
                        <a:t>Grade 5 PE</a:t>
                      </a:r>
                      <a:endParaRPr lang="en-US" sz="1200" dirty="0"/>
                    </a:p>
                  </a:txBody>
                  <a:tcPr/>
                </a:tc>
              </a:tr>
              <a:tr h="291339">
                <a:tc>
                  <a:txBody>
                    <a:bodyPr/>
                    <a:lstStyle/>
                    <a:p>
                      <a:r>
                        <a:rPr lang="en-CA" sz="1200" dirty="0" smtClean="0"/>
                        <a:t>Run a square</a:t>
                      </a:r>
                      <a:endParaRPr lang="en-US" sz="1200" dirty="0"/>
                    </a:p>
                  </a:txBody>
                  <a:tcPr/>
                </a:tc>
                <a:tc>
                  <a:txBody>
                    <a:bodyPr/>
                    <a:lstStyle/>
                    <a:p>
                      <a:pPr marL="0" indent="0" algn="ctr">
                        <a:buFont typeface="Wingdings" panose="05000000000000000000" pitchFamily="2" charset="2"/>
                        <a:buNone/>
                      </a:pP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Run there and back</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455402">
                <a:tc>
                  <a:txBody>
                    <a:bodyPr/>
                    <a:lstStyle/>
                    <a:p>
                      <a:r>
                        <a:rPr lang="en-CA" sz="1200" dirty="0" smtClean="0"/>
                        <a:t>Run, jump, land</a:t>
                      </a:r>
                      <a:r>
                        <a:rPr lang="en-CA" sz="1200" baseline="0" dirty="0" smtClean="0"/>
                        <a:t> on 2 feet</a:t>
                      </a:r>
                      <a:endParaRPr lang="en-US" sz="1200" dirty="0"/>
                    </a:p>
                  </a:txBody>
                  <a:tcPr/>
                </a:tc>
                <a:tc>
                  <a:txBody>
                    <a:bodyPr/>
                    <a:lstStyle/>
                    <a:p>
                      <a:pPr algn="ctr"/>
                      <a:r>
                        <a:rPr lang="en-CA" sz="1200" dirty="0" smtClean="0"/>
                        <a:t>Jump</a:t>
                      </a:r>
                      <a:r>
                        <a:rPr lang="en-CA" sz="1200" baseline="0" dirty="0" smtClean="0"/>
                        <a:t> &amp; land 2 feet</a:t>
                      </a:r>
                      <a:endParaRPr lang="en-US" sz="1200" dirty="0"/>
                    </a:p>
                  </a:txBody>
                  <a:tcPr/>
                </a:tc>
                <a:tc>
                  <a:txBody>
                    <a:bodyPr/>
                    <a:lstStyle/>
                    <a:p>
                      <a:pPr algn="ctr"/>
                      <a:r>
                        <a:rPr lang="en-CA" sz="1200" dirty="0" smtClean="0">
                          <a:solidFill>
                            <a:srgbClr val="FF0000"/>
                          </a:solidFill>
                        </a:rPr>
                        <a:t>X</a:t>
                      </a:r>
                      <a:endParaRPr lang="en-US" sz="1200" dirty="0">
                        <a:solidFill>
                          <a:srgbClr val="FF0000"/>
                        </a:solidFill>
                      </a:endParaRPr>
                    </a:p>
                  </a:txBody>
                  <a:tcPr/>
                </a:tc>
              </a:tr>
              <a:tr h="291339">
                <a:tc>
                  <a:txBody>
                    <a:bodyPr/>
                    <a:lstStyle/>
                    <a:p>
                      <a:r>
                        <a:rPr lang="en-CA" sz="1200" dirty="0" smtClean="0"/>
                        <a:t>Crossovers</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Skip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Gallop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Hop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Jump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Overhand throw</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Strike with stick</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One-handed catch</a:t>
                      </a:r>
                      <a:endParaRPr lang="en-US" sz="1200" dirty="0"/>
                    </a:p>
                  </a:txBody>
                  <a:tcPr/>
                </a:tc>
                <a:tc>
                  <a:txBody>
                    <a:bodyPr/>
                    <a:lstStyle/>
                    <a:p>
                      <a:pPr algn="ctr"/>
                      <a:r>
                        <a:rPr lang="en-CA" sz="1200" dirty="0" smtClean="0"/>
                        <a:t>Catching</a:t>
                      </a:r>
                      <a:endParaRPr lang="en-US" sz="1200" dirty="0"/>
                    </a:p>
                  </a:txBody>
                  <a:tcPr/>
                </a:tc>
                <a:tc>
                  <a:txBody>
                    <a:bodyPr/>
                    <a:lstStyle/>
                    <a:p>
                      <a:pPr algn="ctr"/>
                      <a:r>
                        <a:rPr lang="en-US" sz="1200" dirty="0" smtClean="0">
                          <a:solidFill>
                            <a:srgbClr val="FF0000"/>
                          </a:solidFill>
                        </a:rPr>
                        <a:t>X</a:t>
                      </a:r>
                      <a:endParaRPr lang="en-US" sz="1200" dirty="0">
                        <a:solidFill>
                          <a:srgbClr val="FF0000"/>
                        </a:solidFill>
                      </a:endParaRPr>
                    </a:p>
                  </a:txBody>
                  <a:tcPr/>
                </a:tc>
              </a:tr>
              <a:tr h="455402">
                <a:tc>
                  <a:txBody>
                    <a:bodyPr/>
                    <a:lstStyle/>
                    <a:p>
                      <a:r>
                        <a:rPr lang="en-CA" sz="1200" dirty="0" smtClean="0"/>
                        <a:t>Hand dribble</a:t>
                      </a:r>
                      <a:r>
                        <a:rPr lang="en-CA" sz="1200" baseline="0" dirty="0" smtClean="0"/>
                        <a:t> stationary &amp; moving forward</a:t>
                      </a:r>
                      <a:endParaRPr lang="en-US" sz="1200" dirty="0"/>
                    </a:p>
                  </a:txBody>
                  <a:tcPr/>
                </a:tc>
                <a:tc>
                  <a:txBody>
                    <a:bodyPr/>
                    <a:lstStyle/>
                    <a:p>
                      <a:pPr algn="ctr"/>
                      <a:endParaRPr lang="en-US" sz="1200" dirty="0"/>
                    </a:p>
                  </a:txBody>
                  <a:tcPr/>
                </a:tc>
                <a:tc>
                  <a:txBody>
                    <a:bodyPr/>
                    <a:lstStyle/>
                    <a:p>
                      <a:pPr algn="ctr"/>
                      <a:r>
                        <a:rPr lang="en-CA" sz="1200" dirty="0" smtClean="0">
                          <a:solidFill>
                            <a:srgbClr val="FF0000"/>
                          </a:solidFill>
                        </a:rPr>
                        <a:t>X</a:t>
                      </a:r>
                      <a:endParaRPr lang="en-US" sz="1200" dirty="0">
                        <a:solidFill>
                          <a:srgbClr val="FF0000"/>
                        </a:solidFill>
                      </a:endParaRPr>
                    </a:p>
                  </a:txBody>
                  <a:tcPr/>
                </a:tc>
              </a:tr>
              <a:tr h="291339">
                <a:tc>
                  <a:txBody>
                    <a:bodyPr/>
                    <a:lstStyle/>
                    <a:p>
                      <a:r>
                        <a:rPr lang="en-CA" sz="1200" dirty="0" smtClean="0"/>
                        <a:t>Kick ball</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455402">
                <a:tc>
                  <a:txBody>
                    <a:bodyPr/>
                    <a:lstStyle/>
                    <a:p>
                      <a:r>
                        <a:rPr lang="en-CA" sz="1200" dirty="0" smtClean="0"/>
                        <a:t>Foot dribble moving forward</a:t>
                      </a:r>
                      <a:endParaRPr lang="en-US" sz="1200" dirty="0"/>
                    </a:p>
                  </a:txBody>
                  <a:tcPr/>
                </a:tc>
                <a:tc>
                  <a:txBody>
                    <a:bodyPr/>
                    <a:lstStyle/>
                    <a:p>
                      <a:pPr algn="ctr"/>
                      <a:r>
                        <a:rPr lang="en-CA" sz="1200" dirty="0" smtClean="0"/>
                        <a:t>Dribbling</a:t>
                      </a:r>
                      <a:r>
                        <a:rPr lang="en-CA" sz="1200" baseline="0" dirty="0" smtClean="0"/>
                        <a:t> using feet</a:t>
                      </a:r>
                      <a:endParaRPr lang="en-US" sz="1200" dirty="0"/>
                    </a:p>
                  </a:txBody>
                  <a:tcPr/>
                </a:tc>
                <a:tc>
                  <a:txBody>
                    <a:bodyPr/>
                    <a:lstStyle/>
                    <a:p>
                      <a:pPr algn="ctr"/>
                      <a:r>
                        <a:rPr lang="en-CA" sz="1200" dirty="0" smtClean="0">
                          <a:solidFill>
                            <a:srgbClr val="FF0000"/>
                          </a:solidFill>
                        </a:rPr>
                        <a:t>X</a:t>
                      </a:r>
                      <a:endParaRPr lang="en-US" sz="1200" dirty="0">
                        <a:solidFill>
                          <a:srgbClr val="FF0000"/>
                        </a:solidFill>
                      </a:endParaRPr>
                    </a:p>
                  </a:txBody>
                  <a:tcPr/>
                </a:tc>
              </a:tr>
              <a:tr h="325287">
                <a:tc>
                  <a:txBody>
                    <a:bodyPr/>
                    <a:lstStyle/>
                    <a:p>
                      <a:r>
                        <a:rPr lang="en-CA" sz="1200" dirty="0" smtClean="0"/>
                        <a:t>Balance walk (heel to toe)</a:t>
                      </a:r>
                      <a:r>
                        <a:rPr lang="en-CA" sz="1200" baseline="0" dirty="0" smtClean="0"/>
                        <a:t> forward</a:t>
                      </a:r>
                      <a:endParaRPr lang="en-US" sz="1200" dirty="0"/>
                    </a:p>
                  </a:txBody>
                  <a:tcPr/>
                </a:tc>
                <a:tc>
                  <a:txBody>
                    <a:bodyPr/>
                    <a:lstStyle/>
                    <a:p>
                      <a:pPr algn="ctr"/>
                      <a:r>
                        <a:rPr lang="en-US" sz="1200" dirty="0" smtClean="0"/>
                        <a:t>X</a:t>
                      </a:r>
                      <a:endParaRPr lang="en-US" sz="1200" dirty="0"/>
                    </a:p>
                  </a:txBody>
                  <a:tcPr/>
                </a:tc>
                <a:tc>
                  <a:txBody>
                    <a:bodyPr/>
                    <a:lstStyle/>
                    <a:p>
                      <a:pPr algn="ctr"/>
                      <a:r>
                        <a:rPr lang="en-US" sz="1200" dirty="0" smtClean="0"/>
                        <a:t>X</a:t>
                      </a:r>
                      <a:endParaRPr lang="en-US" sz="1200" dirty="0"/>
                    </a:p>
                  </a:txBody>
                  <a:tcPr/>
                </a:tc>
              </a:tr>
              <a:tr h="325287">
                <a:tc>
                  <a:txBody>
                    <a:bodyPr/>
                    <a:lstStyle/>
                    <a:p>
                      <a:r>
                        <a:rPr lang="en-CA" sz="1200" dirty="0" smtClean="0"/>
                        <a:t>Balance walk backward</a:t>
                      </a:r>
                      <a:endParaRPr lang="en-US" sz="1200" dirty="0"/>
                    </a:p>
                  </a:txBody>
                  <a:tcPr/>
                </a:tc>
                <a:tc>
                  <a:txBody>
                    <a:bodyPr/>
                    <a:lstStyle/>
                    <a:p>
                      <a:pPr algn="ctr"/>
                      <a:r>
                        <a:rPr lang="en-US" sz="1200" dirty="0" smtClean="0"/>
                        <a:t>X</a:t>
                      </a:r>
                      <a:endParaRPr lang="en-US" sz="1200" dirty="0"/>
                    </a:p>
                  </a:txBody>
                  <a:tcPr/>
                </a:tc>
                <a:tc>
                  <a:txBody>
                    <a:bodyPr/>
                    <a:lstStyle/>
                    <a:p>
                      <a:pPr algn="ctr"/>
                      <a:r>
                        <a:rPr lang="en-US" sz="1200" dirty="0" smtClean="0"/>
                        <a:t>X</a:t>
                      </a:r>
                      <a:endParaRPr lang="en-US" sz="1200" dirty="0"/>
                    </a:p>
                  </a:txBody>
                  <a:tcPr/>
                </a:tc>
              </a:tr>
              <a:tr h="325287">
                <a:tc>
                  <a:txBody>
                    <a:bodyPr/>
                    <a:lstStyle/>
                    <a:p>
                      <a:r>
                        <a:rPr lang="en-CA" sz="1200" dirty="0" smtClean="0"/>
                        <a:t>Drop to ground &amp; back up</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r h="291339">
                <a:tc>
                  <a:txBody>
                    <a:bodyPr/>
                    <a:lstStyle/>
                    <a:p>
                      <a:r>
                        <a:rPr lang="en-CA" sz="1200" dirty="0" smtClean="0"/>
                        <a:t>Lift</a:t>
                      </a:r>
                      <a:r>
                        <a:rPr lang="en-CA" sz="1200" baseline="0" dirty="0" smtClean="0"/>
                        <a:t> and lower</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bl>
          </a:graphicData>
        </a:graphic>
      </p:graphicFrame>
    </p:spTree>
    <p:extLst>
      <p:ext uri="{BB962C8B-B14F-4D97-AF65-F5344CB8AC3E}">
        <p14:creationId xmlns:p14="http://schemas.microsoft.com/office/powerpoint/2010/main" val="40353564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32785" cy="2949049"/>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724673" y="1227127"/>
            <a:ext cx="5419328" cy="5630873"/>
          </a:xfrm>
          <a:prstGeom prst="rect">
            <a:avLst/>
          </a:prstGeom>
          <a:noFill/>
          <a:ln>
            <a:noFill/>
          </a:ln>
        </p:spPr>
      </p:pic>
    </p:spTree>
    <p:extLst>
      <p:ext uri="{BB962C8B-B14F-4D97-AF65-F5344CB8AC3E}">
        <p14:creationId xmlns:p14="http://schemas.microsoft.com/office/powerpoint/2010/main" val="8515149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62"/>
            <a:ext cx="8229600" cy="1143000"/>
          </a:xfrm>
        </p:spPr>
        <p:txBody>
          <a:bodyPr/>
          <a:lstStyle/>
          <a:p>
            <a:r>
              <a:rPr lang="en-US" dirty="0" smtClean="0"/>
              <a:t>Running</a:t>
            </a:r>
            <a:endParaRPr lang="en-US" dirty="0"/>
          </a:p>
        </p:txBody>
      </p:sp>
      <p:sp>
        <p:nvSpPr>
          <p:cNvPr id="3" name="Content Placeholder 2"/>
          <p:cNvSpPr>
            <a:spLocks noGrp="1"/>
          </p:cNvSpPr>
          <p:nvPr>
            <p:ph idx="1"/>
          </p:nvPr>
        </p:nvSpPr>
        <p:spPr>
          <a:xfrm>
            <a:off x="457200" y="1004342"/>
            <a:ext cx="8229600" cy="5591330"/>
          </a:xfrm>
        </p:spPr>
        <p:txBody>
          <a:bodyPr>
            <a:normAutofit fontScale="85000" lnSpcReduction="10000"/>
          </a:bodyPr>
          <a:lstStyle/>
          <a:p>
            <a:pPr>
              <a:lnSpc>
                <a:spcPct val="150000"/>
              </a:lnSpc>
            </a:pPr>
            <a:r>
              <a:rPr lang="en-US" dirty="0" smtClean="0"/>
              <a:t>Emerging (up to 3 years)</a:t>
            </a:r>
          </a:p>
          <a:p>
            <a:pPr>
              <a:lnSpc>
                <a:spcPct val="150000"/>
              </a:lnSpc>
            </a:pPr>
            <a:r>
              <a:rPr lang="en-US" dirty="0" smtClean="0"/>
              <a:t>Developing </a:t>
            </a:r>
          </a:p>
          <a:p>
            <a:pPr lvl="1">
              <a:lnSpc>
                <a:spcPct val="150000"/>
              </a:lnSpc>
            </a:pPr>
            <a:r>
              <a:rPr lang="en-US" dirty="0" smtClean="0"/>
              <a:t> 3 to about 8 where mature form can be achieved</a:t>
            </a:r>
          </a:p>
          <a:p>
            <a:pPr>
              <a:lnSpc>
                <a:spcPct val="150000"/>
              </a:lnSpc>
            </a:pPr>
            <a:r>
              <a:rPr lang="en-US" dirty="0" smtClean="0"/>
              <a:t>Mature form (grade 5)</a:t>
            </a:r>
          </a:p>
          <a:p>
            <a:pPr>
              <a:lnSpc>
                <a:spcPct val="150000"/>
              </a:lnSpc>
            </a:pPr>
            <a:r>
              <a:rPr lang="en-US" dirty="0" smtClean="0"/>
              <a:t>Competence</a:t>
            </a:r>
          </a:p>
          <a:p>
            <a:pPr lvl="1">
              <a:lnSpc>
                <a:spcPct val="110000"/>
              </a:lnSpc>
            </a:pPr>
            <a:r>
              <a:rPr lang="en-US" dirty="0" smtClean="0"/>
              <a:t>Speed of running still increases!! even if you meet basic age related milestones for mature form of running</a:t>
            </a:r>
          </a:p>
          <a:p>
            <a:pPr>
              <a:lnSpc>
                <a:spcPct val="150000"/>
              </a:lnSpc>
            </a:pPr>
            <a:r>
              <a:rPr lang="en-US" dirty="0" smtClean="0"/>
              <a:t>Expert mastery or full </a:t>
            </a:r>
            <a:r>
              <a:rPr lang="en-US" dirty="0"/>
              <a:t>p</a:t>
            </a:r>
            <a:r>
              <a:rPr lang="en-US" dirty="0" smtClean="0"/>
              <a:t>roficiency (Age 25 – 29) – H. Bolt. </a:t>
            </a:r>
          </a:p>
          <a:p>
            <a:endParaRPr lang="en-US" dirty="0"/>
          </a:p>
        </p:txBody>
      </p:sp>
    </p:spTree>
    <p:extLst>
      <p:ext uri="{BB962C8B-B14F-4D97-AF65-F5344CB8AC3E}">
        <p14:creationId xmlns:p14="http://schemas.microsoft.com/office/powerpoint/2010/main" val="348881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quence 01_1.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51203" y="330417"/>
            <a:ext cx="8830254" cy="5003495"/>
          </a:xfrm>
        </p:spPr>
      </p:pic>
      <p:pic>
        <p:nvPicPr>
          <p:cNvPr id="3" name="Content Placeholder 6"/>
          <p:cNvPicPr>
            <a:picLocks noChangeAspect="1"/>
          </p:cNvPicPr>
          <p:nvPr/>
        </p:nvPicPr>
        <p:blipFill>
          <a:blip r:embed="rId6"/>
          <a:srcRect l="-34340" r="-34340"/>
          <a:stretch>
            <a:fillRect/>
          </a:stretch>
        </p:blipFill>
        <p:spPr>
          <a:xfrm>
            <a:off x="-752367" y="3571646"/>
            <a:ext cx="3659043" cy="3294680"/>
          </a:xfrm>
          <a:prstGeom prst="rect">
            <a:avLst/>
          </a:prstGeom>
        </p:spPr>
      </p:pic>
      <p:pic>
        <p:nvPicPr>
          <p:cNvPr id="5" name="Content Placeholder 9"/>
          <p:cNvPicPr>
            <a:picLocks noChangeAspect="1"/>
          </p:cNvPicPr>
          <p:nvPr/>
        </p:nvPicPr>
        <p:blipFill>
          <a:blip r:embed="rId7"/>
          <a:srcRect l="-33663" r="-33663"/>
          <a:stretch>
            <a:fillRect/>
          </a:stretch>
        </p:blipFill>
        <p:spPr>
          <a:xfrm>
            <a:off x="6060502" y="3577983"/>
            <a:ext cx="3566160" cy="3211046"/>
          </a:xfrm>
          <a:prstGeom prst="rect">
            <a:avLst/>
          </a:prstGeom>
        </p:spPr>
      </p:pic>
    </p:spTree>
    <p:extLst>
      <p:ext uri="{BB962C8B-B14F-4D97-AF65-F5344CB8AC3E}">
        <p14:creationId xmlns:p14="http://schemas.microsoft.com/office/powerpoint/2010/main" val="3990264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457200" y="3548074"/>
            <a:ext cx="8229600" cy="2992261"/>
          </a:xfrm>
        </p:spPr>
        <p:txBody>
          <a:bodyPr>
            <a:normAutofit/>
          </a:bodyPr>
          <a:lstStyle/>
          <a:p>
            <a:r>
              <a:rPr lang="en-US" dirty="0" smtClean="0"/>
              <a:t>MOVEMENT PREPARATION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2975348"/>
          </a:xfrm>
          <a:prstGeom prst="rect">
            <a:avLst/>
          </a:prstGeom>
        </p:spPr>
      </p:pic>
    </p:spTree>
    <p:extLst>
      <p:ext uri="{BB962C8B-B14F-4D97-AF65-F5344CB8AC3E}">
        <p14:creationId xmlns:p14="http://schemas.microsoft.com/office/powerpoint/2010/main" val="39980385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0"/>
            <a:ext cx="5299364" cy="6858000"/>
          </a:xfrm>
          <a:prstGeom prst="rect">
            <a:avLst/>
          </a:prstGeom>
        </p:spPr>
      </p:pic>
    </p:spTree>
    <p:extLst>
      <p:ext uri="{BB962C8B-B14F-4D97-AF65-F5344CB8AC3E}">
        <p14:creationId xmlns:p14="http://schemas.microsoft.com/office/powerpoint/2010/main" val="10037619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0"/>
            <a:ext cx="5299364" cy="6858000"/>
          </a:xfrm>
          <a:prstGeom prst="rect">
            <a:avLst/>
          </a:prstGeom>
        </p:spPr>
      </p:pic>
    </p:spTree>
    <p:extLst>
      <p:ext uri="{BB962C8B-B14F-4D97-AF65-F5344CB8AC3E}">
        <p14:creationId xmlns:p14="http://schemas.microsoft.com/office/powerpoint/2010/main" val="13521612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457200" y="3548074"/>
            <a:ext cx="8229600" cy="2992261"/>
          </a:xfrm>
        </p:spPr>
        <p:txBody>
          <a:bodyPr>
            <a:normAutofit/>
          </a:bodyPr>
          <a:lstStyle/>
          <a:p>
            <a:r>
              <a:rPr lang="en-US" dirty="0" smtClean="0"/>
              <a:t>PHYSICAL LITERACY ASSESSMENT</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2975348"/>
          </a:xfrm>
          <a:prstGeom prst="rect">
            <a:avLst/>
          </a:prstGeom>
        </p:spPr>
      </p:pic>
    </p:spTree>
    <p:extLst>
      <p:ext uri="{BB962C8B-B14F-4D97-AF65-F5344CB8AC3E}">
        <p14:creationId xmlns:p14="http://schemas.microsoft.com/office/powerpoint/2010/main" val="34014519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0"/>
            <a:ext cx="5299364" cy="6858000"/>
          </a:xfrm>
          <a:prstGeom prst="rect">
            <a:avLst/>
          </a:prstGeom>
        </p:spPr>
      </p:pic>
    </p:spTree>
    <p:extLst>
      <p:ext uri="{BB962C8B-B14F-4D97-AF65-F5344CB8AC3E}">
        <p14:creationId xmlns:p14="http://schemas.microsoft.com/office/powerpoint/2010/main" val="8187576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0"/>
            <a:ext cx="5299364" cy="6858000"/>
          </a:xfrm>
          <a:prstGeom prst="rect">
            <a:avLst/>
          </a:prstGeom>
        </p:spPr>
      </p:pic>
    </p:spTree>
    <p:extLst>
      <p:ext uri="{BB962C8B-B14F-4D97-AF65-F5344CB8AC3E}">
        <p14:creationId xmlns:p14="http://schemas.microsoft.com/office/powerpoint/2010/main" val="15804657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CONTROL ERROR</a:t>
            </a:r>
            <a:endParaRPr lang="en-US" dirty="0"/>
          </a:p>
        </p:txBody>
      </p:sp>
      <p:sp>
        <p:nvSpPr>
          <p:cNvPr id="3" name="Content Placeholder 2"/>
          <p:cNvSpPr>
            <a:spLocks noGrp="1"/>
          </p:cNvSpPr>
          <p:nvPr>
            <p:ph sz="half" idx="1"/>
          </p:nvPr>
        </p:nvSpPr>
        <p:spPr/>
        <p:txBody>
          <a:bodyPr>
            <a:normAutofit fontScale="92500" lnSpcReduction="20000"/>
          </a:bodyPr>
          <a:lstStyle/>
          <a:p>
            <a:pPr marL="0" indent="0" algn="ctr">
              <a:buNone/>
            </a:pPr>
            <a:r>
              <a:rPr lang="en-US" dirty="0" smtClean="0">
                <a:solidFill>
                  <a:srgbClr val="FFFF00"/>
                </a:solidFill>
              </a:rPr>
              <a:t>ERROR 1</a:t>
            </a:r>
          </a:p>
          <a:p>
            <a:pPr marL="0" indent="0" algn="ctr">
              <a:buNone/>
            </a:pPr>
            <a:r>
              <a:rPr lang="en-US" dirty="0" smtClean="0"/>
              <a:t>BRAIN FAILS TO ASK THE MUSCLE TO DO </a:t>
            </a:r>
          </a:p>
          <a:p>
            <a:endParaRPr lang="en-US" dirty="0"/>
          </a:p>
          <a:p>
            <a:endParaRPr lang="en-US" dirty="0" smtClean="0"/>
          </a:p>
          <a:p>
            <a:r>
              <a:rPr lang="en-US" dirty="0" smtClean="0"/>
              <a:t>BRAIN TRAINING </a:t>
            </a:r>
          </a:p>
          <a:p>
            <a:endParaRPr lang="en-US" dirty="0" smtClean="0"/>
          </a:p>
          <a:p>
            <a:r>
              <a:rPr lang="en-US" dirty="0" smtClean="0"/>
              <a:t>REPETITION BASED LEARNING WITH KNOWLEDGE OF RESULTS </a:t>
            </a:r>
          </a:p>
          <a:p>
            <a:r>
              <a:rPr lang="en-US" dirty="0" smtClean="0"/>
              <a:t>PERTURBATION MANAGEMENT </a:t>
            </a:r>
            <a:endParaRPr lang="en-US" dirty="0"/>
          </a:p>
        </p:txBody>
      </p:sp>
      <p:sp>
        <p:nvSpPr>
          <p:cNvPr id="4" name="Content Placeholder 3"/>
          <p:cNvSpPr>
            <a:spLocks noGrp="1"/>
          </p:cNvSpPr>
          <p:nvPr>
            <p:ph sz="half" idx="2"/>
          </p:nvPr>
        </p:nvSpPr>
        <p:spPr/>
        <p:txBody>
          <a:bodyPr>
            <a:normAutofit fontScale="92500" lnSpcReduction="20000"/>
          </a:bodyPr>
          <a:lstStyle/>
          <a:p>
            <a:pPr marL="0" indent="0" algn="ctr">
              <a:buNone/>
            </a:pPr>
            <a:r>
              <a:rPr lang="en-US" dirty="0" smtClean="0">
                <a:solidFill>
                  <a:srgbClr val="FFFF00"/>
                </a:solidFill>
              </a:rPr>
              <a:t>ERROR 2</a:t>
            </a:r>
          </a:p>
          <a:p>
            <a:pPr marL="0" indent="0" algn="ctr">
              <a:buNone/>
            </a:pPr>
            <a:r>
              <a:rPr lang="en-US" dirty="0" smtClean="0"/>
              <a:t>MUSCLE FAILS GIVEN APPROPRIATE NEURAL INPUT </a:t>
            </a:r>
          </a:p>
          <a:p>
            <a:endParaRPr lang="en-US" dirty="0" smtClean="0"/>
          </a:p>
          <a:p>
            <a:r>
              <a:rPr lang="en-US" dirty="0" smtClean="0"/>
              <a:t>MUSCLE TRAINING </a:t>
            </a:r>
          </a:p>
          <a:p>
            <a:endParaRPr lang="en-US" dirty="0" smtClean="0"/>
          </a:p>
          <a:p>
            <a:r>
              <a:rPr lang="en-US" dirty="0" smtClean="0"/>
              <a:t>CLASSIC STRENGTH AND ENDURANCE TRAINING </a:t>
            </a:r>
            <a:endParaRPr lang="en-US" dirty="0"/>
          </a:p>
        </p:txBody>
      </p:sp>
    </p:spTree>
    <p:extLst>
      <p:ext uri="{BB962C8B-B14F-4D97-AF65-F5344CB8AC3E}">
        <p14:creationId xmlns:p14="http://schemas.microsoft.com/office/powerpoint/2010/main" val="130996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Physical Literacy </a:t>
            </a:r>
            <a:br>
              <a:rPr lang="en-US" dirty="0" smtClean="0"/>
            </a:br>
            <a:r>
              <a:rPr lang="en-US" dirty="0" smtClean="0"/>
              <a:t>Training Guidelines </a:t>
            </a:r>
            <a:endParaRPr lang="en-US" dirty="0"/>
          </a:p>
        </p:txBody>
      </p:sp>
      <p:sp>
        <p:nvSpPr>
          <p:cNvPr id="3" name="Content Placeholder 2"/>
          <p:cNvSpPr>
            <a:spLocks noGrp="1"/>
          </p:cNvSpPr>
          <p:nvPr>
            <p:ph idx="1"/>
          </p:nvPr>
        </p:nvSpPr>
        <p:spPr/>
        <p:txBody>
          <a:bodyPr>
            <a:normAutofit fontScale="70000" lnSpcReduction="20000"/>
          </a:bodyPr>
          <a:lstStyle/>
          <a:p>
            <a:pPr>
              <a:lnSpc>
                <a:spcPct val="160000"/>
              </a:lnSpc>
            </a:pPr>
            <a:r>
              <a:rPr lang="en-US" dirty="0" smtClean="0"/>
              <a:t>Strength training guidelines </a:t>
            </a:r>
          </a:p>
          <a:p>
            <a:pPr>
              <a:lnSpc>
                <a:spcPct val="160000"/>
              </a:lnSpc>
            </a:pPr>
            <a:r>
              <a:rPr lang="en-US" dirty="0" smtClean="0"/>
              <a:t>Endurance training guidelines </a:t>
            </a:r>
          </a:p>
          <a:p>
            <a:pPr>
              <a:lnSpc>
                <a:spcPct val="160000"/>
              </a:lnSpc>
            </a:pPr>
            <a:r>
              <a:rPr lang="en-US" dirty="0" smtClean="0"/>
              <a:t>Aerobic training guidelines </a:t>
            </a:r>
          </a:p>
          <a:p>
            <a:pPr>
              <a:lnSpc>
                <a:spcPct val="160000"/>
              </a:lnSpc>
            </a:pPr>
            <a:r>
              <a:rPr lang="en-US" dirty="0" smtClean="0"/>
              <a:t>Flexibility training guidelines </a:t>
            </a:r>
          </a:p>
          <a:p>
            <a:pPr>
              <a:lnSpc>
                <a:spcPct val="160000"/>
              </a:lnSpc>
            </a:pPr>
            <a:r>
              <a:rPr lang="en-US" dirty="0" smtClean="0"/>
              <a:t>Speed, Agility and Quickness guides </a:t>
            </a:r>
          </a:p>
          <a:p>
            <a:pPr>
              <a:lnSpc>
                <a:spcPct val="160000"/>
              </a:lnSpc>
            </a:pPr>
            <a:r>
              <a:rPr lang="en-US" dirty="0" smtClean="0"/>
              <a:t>Body composition guidelines</a:t>
            </a:r>
          </a:p>
          <a:p>
            <a:pPr>
              <a:lnSpc>
                <a:spcPct val="160000"/>
              </a:lnSpc>
            </a:pPr>
            <a:r>
              <a:rPr lang="en-US" dirty="0" smtClean="0"/>
              <a:t>PHYSICAL LITERACY GUIDELINES </a:t>
            </a:r>
          </a:p>
          <a:p>
            <a:pPr lvl="1">
              <a:lnSpc>
                <a:spcPct val="120000"/>
              </a:lnSpc>
            </a:pPr>
            <a:r>
              <a:rPr lang="en-US" dirty="0" smtClean="0"/>
              <a:t>Motor control principles </a:t>
            </a:r>
          </a:p>
          <a:p>
            <a:pPr lvl="1">
              <a:lnSpc>
                <a:spcPct val="120000"/>
              </a:lnSpc>
            </a:pPr>
            <a:r>
              <a:rPr lang="en-US" dirty="0" smtClean="0"/>
              <a:t>Not equivalent to any of the existing guidelines </a:t>
            </a:r>
            <a:endParaRPr lang="en-US" dirty="0"/>
          </a:p>
        </p:txBody>
      </p:sp>
    </p:spTree>
    <p:extLst>
      <p:ext uri="{BB962C8B-B14F-4D97-AF65-F5344CB8AC3E}">
        <p14:creationId xmlns:p14="http://schemas.microsoft.com/office/powerpoint/2010/main" val="791114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457200" y="3548074"/>
            <a:ext cx="8229600" cy="2992261"/>
          </a:xfrm>
        </p:spPr>
        <p:txBody>
          <a:bodyPr>
            <a:normAutofit/>
          </a:bodyPr>
          <a:lstStyle/>
          <a:p>
            <a:r>
              <a:rPr lang="en-US" dirty="0" smtClean="0"/>
              <a:t>PHYSICAL LITERACY ASSESSMENT</a:t>
            </a:r>
          </a:p>
          <a:p>
            <a:pPr lvl="1"/>
            <a:r>
              <a:rPr lang="en-US" dirty="0" smtClean="0"/>
              <a:t>Passport for Life</a:t>
            </a:r>
          </a:p>
          <a:p>
            <a:pPr lvl="1"/>
            <a:r>
              <a:rPr lang="en-US" dirty="0" smtClean="0"/>
              <a:t>PLAY Tools</a:t>
            </a:r>
          </a:p>
          <a:p>
            <a:pPr lvl="1"/>
            <a:r>
              <a:rPr lang="en-US" dirty="0" smtClean="0"/>
              <a:t>60 minutes Kids Club</a:t>
            </a:r>
          </a:p>
          <a:p>
            <a:pPr lvl="1"/>
            <a:r>
              <a:rPr lang="en-US" dirty="0" smtClean="0"/>
              <a:t>CAPL Tool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2975348"/>
          </a:xfrm>
          <a:prstGeom prst="rect">
            <a:avLst/>
          </a:prstGeom>
        </p:spPr>
      </p:pic>
    </p:spTree>
    <p:extLst>
      <p:ext uri="{BB962C8B-B14F-4D97-AF65-F5344CB8AC3E}">
        <p14:creationId xmlns:p14="http://schemas.microsoft.com/office/powerpoint/2010/main" val="29012266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measure? </a:t>
            </a:r>
            <a:endParaRPr lang="en-US" dirty="0"/>
          </a:p>
        </p:txBody>
      </p:sp>
      <p:sp>
        <p:nvSpPr>
          <p:cNvPr id="5" name="Content Placeholder 4"/>
          <p:cNvSpPr>
            <a:spLocks noGrp="1"/>
          </p:cNvSpPr>
          <p:nvPr>
            <p:ph idx="1"/>
          </p:nvPr>
        </p:nvSpPr>
        <p:spPr/>
        <p:txBody>
          <a:bodyPr>
            <a:normAutofit fontScale="92500" lnSpcReduction="20000"/>
          </a:bodyPr>
          <a:lstStyle/>
          <a:p>
            <a:pPr lvl="2"/>
            <a:r>
              <a:rPr lang="en-CA" sz="3600" dirty="0"/>
              <a:t>Research</a:t>
            </a:r>
            <a:endParaRPr lang="en-US" sz="3600" dirty="0"/>
          </a:p>
          <a:p>
            <a:pPr lvl="2"/>
            <a:r>
              <a:rPr lang="en-CA" sz="3600" dirty="0"/>
              <a:t>Program evaluation </a:t>
            </a:r>
            <a:endParaRPr lang="en-US" sz="3600" dirty="0"/>
          </a:p>
          <a:p>
            <a:pPr lvl="2"/>
            <a:r>
              <a:rPr lang="en-CA" sz="3600" dirty="0" smtClean="0"/>
              <a:t>Assessment for learning (formative)</a:t>
            </a:r>
          </a:p>
          <a:p>
            <a:pPr lvl="2"/>
            <a:r>
              <a:rPr lang="en-CA" sz="3600" dirty="0" smtClean="0"/>
              <a:t>Teaching tool </a:t>
            </a:r>
          </a:p>
          <a:p>
            <a:pPr lvl="2"/>
            <a:r>
              <a:rPr lang="en-CA" sz="3600" dirty="0" smtClean="0"/>
              <a:t>Assessment of learning  </a:t>
            </a:r>
          </a:p>
          <a:p>
            <a:pPr lvl="2"/>
            <a:r>
              <a:rPr lang="en-CA" sz="3600" dirty="0" smtClean="0"/>
              <a:t>Surveillance</a:t>
            </a:r>
            <a:endParaRPr lang="en-US" sz="3600" dirty="0"/>
          </a:p>
          <a:p>
            <a:pPr lvl="2"/>
            <a:r>
              <a:rPr lang="en-CA" sz="3600" dirty="0"/>
              <a:t>Engagement </a:t>
            </a:r>
            <a:r>
              <a:rPr lang="en-CA" sz="3600" dirty="0" smtClean="0"/>
              <a:t>&amp; Awareness </a:t>
            </a:r>
          </a:p>
          <a:p>
            <a:pPr lvl="2"/>
            <a:r>
              <a:rPr lang="en-CA" sz="3600" dirty="0" smtClean="0"/>
              <a:t>Marketing </a:t>
            </a:r>
          </a:p>
          <a:p>
            <a:pPr lvl="2"/>
            <a:r>
              <a:rPr lang="en-CA" sz="3600" dirty="0" smtClean="0"/>
              <a:t>Normative data </a:t>
            </a:r>
          </a:p>
          <a:p>
            <a:pPr lvl="2"/>
            <a:endParaRPr lang="en-US" sz="3600" dirty="0"/>
          </a:p>
          <a:p>
            <a:endParaRPr lang="en-US" dirty="0"/>
          </a:p>
        </p:txBody>
      </p:sp>
    </p:spTree>
    <p:extLst>
      <p:ext uri="{BB962C8B-B14F-4D97-AF65-F5344CB8AC3E}">
        <p14:creationId xmlns:p14="http://schemas.microsoft.com/office/powerpoint/2010/main" val="1662094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146" y="1339157"/>
            <a:ext cx="8716049" cy="389321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814487" y="1626603"/>
            <a:ext cx="8329513" cy="2974826"/>
          </a:xfrm>
          <a:prstGeom prst="rect">
            <a:avLst/>
          </a:prstGeom>
        </p:spPr>
      </p:pic>
      <p:sp>
        <p:nvSpPr>
          <p:cNvPr id="6" name="Rectangle 5"/>
          <p:cNvSpPr/>
          <p:nvPr/>
        </p:nvSpPr>
        <p:spPr>
          <a:xfrm>
            <a:off x="6398979" y="4863042"/>
            <a:ext cx="2447793" cy="369332"/>
          </a:xfrm>
          <a:prstGeom prst="rect">
            <a:avLst/>
          </a:prstGeom>
        </p:spPr>
        <p:txBody>
          <a:bodyPr wrap="none">
            <a:spAutoFit/>
          </a:bodyPr>
          <a:lstStyle/>
          <a:p>
            <a:r>
              <a:rPr lang="en-US" dirty="0"/>
              <a:t>http://</a:t>
            </a:r>
            <a:r>
              <a:rPr lang="en-US" dirty="0" err="1"/>
              <a:t>passportforlife.ca</a:t>
            </a:r>
            <a:endParaRPr lang="en-US" dirty="0"/>
          </a:p>
        </p:txBody>
      </p:sp>
    </p:spTree>
    <p:extLst>
      <p:ext uri="{BB962C8B-B14F-4D97-AF65-F5344CB8AC3E}">
        <p14:creationId xmlns:p14="http://schemas.microsoft.com/office/powerpoint/2010/main" val="2659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40443"/>
          </a:xfrm>
        </p:spPr>
        <p:txBody>
          <a:bodyPr>
            <a:normAutofit fontScale="92500" lnSpcReduction="10000"/>
          </a:bodyPr>
          <a:lstStyle/>
          <a:p>
            <a:pPr>
              <a:lnSpc>
                <a:spcPct val="110000"/>
              </a:lnSpc>
            </a:pPr>
            <a:r>
              <a:rPr lang="en-US" dirty="0" smtClean="0"/>
              <a:t>Passport for Life has four components </a:t>
            </a:r>
          </a:p>
          <a:p>
            <a:pPr lvl="1">
              <a:lnSpc>
                <a:spcPct val="110000"/>
              </a:lnSpc>
            </a:pPr>
            <a:r>
              <a:rPr lang="en-US" dirty="0" smtClean="0"/>
              <a:t>Self report of </a:t>
            </a:r>
            <a:r>
              <a:rPr lang="en-US" b="1" dirty="0" smtClean="0"/>
              <a:t>Participation</a:t>
            </a:r>
          </a:p>
          <a:p>
            <a:pPr lvl="1">
              <a:lnSpc>
                <a:spcPct val="110000"/>
              </a:lnSpc>
            </a:pPr>
            <a:r>
              <a:rPr lang="en-US" dirty="0"/>
              <a:t>Self report of </a:t>
            </a:r>
            <a:r>
              <a:rPr lang="en-US" b="1" dirty="0"/>
              <a:t>Life Skills </a:t>
            </a:r>
          </a:p>
          <a:p>
            <a:pPr lvl="1">
              <a:lnSpc>
                <a:spcPct val="110000"/>
              </a:lnSpc>
            </a:pPr>
            <a:r>
              <a:rPr lang="en-US" dirty="0" smtClean="0"/>
              <a:t>Objective assessment of </a:t>
            </a:r>
            <a:r>
              <a:rPr lang="en-US" b="1" dirty="0"/>
              <a:t>F</a:t>
            </a:r>
            <a:r>
              <a:rPr lang="en-US" b="1" dirty="0" smtClean="0"/>
              <a:t>itness </a:t>
            </a:r>
          </a:p>
          <a:p>
            <a:pPr lvl="2">
              <a:lnSpc>
                <a:spcPct val="110000"/>
              </a:lnSpc>
            </a:pPr>
            <a:r>
              <a:rPr lang="en-US" dirty="0" smtClean="0"/>
              <a:t>Core strength</a:t>
            </a:r>
          </a:p>
          <a:p>
            <a:pPr lvl="2">
              <a:lnSpc>
                <a:spcPct val="110000"/>
              </a:lnSpc>
            </a:pPr>
            <a:r>
              <a:rPr lang="en-US" dirty="0" smtClean="0"/>
              <a:t>CV fitness</a:t>
            </a:r>
          </a:p>
          <a:p>
            <a:pPr lvl="2">
              <a:lnSpc>
                <a:spcPct val="110000"/>
              </a:lnSpc>
            </a:pPr>
            <a:r>
              <a:rPr lang="en-US" dirty="0" smtClean="0"/>
              <a:t>Dynamic balance </a:t>
            </a:r>
          </a:p>
          <a:p>
            <a:pPr lvl="1">
              <a:lnSpc>
                <a:spcPct val="110000"/>
              </a:lnSpc>
            </a:pPr>
            <a:r>
              <a:rPr lang="en-US" dirty="0" smtClean="0"/>
              <a:t>Objective assessment  of </a:t>
            </a:r>
            <a:r>
              <a:rPr lang="en-US" b="1" dirty="0"/>
              <a:t>M</a:t>
            </a:r>
            <a:r>
              <a:rPr lang="en-US" b="1" dirty="0" smtClean="0"/>
              <a:t>ovement </a:t>
            </a:r>
          </a:p>
          <a:p>
            <a:pPr lvl="2">
              <a:lnSpc>
                <a:spcPct val="110000"/>
              </a:lnSpc>
            </a:pPr>
            <a:r>
              <a:rPr lang="en-US" dirty="0" smtClean="0"/>
              <a:t>Locomotor task</a:t>
            </a:r>
          </a:p>
          <a:p>
            <a:pPr lvl="2">
              <a:lnSpc>
                <a:spcPct val="110000"/>
              </a:lnSpc>
            </a:pPr>
            <a:r>
              <a:rPr lang="en-US" dirty="0" smtClean="0"/>
              <a:t>Catch and throw task</a:t>
            </a:r>
          </a:p>
          <a:p>
            <a:pPr lvl="2">
              <a:lnSpc>
                <a:spcPct val="110000"/>
              </a:lnSpc>
            </a:pPr>
            <a:r>
              <a:rPr lang="en-US" dirty="0" smtClean="0"/>
              <a:t>Kicking tasks </a:t>
            </a:r>
          </a:p>
        </p:txBody>
      </p:sp>
      <p:pic>
        <p:nvPicPr>
          <p:cNvPr id="4" name="Picture 3"/>
          <p:cNvPicPr>
            <a:picLocks noChangeAspect="1"/>
          </p:cNvPicPr>
          <p:nvPr/>
        </p:nvPicPr>
        <p:blipFill>
          <a:blip r:embed="rId2"/>
          <a:stretch>
            <a:fillRect/>
          </a:stretch>
        </p:blipFill>
        <p:spPr>
          <a:xfrm>
            <a:off x="779463" y="295833"/>
            <a:ext cx="3409663" cy="1217737"/>
          </a:xfrm>
          <a:prstGeom prst="rect">
            <a:avLst/>
          </a:prstGeom>
        </p:spPr>
      </p:pic>
    </p:spTree>
    <p:extLst>
      <p:ext uri="{BB962C8B-B14F-4D97-AF65-F5344CB8AC3E}">
        <p14:creationId xmlns:p14="http://schemas.microsoft.com/office/powerpoint/2010/main" val="26330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blip>
          <a:stretch>
            <a:fillRect/>
          </a:stretch>
        </p:blipFill>
        <p:spPr>
          <a:xfrm>
            <a:off x="1828800" y="1143000"/>
            <a:ext cx="7315200" cy="3657600"/>
          </a:xfrm>
          <a:prstGeom prst="rect">
            <a:avLst/>
          </a:prstGeom>
        </p:spPr>
      </p:pic>
      <p:sp>
        <p:nvSpPr>
          <p:cNvPr id="5" name="Rectangle 4"/>
          <p:cNvSpPr/>
          <p:nvPr/>
        </p:nvSpPr>
        <p:spPr>
          <a:xfrm>
            <a:off x="5900983" y="4252153"/>
            <a:ext cx="3057247" cy="369332"/>
          </a:xfrm>
          <a:prstGeom prst="rect">
            <a:avLst/>
          </a:prstGeom>
        </p:spPr>
        <p:txBody>
          <a:bodyPr wrap="none">
            <a:spAutoFit/>
          </a:bodyPr>
          <a:lstStyle/>
          <a:p>
            <a:r>
              <a:rPr lang="en-US" u="sng" dirty="0">
                <a:hlinkClick r:id="rId3"/>
              </a:rPr>
              <a:t>www.physicalliteracy.ca/PLAY</a:t>
            </a:r>
            <a:endParaRPr lang="en-US" dirty="0"/>
          </a:p>
        </p:txBody>
      </p:sp>
    </p:spTree>
    <p:extLst>
      <p:ext uri="{BB962C8B-B14F-4D97-AF65-F5344CB8AC3E}">
        <p14:creationId xmlns:p14="http://schemas.microsoft.com/office/powerpoint/2010/main" val="351643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PLAY Tools</a:t>
            </a:r>
            <a:endParaRPr lang="en-CA" dirty="0"/>
          </a:p>
        </p:txBody>
      </p:sp>
      <p:sp>
        <p:nvSpPr>
          <p:cNvPr id="3" name="Content Placeholder 2"/>
          <p:cNvSpPr>
            <a:spLocks noGrp="1"/>
          </p:cNvSpPr>
          <p:nvPr>
            <p:ph idx="1"/>
          </p:nvPr>
        </p:nvSpPr>
        <p:spPr>
          <a:xfrm>
            <a:off x="457200" y="1775191"/>
            <a:ext cx="8229600" cy="5082809"/>
          </a:xfrm>
        </p:spPr>
        <p:txBody>
          <a:bodyPr>
            <a:normAutofit fontScale="70000" lnSpcReduction="20000"/>
          </a:bodyPr>
          <a:lstStyle/>
          <a:p>
            <a:pPr>
              <a:buNone/>
            </a:pPr>
            <a:r>
              <a:rPr lang="en-CA" dirty="0" smtClean="0"/>
              <a:t>Physical Literacy Assessment for Youth Tools</a:t>
            </a:r>
          </a:p>
          <a:p>
            <a:pPr>
              <a:buNone/>
            </a:pPr>
            <a:endParaRPr lang="en-CA" dirty="0" smtClean="0"/>
          </a:p>
          <a:p>
            <a:pPr lvl="0">
              <a:spcAft>
                <a:spcPts val="600"/>
              </a:spcAft>
            </a:pPr>
            <a:r>
              <a:rPr lang="en-CA" sz="2800" b="1" dirty="0" smtClean="0"/>
              <a:t>PLAY Fun </a:t>
            </a:r>
            <a:r>
              <a:rPr lang="en-CA" sz="2800" dirty="0" smtClean="0"/>
              <a:t>- an </a:t>
            </a:r>
            <a:r>
              <a:rPr lang="en-CA" sz="2800" dirty="0" smtClean="0"/>
              <a:t>“objective” </a:t>
            </a:r>
            <a:r>
              <a:rPr lang="en-CA" sz="2800" dirty="0" smtClean="0"/>
              <a:t>assessment of physical literacy </a:t>
            </a:r>
          </a:p>
          <a:p>
            <a:pPr lvl="0">
              <a:spcAft>
                <a:spcPts val="600"/>
              </a:spcAft>
            </a:pPr>
            <a:endParaRPr lang="en-US" sz="2800" dirty="0" smtClean="0"/>
          </a:p>
          <a:p>
            <a:pPr lvl="0">
              <a:spcAft>
                <a:spcPts val="600"/>
              </a:spcAft>
            </a:pPr>
            <a:r>
              <a:rPr lang="en-CA" sz="2800" b="1" dirty="0" smtClean="0"/>
              <a:t>PLAY Self </a:t>
            </a:r>
            <a:r>
              <a:rPr lang="en-CA" sz="2800" dirty="0" smtClean="0"/>
              <a:t>- a self report of physical literacy (child)</a:t>
            </a:r>
          </a:p>
          <a:p>
            <a:pPr lvl="0">
              <a:spcAft>
                <a:spcPts val="600"/>
              </a:spcAft>
            </a:pPr>
            <a:endParaRPr lang="en-US" sz="2800" dirty="0" smtClean="0"/>
          </a:p>
          <a:p>
            <a:pPr lvl="0">
              <a:spcAft>
                <a:spcPts val="600"/>
              </a:spcAft>
            </a:pPr>
            <a:r>
              <a:rPr lang="en-CA" sz="2800" b="1" dirty="0" smtClean="0"/>
              <a:t>PLAY Inventory </a:t>
            </a:r>
            <a:r>
              <a:rPr lang="en-CA" sz="2800" dirty="0" smtClean="0"/>
              <a:t>- a self reported checklist of participation (child)</a:t>
            </a:r>
          </a:p>
          <a:p>
            <a:pPr lvl="0">
              <a:spcAft>
                <a:spcPts val="600"/>
              </a:spcAft>
            </a:pPr>
            <a:endParaRPr lang="en-US" sz="2800" dirty="0" smtClean="0"/>
          </a:p>
          <a:p>
            <a:pPr lvl="0">
              <a:spcAft>
                <a:spcPts val="600"/>
              </a:spcAft>
            </a:pPr>
            <a:r>
              <a:rPr lang="en-CA" sz="2800" b="1" dirty="0" smtClean="0"/>
              <a:t>PLAY Coach </a:t>
            </a:r>
            <a:r>
              <a:rPr lang="en-CA" sz="2800" dirty="0" smtClean="0"/>
              <a:t>- a surrogate report of a child's physical literacy (PE teacher)</a:t>
            </a:r>
          </a:p>
          <a:p>
            <a:pPr lvl="0">
              <a:spcAft>
                <a:spcPts val="600"/>
              </a:spcAft>
            </a:pPr>
            <a:endParaRPr lang="en-US" sz="2800" dirty="0" smtClean="0"/>
          </a:p>
          <a:p>
            <a:pPr lvl="0">
              <a:spcAft>
                <a:spcPts val="600"/>
              </a:spcAft>
            </a:pPr>
            <a:r>
              <a:rPr lang="en-CA" sz="2800" b="1" dirty="0" smtClean="0"/>
              <a:t>PLAY Parent </a:t>
            </a:r>
            <a:r>
              <a:rPr lang="en-CA" sz="2800" dirty="0" smtClean="0"/>
              <a:t>- a parental report of the child's physical literacy  (parent)</a:t>
            </a:r>
            <a:endParaRPr lang="en-CA" dirty="0" smtClean="0"/>
          </a:p>
          <a:p>
            <a:pPr algn="r">
              <a:buNone/>
            </a:pPr>
            <a:endParaRPr lang="en-CA" sz="1500" dirty="0" smtClean="0"/>
          </a:p>
          <a:p>
            <a:pPr algn="r">
              <a:buNone/>
            </a:pPr>
            <a:endParaRPr lang="en-CA" sz="1500" dirty="0" smtClean="0"/>
          </a:p>
          <a:p>
            <a:pPr algn="r">
              <a:buNone/>
            </a:pPr>
            <a:endParaRPr lang="en-CA" sz="1500" dirty="0" smtClean="0"/>
          </a:p>
          <a:p>
            <a:pPr algn="r">
              <a:buNone/>
            </a:pPr>
            <a:r>
              <a:rPr lang="en-CA" sz="1500" dirty="0" smtClean="0"/>
              <a:t>www.physicalliteracy.ca/PLAY</a:t>
            </a:r>
          </a:p>
        </p:txBody>
      </p:sp>
    </p:spTree>
    <p:extLst>
      <p:ext uri="{BB962C8B-B14F-4D97-AF65-F5344CB8AC3E}">
        <p14:creationId xmlns:p14="http://schemas.microsoft.com/office/powerpoint/2010/main" val="8859472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16203</TotalTime>
  <Words>1210</Words>
  <Application>Microsoft Macintosh PowerPoint</Application>
  <PresentationFormat>On-screen Show (4:3)</PresentationFormat>
  <Paragraphs>254</Paragraphs>
  <Slides>33</Slides>
  <Notes>14</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Black</vt:lpstr>
      <vt:lpstr>PowerPoint Presentation</vt:lpstr>
      <vt:lpstr>In Motion manitoba  annual resources</vt:lpstr>
      <vt:lpstr>PowerPoint Presentation</vt:lpstr>
      <vt:lpstr>PowerPoint Presentation</vt:lpstr>
      <vt:lpstr>Why measure? </vt:lpstr>
      <vt:lpstr>PowerPoint Presentation</vt:lpstr>
      <vt:lpstr>PowerPoint Presentation</vt:lpstr>
      <vt:lpstr>PowerPoint Presentation</vt:lpstr>
      <vt:lpstr>PLAY Tools</vt:lpstr>
      <vt:lpstr>PowerPoint Presentation</vt:lpstr>
      <vt:lpstr>PLAY Fun</vt:lpstr>
      <vt:lpstr>PowerPoint Presentation</vt:lpstr>
      <vt:lpstr>PLAY Self</vt:lpstr>
      <vt:lpstr>PLAY Inventory</vt:lpstr>
      <vt:lpstr>PLAY Coach</vt:lpstr>
      <vt:lpstr>PLAY Parent</vt:lpstr>
      <vt:lpstr>PLAY Tools</vt:lpstr>
      <vt:lpstr>Task 1 – complete / Goals</vt:lpstr>
      <vt:lpstr>TASK 2 – Environments </vt:lpstr>
      <vt:lpstr>PowerPoint Presentation</vt:lpstr>
      <vt:lpstr>PowerPoint Presentation</vt:lpstr>
      <vt:lpstr>MB PE Curriculum Expectations</vt:lpstr>
      <vt:lpstr>PowerPoint Presentation</vt:lpstr>
      <vt:lpstr>PowerPoint Presentation</vt:lpstr>
      <vt:lpstr>Running</vt:lpstr>
      <vt:lpstr>PowerPoint Presentation</vt:lpstr>
      <vt:lpstr>PowerPoint Presentation</vt:lpstr>
      <vt:lpstr>PowerPoint Presentation</vt:lpstr>
      <vt:lpstr>PowerPoint Presentation</vt:lpstr>
      <vt:lpstr>PowerPoint Presentation</vt:lpstr>
      <vt:lpstr>PowerPoint Presentation</vt:lpstr>
      <vt:lpstr>MOTOR CONTROL ERROR</vt:lpstr>
      <vt:lpstr>Physical Literacy  Training Guidelines </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CALORIC BALANCE</dc:title>
  <dc:creator>Dean Kriellaars</dc:creator>
  <cp:lastModifiedBy>Dean Kriellaars</cp:lastModifiedBy>
  <cp:revision>182</cp:revision>
  <dcterms:created xsi:type="dcterms:W3CDTF">2013-09-27T11:07:28Z</dcterms:created>
  <dcterms:modified xsi:type="dcterms:W3CDTF">2014-11-15T19:22:53Z</dcterms:modified>
</cp:coreProperties>
</file>